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448" r:id="rId2"/>
    <p:sldId id="759" r:id="rId3"/>
    <p:sldId id="758" r:id="rId4"/>
    <p:sldId id="757" r:id="rId5"/>
    <p:sldId id="760" r:id="rId6"/>
    <p:sldId id="457" r:id="rId7"/>
    <p:sldId id="458" r:id="rId8"/>
    <p:sldId id="614" r:id="rId9"/>
    <p:sldId id="611"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90" r:id="rId24"/>
    <p:sldId id="725" r:id="rId25"/>
    <p:sldId id="743" r:id="rId26"/>
    <p:sldId id="739" r:id="rId27"/>
    <p:sldId id="742" r:id="rId28"/>
    <p:sldId id="692" r:id="rId29"/>
    <p:sldId id="693" r:id="rId30"/>
    <p:sldId id="694" r:id="rId31"/>
    <p:sldId id="695" r:id="rId32"/>
    <p:sldId id="696" r:id="rId33"/>
    <p:sldId id="698" r:id="rId34"/>
    <p:sldId id="699" r:id="rId35"/>
    <p:sldId id="700" r:id="rId36"/>
    <p:sldId id="701" r:id="rId37"/>
    <p:sldId id="721" r:id="rId38"/>
    <p:sldId id="722" r:id="rId39"/>
    <p:sldId id="723" r:id="rId40"/>
    <p:sldId id="741" r:id="rId41"/>
    <p:sldId id="727" r:id="rId42"/>
    <p:sldId id="747" r:id="rId43"/>
    <p:sldId id="748" r:id="rId44"/>
    <p:sldId id="749" r:id="rId45"/>
    <p:sldId id="750" r:id="rId46"/>
    <p:sldId id="738" r:id="rId47"/>
    <p:sldId id="686" r:id="rId48"/>
    <p:sldId id="751" r:id="rId49"/>
    <p:sldId id="752" r:id="rId50"/>
    <p:sldId id="753" r:id="rId51"/>
    <p:sldId id="754" r:id="rId52"/>
    <p:sldId id="755" r:id="rId53"/>
    <p:sldId id="756" r:id="rId54"/>
    <p:sldId id="744" r:id="rId55"/>
    <p:sldId id="681" r:id="rId56"/>
    <p:sldId id="680" r:id="rId57"/>
    <p:sldId id="682" r:id="rId58"/>
    <p:sldId id="740" r:id="rId59"/>
    <p:sldId id="683" r:id="rId60"/>
    <p:sldId id="684" r:id="rId61"/>
    <p:sldId id="685" r:id="rId62"/>
    <p:sldId id="745" r:id="rId63"/>
    <p:sldId id="746" r:id="rId64"/>
    <p:sldId id="637" r:id="rId65"/>
    <p:sldId id="638" r:id="rId66"/>
    <p:sldId id="639" r:id="rId67"/>
    <p:sldId id="640" r:id="rId68"/>
    <p:sldId id="641" r:id="rId69"/>
    <p:sldId id="642" r:id="rId70"/>
    <p:sldId id="643" r:id="rId71"/>
    <p:sldId id="644" r:id="rId72"/>
    <p:sldId id="645" r:id="rId73"/>
    <p:sldId id="646" r:id="rId74"/>
    <p:sldId id="647" r:id="rId75"/>
    <p:sldId id="648" r:id="rId76"/>
    <p:sldId id="662" r:id="rId77"/>
    <p:sldId id="663" r:id="rId78"/>
    <p:sldId id="664" r:id="rId79"/>
    <p:sldId id="665" r:id="rId80"/>
    <p:sldId id="669" r:id="rId81"/>
    <p:sldId id="670" r:id="rId82"/>
    <p:sldId id="675" r:id="rId83"/>
    <p:sldId id="678" r:id="rId84"/>
    <p:sldId id="679" r:id="rId85"/>
    <p:sldId id="706" r:id="rId86"/>
    <p:sldId id="719" r:id="rId87"/>
    <p:sldId id="704" r:id="rId88"/>
    <p:sldId id="707" r:id="rId89"/>
    <p:sldId id="481" r:id="rId90"/>
    <p:sldId id="449" r:id="rId9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144">
          <p15:clr>
            <a:srgbClr val="A4A3A4"/>
          </p15:clr>
        </p15:guide>
        <p15:guide id="3" orient="horz" pos="636">
          <p15:clr>
            <a:srgbClr val="A4A3A4"/>
          </p15:clr>
        </p15:guide>
        <p15:guide id="4" orient="horz" pos="756">
          <p15:clr>
            <a:srgbClr val="A4A3A4"/>
          </p15:clr>
        </p15:guide>
        <p15:guide id="5" orient="horz" pos="2724">
          <p15:clr>
            <a:srgbClr val="A4A3A4"/>
          </p15:clr>
        </p15:guide>
        <p15:guide id="6" orient="horz" pos="2772">
          <p15:clr>
            <a:srgbClr val="A4A3A4"/>
          </p15:clr>
        </p15:guide>
        <p15:guide id="7" orient="horz" pos="3024">
          <p15:clr>
            <a:srgbClr val="A4A3A4"/>
          </p15:clr>
        </p15:guide>
        <p15:guide id="8" pos="561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Sergeev" initials="AS" lastIdx="2" clrIdx="0">
    <p:extLst>
      <p:ext uri="{19B8F6BF-5375-455C-9EA6-DF929625EA0E}">
        <p15:presenceInfo xmlns:p15="http://schemas.microsoft.com/office/powerpoint/2012/main" userId="S::andrewse@advaoptical.com::b54e0952-8656-4648-ad8c-d5a77652cb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8B2F2"/>
    <a:srgbClr val="F2F2F2"/>
    <a:srgbClr val="CCFFFF"/>
    <a:srgbClr val="DEF6FE"/>
    <a:srgbClr val="D7E5F5"/>
    <a:srgbClr val="D2F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1" autoAdjust="0"/>
    <p:restoredTop sz="94660"/>
  </p:normalViewPr>
  <p:slideViewPr>
    <p:cSldViewPr snapToGrid="0">
      <p:cViewPr varScale="1">
        <p:scale>
          <a:sx n="84" d="100"/>
          <a:sy n="84" d="100"/>
        </p:scale>
        <p:origin x="654" y="90"/>
      </p:cViewPr>
      <p:guideLst>
        <p:guide orient="horz" pos="432"/>
        <p:guide pos="144"/>
        <p:guide orient="horz" pos="636"/>
        <p:guide orient="horz" pos="756"/>
        <p:guide orient="horz" pos="2724"/>
        <p:guide orient="horz" pos="2772"/>
        <p:guide orient="horz" pos="3024"/>
        <p:guide pos="5616"/>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F15D7-265E-4FBF-A24D-AB6D4D7E89C9}"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2FA18-B75F-4F64-AE93-CED6C842AFEC}" type="slidenum">
              <a:rPr lang="en-US" smtClean="0"/>
              <a:t>‹#›</a:t>
            </a:fld>
            <a:endParaRPr lang="en-US"/>
          </a:p>
        </p:txBody>
      </p:sp>
    </p:spTree>
    <p:extLst>
      <p:ext uri="{BB962C8B-B14F-4D97-AF65-F5344CB8AC3E}">
        <p14:creationId xmlns:p14="http://schemas.microsoft.com/office/powerpoint/2010/main" val="216945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900" kern="1200">
                <a:solidFill>
                  <a:schemeClr val="tx1"/>
                </a:solidFill>
                <a:effectLst/>
                <a:latin typeface="+mn-lt"/>
                <a:ea typeface="+mn-ea"/>
                <a:cs typeface="+mn-cs"/>
              </a:rPr>
              <a:t>Few articles mentioned new trends in the malware targets, one of them is stealing CPU cycles for crypto mining </a:t>
            </a:r>
            <a:r>
              <a:rPr lang="he-IL" sz="900" kern="1200">
                <a:solidFill>
                  <a:schemeClr val="tx1"/>
                </a:solidFill>
                <a:effectLst/>
                <a:latin typeface="+mn-lt"/>
                <a:ea typeface="+mn-ea"/>
                <a:cs typeface="+mn-cs"/>
              </a:rPr>
              <a:t>‎</a:t>
            </a:r>
            <a:r>
              <a:rPr lang="x-none" sz="900" kern="1200">
                <a:solidFill>
                  <a:schemeClr val="tx1"/>
                </a:solidFill>
                <a:effectLst/>
                <a:latin typeface="+mn-lt"/>
                <a:ea typeface="+mn-ea"/>
                <a:cs typeface="+mn-cs"/>
              </a:rPr>
              <a:t>[1]: </a:t>
            </a:r>
          </a:p>
          <a:p>
            <a:r>
              <a:rPr lang="x-none" sz="900" kern="1200">
                <a:solidFill>
                  <a:schemeClr val="tx1"/>
                </a:solidFill>
                <a:effectLst/>
                <a:latin typeface="+mn-lt"/>
                <a:ea typeface="+mn-ea"/>
                <a:cs typeface="+mn-cs"/>
              </a:rPr>
              <a:t>"In general, the evolution of crypto miners, like with most other malware, is moving towards reducing visibility [fileless technology], long-term gaining in the systems and obtaining additional income"</a:t>
            </a:r>
          </a:p>
          <a:p>
            <a:pPr marL="0" marR="0" lvl="0" indent="0" algn="l" defTabSz="685800" rtl="0" eaLnBrk="1" fontAlgn="auto" latinLnBrk="0" hangingPunct="1">
              <a:lnSpc>
                <a:spcPct val="100000"/>
              </a:lnSpc>
              <a:spcBef>
                <a:spcPts val="0"/>
              </a:spcBef>
              <a:spcAft>
                <a:spcPts val="0"/>
              </a:spcAft>
              <a:buClrTx/>
              <a:buSzTx/>
              <a:buFontTx/>
              <a:buNone/>
              <a:tabLst/>
              <a:defRPr/>
            </a:pPr>
            <a:r>
              <a:rPr lang="x-none" sz="900" kern="1200">
                <a:solidFill>
                  <a:schemeClr val="tx1"/>
                </a:solidFill>
                <a:effectLst/>
                <a:latin typeface="+mn-lt"/>
                <a:ea typeface="+mn-ea"/>
                <a:cs typeface="+mn-cs"/>
              </a:rPr>
              <a:t>So, we must cope with a ‘stealth’ malware, which does not live traces in file system. This makes file scanning for malware detection irrelevant.</a:t>
            </a:r>
          </a:p>
          <a:p>
            <a:r>
              <a:rPr lang="x-none" sz="900" kern="1200">
                <a:solidFill>
                  <a:schemeClr val="tx1"/>
                </a:solidFill>
                <a:effectLst/>
                <a:latin typeface="+mn-lt"/>
                <a:ea typeface="+mn-ea"/>
                <a:cs typeface="+mn-cs"/>
              </a:rPr>
              <a:t>If we can’t inspect encrypted customer traffic and we can’t scan file for modern file-less malware, what other options we have for attack detection on NFVI platform? Here we evaluate sideband channels KPIs applicability for this task. </a:t>
            </a:r>
          </a:p>
          <a:p>
            <a:r>
              <a:rPr lang="x-none" sz="900" kern="1200">
                <a:solidFill>
                  <a:schemeClr val="tx1"/>
                </a:solidFill>
                <a:effectLst/>
                <a:latin typeface="+mn-lt"/>
                <a:ea typeface="+mn-ea"/>
                <a:cs typeface="+mn-cs"/>
              </a:rPr>
              <a:t>Sideband channels reflect CPU behaviour via various KPI. Using side-band channels for anomaly detection is proposed for example at </a:t>
            </a:r>
            <a:r>
              <a:rPr lang="he-IL" sz="900" kern="1200">
                <a:solidFill>
                  <a:schemeClr val="tx1"/>
                </a:solidFill>
                <a:effectLst/>
                <a:latin typeface="+mn-lt"/>
                <a:ea typeface="+mn-ea"/>
                <a:cs typeface="+mn-cs"/>
              </a:rPr>
              <a:t>‎</a:t>
            </a:r>
            <a:r>
              <a:rPr lang="x-none" sz="900" kern="1200">
                <a:solidFill>
                  <a:schemeClr val="tx1"/>
                </a:solidFill>
                <a:effectLst/>
                <a:latin typeface="+mn-lt"/>
                <a:ea typeface="+mn-ea"/>
                <a:cs typeface="+mn-cs"/>
              </a:rPr>
              <a:t>[4] </a:t>
            </a:r>
          </a:p>
          <a:p>
            <a:endParaRPr lang="en-US" dirty="0"/>
          </a:p>
        </p:txBody>
      </p:sp>
      <p:sp>
        <p:nvSpPr>
          <p:cNvPr id="4" name="Slide Number Placeholder 3"/>
          <p:cNvSpPr>
            <a:spLocks noGrp="1"/>
          </p:cNvSpPr>
          <p:nvPr>
            <p:ph type="sldNum" sz="quarter" idx="10"/>
          </p:nvPr>
        </p:nvSpPr>
        <p:spPr/>
        <p:txBody>
          <a:bodyPr/>
          <a:lstStyle/>
          <a:p>
            <a:fld id="{CC00D764-3679-4ABF-9EF8-0BBB04133716}" type="slidenum">
              <a:rPr lang="en-US" smtClean="0"/>
              <a:t>11</a:t>
            </a:fld>
            <a:endParaRPr lang="en-US"/>
          </a:p>
        </p:txBody>
      </p:sp>
    </p:spTree>
    <p:extLst>
      <p:ext uri="{BB962C8B-B14F-4D97-AF65-F5344CB8AC3E}">
        <p14:creationId xmlns:p14="http://schemas.microsoft.com/office/powerpoint/2010/main" val="101859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597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None/>
            </a:pPr>
            <a:r>
              <a:rPr lang="en" dirty="0"/>
              <a:t>Each client sends packets at a total rate of 100pps.</a:t>
            </a:r>
          </a:p>
        </p:txBody>
      </p:sp>
    </p:spTree>
    <p:extLst>
      <p:ext uri="{BB962C8B-B14F-4D97-AF65-F5344CB8AC3E}">
        <p14:creationId xmlns:p14="http://schemas.microsoft.com/office/powerpoint/2010/main" val="73946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smtClean="0"/>
          </a:p>
        </p:txBody>
      </p:sp>
    </p:spTree>
    <p:extLst>
      <p:ext uri="{BB962C8B-B14F-4D97-AF65-F5344CB8AC3E}">
        <p14:creationId xmlns:p14="http://schemas.microsoft.com/office/powerpoint/2010/main" val="280433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None/>
            </a:pPr>
            <a:r>
              <a:rPr lang="en-US" dirty="0" smtClean="0"/>
              <a:t>Protocol Independent Switch Arch</a:t>
            </a:r>
            <a:endParaRPr dirty="0"/>
          </a:p>
        </p:txBody>
      </p:sp>
    </p:spTree>
    <p:extLst>
      <p:ext uri="{BB962C8B-B14F-4D97-AF65-F5344CB8AC3E}">
        <p14:creationId xmlns:p14="http://schemas.microsoft.com/office/powerpoint/2010/main" val="102765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u can see there is almost no deference with the previous</a:t>
            </a:r>
            <a:r>
              <a:rPr lang="en-US" sz="1200" baseline="0" dirty="0"/>
              <a:t> slide. But now we have GRE tunnel.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Preprocessing</a:t>
            </a:r>
            <a:r>
              <a:rPr lang="en-US" sz="1200" baseline="0" dirty="0"/>
              <a:t> configurations for GRE encapsulation </a:t>
            </a:r>
            <a:r>
              <a:rPr lang="en-US" sz="1200" baseline="0" dirty="0" err="1"/>
              <a:t>implamentation</a:t>
            </a:r>
            <a:r>
              <a:rPr lang="en-US" sz="1200" baseline="0" dirty="0"/>
              <a:t> – span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added the encapsulation directly as a part of the span session, as a </a:t>
            </a:r>
            <a:r>
              <a:rPr lang="en-US" sz="1200" b="1" i="0" kern="1200" dirty="0">
                <a:solidFill>
                  <a:schemeClr val="tx1"/>
                </a:solidFill>
                <a:effectLst/>
                <a:latin typeface="+mn-lt"/>
                <a:ea typeface="+mn-ea"/>
                <a:cs typeface="+mn-cs"/>
              </a:rPr>
              <a:t>setup parameter to the mirroring.</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211891C-4A9C-4A1C-92D7-870BCE37C3CF}" type="slidenum">
              <a:rPr lang="en-US" smtClean="0"/>
              <a:t>53</a:t>
            </a:fld>
            <a:endParaRPr lang="en-US"/>
          </a:p>
        </p:txBody>
      </p:sp>
    </p:spTree>
    <p:extLst>
      <p:ext uri="{BB962C8B-B14F-4D97-AF65-F5344CB8AC3E}">
        <p14:creationId xmlns:p14="http://schemas.microsoft.com/office/powerpoint/2010/main" val="33316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2FA18-B75F-4F64-AE93-CED6C842AFEC}" type="slidenum">
              <a:rPr lang="en-US" smtClean="0"/>
              <a:t>60</a:t>
            </a:fld>
            <a:endParaRPr lang="en-US"/>
          </a:p>
        </p:txBody>
      </p:sp>
    </p:spTree>
    <p:extLst>
      <p:ext uri="{BB962C8B-B14F-4D97-AF65-F5344CB8AC3E}">
        <p14:creationId xmlns:p14="http://schemas.microsoft.com/office/powerpoint/2010/main" val="231198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2FA18-B75F-4F64-AE93-CED6C842AFEC}" type="slidenum">
              <a:rPr lang="en-US" smtClean="0"/>
              <a:t>77</a:t>
            </a:fld>
            <a:endParaRPr lang="en-US"/>
          </a:p>
        </p:txBody>
      </p:sp>
    </p:spTree>
    <p:extLst>
      <p:ext uri="{BB962C8B-B14F-4D97-AF65-F5344CB8AC3E}">
        <p14:creationId xmlns:p14="http://schemas.microsoft.com/office/powerpoint/2010/main" val="118056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B8197-7C17-4BFA-A234-3A137E66E0D4}"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9619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h</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l</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g</a:t>
            </a:r>
            <a:r>
              <a:rPr lang="x-none" sz="900" kern="1200">
                <a:solidFill>
                  <a:schemeClr val="tx1"/>
                </a:solidFill>
                <a:effectLst/>
                <a:latin typeface="+mn-lt"/>
                <a:ea typeface="+mn-ea"/>
                <a:cs typeface="+mn-cs"/>
              </a:rPr>
              <a:t>y </a:t>
            </a:r>
            <a:r>
              <a:rPr lang="en-US" sz="900" kern="1200">
                <a:solidFill>
                  <a:schemeClr val="tx1"/>
                </a:solidFill>
                <a:effectLst/>
                <a:latin typeface="+mn-lt"/>
                <a:ea typeface="+mn-ea"/>
                <a:cs typeface="+mn-cs"/>
              </a:rPr>
              <a:t>b</a:t>
            </a:r>
            <a:r>
              <a:rPr lang="x-none" sz="900" kern="1200">
                <a:solidFill>
                  <a:schemeClr val="tx1"/>
                </a:solidFill>
                <a:effectLst/>
                <a:latin typeface="+mn-lt"/>
                <a:ea typeface="+mn-ea"/>
                <a:cs typeface="+mn-cs"/>
              </a:rPr>
              <a:t>a</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k</a:t>
            </a:r>
            <a:r>
              <a:rPr lang="en-US" sz="900" kern="1200">
                <a:solidFill>
                  <a:schemeClr val="tx1"/>
                </a:solidFill>
                <a:effectLst/>
                <a:latin typeface="+mn-lt"/>
                <a:ea typeface="+mn-ea"/>
                <a:cs typeface="+mn-cs"/>
              </a:rPr>
              <a:t>g</a:t>
            </a:r>
            <a:r>
              <a:rPr lang="x-none" sz="900" kern="1200">
                <a:solidFill>
                  <a:schemeClr val="tx1"/>
                </a:solidFill>
                <a:effectLst/>
                <a:latin typeface="+mn-lt"/>
                <a:ea typeface="+mn-ea"/>
                <a:cs typeface="+mn-cs"/>
              </a:rPr>
              <a:t>r</a:t>
            </a:r>
            <a:r>
              <a:rPr lang="en-US" sz="900" kern="1200">
                <a:solidFill>
                  <a:schemeClr val="tx1"/>
                </a:solidFill>
                <a:effectLst/>
                <a:latin typeface="+mn-lt"/>
                <a:ea typeface="+mn-ea"/>
                <a:cs typeface="+mn-cs"/>
              </a:rPr>
              <a:t>o</a:t>
            </a:r>
            <a:r>
              <a:rPr lang="x-none" sz="900" kern="1200">
                <a:solidFill>
                  <a:schemeClr val="tx1"/>
                </a:solidFill>
                <a:effectLst/>
                <a:latin typeface="+mn-lt"/>
                <a:ea typeface="+mn-ea"/>
                <a:cs typeface="+mn-cs"/>
              </a:rPr>
              <a:t>u</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d:</a:t>
            </a:r>
          </a:p>
          <a:p>
            <a:r>
              <a:rPr lang="x-none" sz="900" kern="1200">
                <a:solidFill>
                  <a:schemeClr val="tx1"/>
                </a:solidFill>
                <a:effectLst/>
                <a:latin typeface="+mn-lt"/>
                <a:ea typeface="+mn-ea"/>
                <a:cs typeface="+mn-cs"/>
              </a:rPr>
              <a:t>This block diagram shown stat-of-the-act NFVI scenario:</a:t>
            </a:r>
          </a:p>
          <a:p>
            <a:r>
              <a:rPr lang="x-none" sz="900" kern="1200">
                <a:solidFill>
                  <a:schemeClr val="tx1"/>
                </a:solidFill>
                <a:effectLst/>
                <a:latin typeface="+mn-lt"/>
                <a:ea typeface="+mn-ea"/>
                <a:cs typeface="+mn-cs"/>
              </a:rPr>
              <a:t>Client rec</a:t>
            </a:r>
            <a:r>
              <a:rPr lang="en-US" sz="900" kern="1200">
                <a:solidFill>
                  <a:schemeClr val="tx1"/>
                </a:solidFill>
                <a:effectLst/>
                <a:latin typeface="+mn-lt"/>
                <a:ea typeface="+mn-ea"/>
                <a:cs typeface="+mn-cs"/>
              </a:rPr>
              <a:t>ei</a:t>
            </a:r>
            <a:r>
              <a:rPr lang="x-none" sz="900" kern="1200">
                <a:solidFill>
                  <a:schemeClr val="tx1"/>
                </a:solidFill>
                <a:effectLst/>
                <a:latin typeface="+mn-lt"/>
                <a:ea typeface="+mn-ea"/>
                <a:cs typeface="+mn-cs"/>
              </a:rPr>
              <a:t>ves the traffic from VLC server, </a:t>
            </a:r>
          </a:p>
          <a:p>
            <a:r>
              <a:rPr lang="x-none" sz="900" kern="1200">
                <a:solidFill>
                  <a:schemeClr val="tx1"/>
                </a:solidFill>
                <a:effectLst/>
                <a:latin typeface="+mn-lt"/>
                <a:ea typeface="+mn-ea"/>
                <a:cs typeface="+mn-cs"/>
              </a:rPr>
              <a:t>The traffic is forwarded by vR</a:t>
            </a:r>
            <a:r>
              <a:rPr lang="en-US" sz="900" kern="1200">
                <a:solidFill>
                  <a:schemeClr val="tx1"/>
                </a:solidFill>
                <a:effectLst/>
                <a:latin typeface="+mn-lt"/>
                <a:ea typeface="+mn-ea"/>
                <a:cs typeface="+mn-cs"/>
              </a:rPr>
              <a:t>o</a:t>
            </a:r>
            <a:r>
              <a:rPr lang="x-none" sz="900" kern="1200">
                <a:solidFill>
                  <a:schemeClr val="tx1"/>
                </a:solidFill>
                <a:effectLst/>
                <a:latin typeface="+mn-lt"/>
                <a:ea typeface="+mn-ea"/>
                <a:cs typeface="+mn-cs"/>
              </a:rPr>
              <a:t>uter, </a:t>
            </a:r>
            <a:r>
              <a:rPr lang="en-US" sz="900" kern="1200">
                <a:solidFill>
                  <a:schemeClr val="tx1"/>
                </a:solidFill>
                <a:effectLst/>
                <a:latin typeface="+mn-lt"/>
                <a:ea typeface="+mn-ea"/>
                <a:cs typeface="+mn-cs"/>
              </a:rPr>
              <a:t>h</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s</a:t>
            </a:r>
            <a:r>
              <a:rPr lang="x-none" sz="900" kern="1200">
                <a:solidFill>
                  <a:schemeClr val="tx1"/>
                </a:solidFill>
                <a:effectLst/>
                <a:latin typeface="+mn-lt"/>
                <a:ea typeface="+mn-ea"/>
                <a:cs typeface="+mn-cs"/>
              </a:rPr>
              <a:t>t</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d </a:t>
            </a:r>
            <a:r>
              <a:rPr lang="en-US" sz="900" kern="1200">
                <a:solidFill>
                  <a:schemeClr val="tx1"/>
                </a:solidFill>
                <a:effectLst/>
                <a:latin typeface="+mn-lt"/>
                <a:ea typeface="+mn-ea"/>
                <a:cs typeface="+mn-cs"/>
              </a:rPr>
              <a:t>b</a:t>
            </a:r>
            <a:r>
              <a:rPr lang="x-none" sz="900" kern="1200">
                <a:solidFill>
                  <a:schemeClr val="tx1"/>
                </a:solidFill>
                <a:effectLst/>
                <a:latin typeface="+mn-lt"/>
                <a:ea typeface="+mn-ea"/>
                <a:cs typeface="+mn-cs"/>
              </a:rPr>
              <a:t>y "</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m</a:t>
            </a:r>
            <a:r>
              <a:rPr lang="x-none" sz="900" kern="1200">
                <a:solidFill>
                  <a:schemeClr val="tx1"/>
                </a:solidFill>
                <a:effectLst/>
                <a:latin typeface="+mn-lt"/>
                <a:ea typeface="+mn-ea"/>
                <a:cs typeface="+mn-cs"/>
              </a:rPr>
              <a:t>p</a:t>
            </a:r>
            <a:r>
              <a:rPr lang="en-US" sz="900" kern="1200">
                <a:solidFill>
                  <a:schemeClr val="tx1"/>
                </a:solidFill>
                <a:effectLst/>
                <a:latin typeface="+mn-lt"/>
                <a:ea typeface="+mn-ea"/>
                <a:cs typeface="+mn-cs"/>
              </a:rPr>
              <a:t>u</a:t>
            </a:r>
            <a:r>
              <a:rPr lang="x-none" sz="900" kern="1200">
                <a:solidFill>
                  <a:schemeClr val="tx1"/>
                </a:solidFill>
                <a:effectLst/>
                <a:latin typeface="+mn-lt"/>
                <a:ea typeface="+mn-ea"/>
                <a:cs typeface="+mn-cs"/>
              </a:rPr>
              <a:t>t</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d</a:t>
            </a:r>
            <a:r>
              <a:rPr lang="x-none" sz="900" kern="1200">
                <a:solidFill>
                  <a:schemeClr val="tx1"/>
                </a:solidFill>
                <a:effectLst/>
                <a:latin typeface="+mn-lt"/>
                <a:ea typeface="+mn-ea"/>
                <a:cs typeface="+mn-cs"/>
              </a:rPr>
              <a:t>e" </a:t>
            </a:r>
            <a:r>
              <a:rPr lang="en-US" sz="900" kern="1200">
                <a:solidFill>
                  <a:schemeClr val="tx1"/>
                </a:solidFill>
                <a:effectLst/>
                <a:latin typeface="+mn-lt"/>
                <a:ea typeface="+mn-ea"/>
                <a:cs typeface="+mn-cs"/>
              </a:rPr>
              <a:t>o</a:t>
            </a:r>
            <a:r>
              <a:rPr lang="x-none" sz="900" kern="1200">
                <a:solidFill>
                  <a:schemeClr val="tx1"/>
                </a:solidFill>
                <a:effectLst/>
                <a:latin typeface="+mn-lt"/>
                <a:ea typeface="+mn-ea"/>
                <a:cs typeface="+mn-cs"/>
              </a:rPr>
              <a:t>r </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F</a:t>
            </a:r>
            <a:r>
              <a:rPr lang="en-US" sz="900" kern="1200">
                <a:solidFill>
                  <a:schemeClr val="tx1"/>
                </a:solidFill>
                <a:effectLst/>
                <a:latin typeface="+mn-lt"/>
                <a:ea typeface="+mn-ea"/>
                <a:cs typeface="+mn-cs"/>
              </a:rPr>
              <a:t>V</a:t>
            </a:r>
            <a:r>
              <a:rPr lang="x-none" sz="900" kern="1200">
                <a:solidFill>
                  <a:schemeClr val="tx1"/>
                </a:solidFill>
                <a:effectLst/>
                <a:latin typeface="+mn-lt"/>
                <a:ea typeface="+mn-ea"/>
                <a:cs typeface="+mn-cs"/>
              </a:rPr>
              <a:t>I </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l</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m</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n</a:t>
            </a:r>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a:t>
            </a:r>
          </a:p>
          <a:p>
            <a:r>
              <a:rPr lang="x-none" sz="900" kern="1200">
                <a:solidFill>
                  <a:schemeClr val="tx1"/>
                </a:solidFill>
                <a:effectLst/>
                <a:latin typeface="+mn-lt"/>
                <a:ea typeface="+mn-ea"/>
                <a:cs typeface="+mn-cs"/>
              </a:rPr>
              <a:t>x86 CPU with Hyperhreding shares Last-Level Chache between two CP</a:t>
            </a:r>
            <a:r>
              <a:rPr lang="en-US" sz="900" kern="1200">
                <a:solidFill>
                  <a:schemeClr val="tx1"/>
                </a:solidFill>
                <a:effectLst/>
                <a:latin typeface="+mn-lt"/>
                <a:ea typeface="+mn-ea"/>
                <a:cs typeface="+mn-cs"/>
              </a:rPr>
              <a:t>U</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s</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h</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d</a:t>
            </a:r>
            <a:r>
              <a:rPr lang="en-US" sz="900" kern="1200">
                <a:solidFill>
                  <a:schemeClr val="tx1"/>
                </a:solidFill>
                <a:effectLst/>
                <a:latin typeface="+mn-lt"/>
                <a:ea typeface="+mn-ea"/>
                <a:cs typeface="+mn-cs"/>
              </a:rPr>
              <a:t>s</a:t>
            </a:r>
            <a:r>
              <a:rPr lang="x-none" sz="900" kern="1200">
                <a:solidFill>
                  <a:schemeClr val="tx1"/>
                </a:solidFill>
                <a:effectLst/>
                <a:latin typeface="+mn-lt"/>
                <a:ea typeface="+mn-ea"/>
                <a:cs typeface="+mn-cs"/>
              </a:rPr>
              <a:t>). </a:t>
            </a:r>
          </a:p>
          <a:p>
            <a:r>
              <a:rPr lang="en-US" sz="900" kern="1200">
                <a:solidFill>
                  <a:schemeClr val="tx1"/>
                </a:solidFill>
                <a:effectLst/>
                <a:latin typeface="+mn-lt"/>
                <a:ea typeface="+mn-ea"/>
                <a:cs typeface="+mn-cs"/>
              </a:rPr>
              <a:t>Noisy neighbour takes CPU resources such as CPU cycles and CPU Cache thus reducing performance of legitimate application. The below picture illustrates Cache depletion attack for NFVI. One VM is legitimate VNF vRouter and second VM is malware (vMiner). We can see two configurations: in one L3 Cache (aka LLC or Last-Level-Cache) is shared between two vCPU processes and in 2</a:t>
            </a:r>
            <a:r>
              <a:rPr lang="en-US" sz="900" kern="1200" baseline="30000">
                <a:solidFill>
                  <a:schemeClr val="tx1"/>
                </a:solidFill>
                <a:effectLst/>
                <a:latin typeface="+mn-lt"/>
                <a:ea typeface="+mn-ea"/>
                <a:cs typeface="+mn-cs"/>
              </a:rPr>
              <a:t>nd</a:t>
            </a:r>
            <a:r>
              <a:rPr lang="en-US" sz="900" kern="1200">
                <a:solidFill>
                  <a:schemeClr val="tx1"/>
                </a:solidFill>
                <a:effectLst/>
                <a:latin typeface="+mn-lt"/>
                <a:ea typeface="+mn-ea"/>
                <a:cs typeface="+mn-cs"/>
              </a:rPr>
              <a:t> also vCPU (CPU thread) is shared between two virtual machines. </a:t>
            </a:r>
          </a:p>
          <a:p>
            <a:endParaRPr lang="en-US"/>
          </a:p>
        </p:txBody>
      </p:sp>
      <p:sp>
        <p:nvSpPr>
          <p:cNvPr id="4" name="Slide Number Placeholder 3"/>
          <p:cNvSpPr>
            <a:spLocks noGrp="1"/>
          </p:cNvSpPr>
          <p:nvPr>
            <p:ph type="sldNum" sz="quarter" idx="10"/>
          </p:nvPr>
        </p:nvSpPr>
        <p:spPr/>
        <p:txBody>
          <a:bodyPr/>
          <a:lstStyle/>
          <a:p>
            <a:fld id="{036D8889-E7A8-4287-BA17-7B3E3771F009}" type="slidenum">
              <a:rPr lang="en-US" smtClean="0"/>
              <a:t>12</a:t>
            </a:fld>
            <a:endParaRPr lang="en-US"/>
          </a:p>
        </p:txBody>
      </p:sp>
    </p:spTree>
    <p:extLst>
      <p:ext uri="{BB962C8B-B14F-4D97-AF65-F5344CB8AC3E}">
        <p14:creationId xmlns:p14="http://schemas.microsoft.com/office/powerpoint/2010/main" val="289317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mn-lt"/>
                <a:ea typeface="+mn-ea"/>
                <a:cs typeface="+mn-cs"/>
              </a:rPr>
              <a:t>Noisy neighbour takes CPU resources such as CPU cycles and CPU Cache thus reducing performance of legitimate application. </a:t>
            </a:r>
            <a:endParaRPr lang="x-none"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The below picture illustrates Cache depletion attack for NFVI. One VM is legitimate VNF vRouter and second VM is malware (vMiner). We can see two configurations: in one L3 Cache (aka LLC or Last-Level-Cache) is shared between two vCPU processes and in 2</a:t>
            </a:r>
            <a:r>
              <a:rPr lang="en-US" sz="900" kern="1200" baseline="30000">
                <a:solidFill>
                  <a:schemeClr val="tx1"/>
                </a:solidFill>
                <a:effectLst/>
                <a:latin typeface="+mn-lt"/>
                <a:ea typeface="+mn-ea"/>
                <a:cs typeface="+mn-cs"/>
              </a:rPr>
              <a:t>nd</a:t>
            </a:r>
            <a:r>
              <a:rPr lang="en-US" sz="900" kern="1200">
                <a:solidFill>
                  <a:schemeClr val="tx1"/>
                </a:solidFill>
                <a:effectLst/>
                <a:latin typeface="+mn-lt"/>
                <a:ea typeface="+mn-ea"/>
                <a:cs typeface="+mn-cs"/>
              </a:rPr>
              <a:t> also vCPU (CPU thread) is shared between two virtual machines.</a:t>
            </a:r>
            <a:endParaRPr lang="x-none" sz="900" kern="1200">
              <a:solidFill>
                <a:schemeClr val="tx1"/>
              </a:solidFill>
              <a:effectLst/>
              <a:latin typeface="+mn-lt"/>
              <a:ea typeface="+mn-ea"/>
              <a:cs typeface="+mn-cs"/>
            </a:endParaRPr>
          </a:p>
          <a:p>
            <a:endParaRPr lang="x-none" sz="900" kern="1200">
              <a:solidFill>
                <a:schemeClr val="tx1"/>
              </a:solidFill>
              <a:effectLst/>
              <a:latin typeface="+mn-lt"/>
              <a:ea typeface="+mn-ea"/>
              <a:cs typeface="+mn-cs"/>
            </a:endParaRPr>
          </a:p>
          <a:p>
            <a:r>
              <a:rPr lang="x-none" sz="900" kern="1200">
                <a:solidFill>
                  <a:schemeClr val="tx1"/>
                </a:solidFill>
                <a:effectLst/>
                <a:latin typeface="+mn-lt"/>
                <a:ea typeface="+mn-ea"/>
                <a:cs typeface="+mn-cs"/>
              </a:rPr>
              <a:t>This </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a</a:t>
            </a:r>
            <a:r>
              <a:rPr lang="en-US" sz="900" kern="1200">
                <a:solidFill>
                  <a:schemeClr val="tx1"/>
                </a:solidFill>
                <a:effectLst/>
                <a:latin typeface="+mn-lt"/>
                <a:ea typeface="+mn-ea"/>
                <a:cs typeface="+mn-cs"/>
              </a:rPr>
              <a:t>s</a:t>
            </a:r>
            <a:r>
              <a:rPr lang="x-none" sz="900" kern="1200">
                <a:solidFill>
                  <a:schemeClr val="tx1"/>
                </a:solidFill>
                <a:effectLst/>
                <a:latin typeface="+mn-lt"/>
                <a:ea typeface="+mn-ea"/>
                <a:cs typeface="+mn-cs"/>
              </a:rPr>
              <a:t>e </a:t>
            </a:r>
            <a:r>
              <a:rPr lang="en-US" sz="900" kern="1200">
                <a:solidFill>
                  <a:schemeClr val="tx1"/>
                </a:solidFill>
                <a:effectLst/>
                <a:latin typeface="+mn-lt"/>
                <a:ea typeface="+mn-ea"/>
                <a:cs typeface="+mn-cs"/>
              </a:rPr>
              <a:t>i</a:t>
            </a:r>
            <a:r>
              <a:rPr lang="x-none" sz="900" kern="1200">
                <a:solidFill>
                  <a:schemeClr val="tx1"/>
                </a:solidFill>
                <a:effectLst/>
                <a:latin typeface="+mn-lt"/>
                <a:ea typeface="+mn-ea"/>
                <a:cs typeface="+mn-cs"/>
              </a:rPr>
              <a:t>s </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lso relevant w</a:t>
            </a:r>
            <a:r>
              <a:rPr lang="en-US" sz="900" kern="1200">
                <a:solidFill>
                  <a:schemeClr val="tx1"/>
                </a:solidFill>
                <a:effectLst/>
                <a:latin typeface="+mn-lt"/>
                <a:ea typeface="+mn-ea"/>
                <a:cs typeface="+mn-cs"/>
              </a:rPr>
              <a:t>h</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PU does not support </a:t>
            </a:r>
            <a:r>
              <a:rPr lang="en-US" sz="900" kern="1200">
                <a:solidFill>
                  <a:schemeClr val="tx1"/>
                </a:solidFill>
                <a:effectLst/>
                <a:latin typeface="+mn-lt"/>
                <a:ea typeface="+mn-ea"/>
                <a:cs typeface="+mn-cs"/>
              </a:rPr>
              <a:t>H</a:t>
            </a:r>
            <a:r>
              <a:rPr lang="x-none" sz="900" kern="1200">
                <a:solidFill>
                  <a:schemeClr val="tx1"/>
                </a:solidFill>
                <a:effectLst/>
                <a:latin typeface="+mn-lt"/>
                <a:ea typeface="+mn-ea"/>
                <a:cs typeface="+mn-cs"/>
              </a:rPr>
              <a:t>y</a:t>
            </a:r>
            <a:r>
              <a:rPr lang="en-US" sz="900" kern="1200">
                <a:solidFill>
                  <a:schemeClr val="tx1"/>
                </a:solidFill>
                <a:effectLst/>
                <a:latin typeface="+mn-lt"/>
                <a:ea typeface="+mn-ea"/>
                <a:cs typeface="+mn-cs"/>
              </a:rPr>
              <a:t>p</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s</a:t>
            </a:r>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h</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d</a:t>
            </a:r>
            <a:r>
              <a:rPr lang="en-US" sz="900" kern="1200">
                <a:solidFill>
                  <a:schemeClr val="tx1"/>
                </a:solidFill>
                <a:effectLst/>
                <a:latin typeface="+mn-lt"/>
                <a:ea typeface="+mn-ea"/>
                <a:cs typeface="+mn-cs"/>
              </a:rPr>
              <a:t>i</a:t>
            </a:r>
            <a:r>
              <a:rPr lang="x-none" sz="900" kern="1200">
                <a:solidFill>
                  <a:schemeClr val="tx1"/>
                </a:solidFill>
                <a:effectLst/>
                <a:latin typeface="+mn-lt"/>
                <a:ea typeface="+mn-ea"/>
                <a:cs typeface="+mn-cs"/>
              </a:rPr>
              <a:t>n</a:t>
            </a:r>
            <a:r>
              <a:rPr lang="en-US" sz="900" kern="1200">
                <a:solidFill>
                  <a:schemeClr val="tx1"/>
                </a:solidFill>
                <a:effectLst/>
                <a:latin typeface="+mn-lt"/>
                <a:ea typeface="+mn-ea"/>
                <a:cs typeface="+mn-cs"/>
              </a:rPr>
              <a:t>g</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o</a:t>
            </a:r>
            <a:r>
              <a:rPr lang="x-none" sz="900" kern="1200">
                <a:solidFill>
                  <a:schemeClr val="tx1"/>
                </a:solidFill>
                <a:effectLst/>
                <a:latin typeface="+mn-lt"/>
                <a:ea typeface="+mn-ea"/>
                <a:cs typeface="+mn-cs"/>
              </a:rPr>
              <a:t>r </a:t>
            </a:r>
            <a:r>
              <a:rPr lang="en-US" sz="900" kern="1200">
                <a:solidFill>
                  <a:schemeClr val="tx1"/>
                </a:solidFill>
                <a:effectLst/>
                <a:latin typeface="+mn-lt"/>
                <a:ea typeface="+mn-ea"/>
                <a:cs typeface="+mn-cs"/>
              </a:rPr>
              <a:t>i</a:t>
            </a:r>
            <a:r>
              <a:rPr lang="x-none" sz="900" kern="1200">
                <a:solidFill>
                  <a:schemeClr val="tx1"/>
                </a:solidFill>
                <a:effectLst/>
                <a:latin typeface="+mn-lt"/>
                <a:ea typeface="+mn-ea"/>
                <a:cs typeface="+mn-cs"/>
              </a:rPr>
              <a:t>t </a:t>
            </a:r>
            <a:r>
              <a:rPr lang="en-US" sz="900" kern="1200">
                <a:solidFill>
                  <a:schemeClr val="tx1"/>
                </a:solidFill>
                <a:effectLst/>
                <a:latin typeface="+mn-lt"/>
                <a:ea typeface="+mn-ea"/>
                <a:cs typeface="+mn-cs"/>
              </a:rPr>
              <a:t>i</a:t>
            </a:r>
            <a:r>
              <a:rPr lang="x-none" sz="900" kern="1200">
                <a:solidFill>
                  <a:schemeClr val="tx1"/>
                </a:solidFill>
                <a:effectLst/>
                <a:latin typeface="+mn-lt"/>
                <a:ea typeface="+mn-ea"/>
                <a:cs typeface="+mn-cs"/>
              </a:rPr>
              <a:t>s </a:t>
            </a:r>
            <a:r>
              <a:rPr lang="en-US" sz="900" kern="1200">
                <a:solidFill>
                  <a:schemeClr val="tx1"/>
                </a:solidFill>
                <a:effectLst/>
                <a:latin typeface="+mn-lt"/>
                <a:ea typeface="+mn-ea"/>
                <a:cs typeface="+mn-cs"/>
              </a:rPr>
              <a:t>d</a:t>
            </a:r>
            <a:r>
              <a:rPr lang="x-none" sz="900" kern="1200">
                <a:solidFill>
                  <a:schemeClr val="tx1"/>
                </a:solidFill>
                <a:effectLst/>
                <a:latin typeface="+mn-lt"/>
                <a:ea typeface="+mn-ea"/>
                <a:cs typeface="+mn-cs"/>
              </a:rPr>
              <a:t>i</a:t>
            </a:r>
            <a:r>
              <a:rPr lang="en-US" sz="900" kern="1200">
                <a:solidFill>
                  <a:schemeClr val="tx1"/>
                </a:solidFill>
                <a:effectLst/>
                <a:latin typeface="+mn-lt"/>
                <a:ea typeface="+mn-ea"/>
                <a:cs typeface="+mn-cs"/>
              </a:rPr>
              <a:t>s</a:t>
            </a:r>
            <a:r>
              <a:rPr lang="x-none" sz="900" kern="1200">
                <a:solidFill>
                  <a:schemeClr val="tx1"/>
                </a:solidFill>
                <a:effectLst/>
                <a:latin typeface="+mn-lt"/>
                <a:ea typeface="+mn-ea"/>
                <a:cs typeface="+mn-cs"/>
              </a:rPr>
              <a:t>a</a:t>
            </a:r>
            <a:r>
              <a:rPr lang="en-US" sz="900" kern="1200">
                <a:solidFill>
                  <a:schemeClr val="tx1"/>
                </a:solidFill>
                <a:effectLst/>
                <a:latin typeface="+mn-lt"/>
                <a:ea typeface="+mn-ea"/>
                <a:cs typeface="+mn-cs"/>
              </a:rPr>
              <a:t>b</a:t>
            </a:r>
            <a:r>
              <a:rPr lang="x-none" sz="900" kern="1200">
                <a:solidFill>
                  <a:schemeClr val="tx1"/>
                </a:solidFill>
                <a:effectLst/>
                <a:latin typeface="+mn-lt"/>
                <a:ea typeface="+mn-ea"/>
                <a:cs typeface="+mn-cs"/>
              </a:rPr>
              <a:t>l</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d.</a:t>
            </a:r>
          </a:p>
          <a:p>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PU resource usage is visible via Intel-specific </a:t>
            </a:r>
            <a:r>
              <a:rPr lang="en-US" sz="900" kern="1200">
                <a:solidFill>
                  <a:schemeClr val="tx1"/>
                </a:solidFill>
                <a:effectLst/>
                <a:latin typeface="+mn-lt"/>
                <a:ea typeface="+mn-ea"/>
                <a:cs typeface="+mn-cs"/>
              </a:rPr>
              <a:t>i</a:t>
            </a:r>
            <a:r>
              <a:rPr lang="x-none" sz="900" kern="1200">
                <a:solidFill>
                  <a:schemeClr val="tx1"/>
                </a:solidFill>
                <a:effectLst/>
                <a:latin typeface="+mn-lt"/>
                <a:ea typeface="+mn-ea"/>
                <a:cs typeface="+mn-cs"/>
              </a:rPr>
              <a:t>n</a:t>
            </a:r>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n</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l </a:t>
            </a:r>
            <a:r>
              <a:rPr lang="en-US" sz="900" kern="1200">
                <a:solidFill>
                  <a:schemeClr val="tx1"/>
                </a:solidFill>
                <a:effectLst/>
                <a:latin typeface="+mn-lt"/>
                <a:ea typeface="+mn-ea"/>
                <a:cs typeface="+mn-cs"/>
              </a:rPr>
              <a:t>P</a:t>
            </a:r>
            <a:r>
              <a:rPr lang="x-none" sz="900" kern="1200">
                <a:solidFill>
                  <a:schemeClr val="tx1"/>
                </a:solidFill>
                <a:effectLst/>
                <a:latin typeface="+mn-lt"/>
                <a:ea typeface="+mn-ea"/>
                <a:cs typeface="+mn-cs"/>
              </a:rPr>
              <a:t>M </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u</a:t>
            </a:r>
            <a:r>
              <a:rPr lang="x-none" sz="900" kern="1200">
                <a:solidFill>
                  <a:schemeClr val="tx1"/>
                </a:solidFill>
                <a:effectLst/>
                <a:latin typeface="+mn-lt"/>
                <a:ea typeface="+mn-ea"/>
                <a:cs typeface="+mn-cs"/>
              </a:rPr>
              <a:t>n</a:t>
            </a:r>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s.</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D8889-E7A8-4287-BA17-7B3E3771F009}" type="slidenum">
              <a:rPr lang="en-US" smtClean="0"/>
              <a:t>13</a:t>
            </a:fld>
            <a:endParaRPr lang="en-US"/>
          </a:p>
        </p:txBody>
      </p:sp>
    </p:spTree>
    <p:extLst>
      <p:ext uri="{BB962C8B-B14F-4D97-AF65-F5344CB8AC3E}">
        <p14:creationId xmlns:p14="http://schemas.microsoft.com/office/powerpoint/2010/main" val="180090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
            </a:r>
            <a:r>
              <a:rPr lang="x-none"/>
              <a:t>e</a:t>
            </a:r>
            <a:r>
              <a:rPr lang="en-US"/>
              <a:t>p</a:t>
            </a:r>
            <a:r>
              <a:rPr lang="x-none"/>
              <a:t>t</a:t>
            </a:r>
            <a:r>
              <a:rPr lang="en-US"/>
              <a:t>u</a:t>
            </a:r>
            <a:r>
              <a:rPr lang="x-none"/>
              <a:t>n</a:t>
            </a:r>
            <a:r>
              <a:rPr lang="en-US"/>
              <a:t>e</a:t>
            </a:r>
            <a:r>
              <a:rPr lang="x-none"/>
              <a:t> </a:t>
            </a:r>
            <a:r>
              <a:rPr lang="en-US"/>
              <a:t>s</a:t>
            </a:r>
            <a:r>
              <a:rPr lang="x-none"/>
              <a:t>c</a:t>
            </a:r>
            <a:r>
              <a:rPr lang="en-US"/>
              <a:t>e</a:t>
            </a:r>
            <a:r>
              <a:rPr lang="x-none"/>
              <a:t>n</a:t>
            </a:r>
            <a:r>
              <a:rPr lang="en-US"/>
              <a:t>a</a:t>
            </a:r>
            <a:r>
              <a:rPr lang="x-none"/>
              <a:t>r</a:t>
            </a:r>
            <a:r>
              <a:rPr lang="en-US"/>
              <a:t>i</a:t>
            </a:r>
            <a:r>
              <a:rPr lang="x-none"/>
              <a:t>o: </a:t>
            </a:r>
            <a:r>
              <a:rPr lang="en-US"/>
              <a:t>w</a:t>
            </a:r>
            <a:r>
              <a:rPr lang="x-none"/>
              <a:t>e </a:t>
            </a:r>
            <a:r>
              <a:rPr lang="en-US"/>
              <a:t>h</a:t>
            </a:r>
            <a:r>
              <a:rPr lang="x-none"/>
              <a:t>a</a:t>
            </a:r>
            <a:r>
              <a:rPr lang="en-US"/>
              <a:t>v</a:t>
            </a:r>
            <a:r>
              <a:rPr lang="x-none"/>
              <a:t>e </a:t>
            </a:r>
            <a:r>
              <a:rPr lang="en-US"/>
              <a:t>E</a:t>
            </a:r>
            <a:r>
              <a:rPr lang="x-none"/>
              <a:t>d</a:t>
            </a:r>
            <a:r>
              <a:rPr lang="en-US"/>
              <a:t>g</a:t>
            </a:r>
            <a:r>
              <a:rPr lang="x-none"/>
              <a:t>e-</a:t>
            </a:r>
            <a:r>
              <a:rPr lang="en-US"/>
              <a:t>N</a:t>
            </a:r>
            <a:r>
              <a:rPr lang="x-none"/>
              <a:t>F</a:t>
            </a:r>
            <a:r>
              <a:rPr lang="en-US"/>
              <a:t>V</a:t>
            </a:r>
            <a:r>
              <a:rPr lang="x-none"/>
              <a:t>I </a:t>
            </a:r>
            <a:r>
              <a:rPr lang="en-US"/>
              <a:t>p</a:t>
            </a:r>
            <a:r>
              <a:rPr lang="x-none"/>
              <a:t>l</a:t>
            </a:r>
            <a:r>
              <a:rPr lang="en-US"/>
              <a:t>a</a:t>
            </a:r>
            <a:r>
              <a:rPr lang="x-none"/>
              <a:t>t</a:t>
            </a:r>
            <a:r>
              <a:rPr lang="en-US"/>
              <a:t>f</a:t>
            </a:r>
            <a:r>
              <a:rPr lang="x-none"/>
              <a:t>o</a:t>
            </a:r>
            <a:r>
              <a:rPr lang="en-US"/>
              <a:t>r</a:t>
            </a:r>
            <a:r>
              <a:rPr lang="x-none"/>
              <a:t>m. </a:t>
            </a:r>
            <a:r>
              <a:rPr lang="en-US"/>
              <a:t>A</a:t>
            </a:r>
            <a:r>
              <a:rPr lang="x-none"/>
              <a:t>s </a:t>
            </a:r>
            <a:r>
              <a:rPr lang="en-US"/>
              <a:t>s</a:t>
            </a:r>
            <a:r>
              <a:rPr lang="x-none"/>
              <a:t>h</a:t>
            </a:r>
            <a:r>
              <a:rPr lang="en-US"/>
              <a:t>o</a:t>
            </a:r>
            <a:r>
              <a:rPr lang="x-none"/>
              <a:t>w</a:t>
            </a:r>
            <a:r>
              <a:rPr lang="en-US"/>
              <a:t>n</a:t>
            </a:r>
            <a:r>
              <a:rPr lang="x-none"/>
              <a:t> </a:t>
            </a:r>
            <a:r>
              <a:rPr lang="en-US"/>
              <a:t>i</a:t>
            </a:r>
            <a:r>
              <a:rPr lang="x-none"/>
              <a:t>n </a:t>
            </a:r>
            <a:r>
              <a:rPr lang="en-US"/>
              <a:t>t</a:t>
            </a:r>
            <a:r>
              <a:rPr lang="x-none"/>
              <a:t>h</a:t>
            </a:r>
            <a:r>
              <a:rPr lang="en-US"/>
              <a:t>e</a:t>
            </a:r>
            <a:r>
              <a:rPr lang="x-none"/>
              <a:t> </a:t>
            </a:r>
            <a:r>
              <a:rPr lang="en-US"/>
              <a:t>p</a:t>
            </a:r>
            <a:r>
              <a:rPr lang="x-none"/>
              <a:t>i</a:t>
            </a:r>
            <a:r>
              <a:rPr lang="en-US"/>
              <a:t>c</a:t>
            </a:r>
            <a:r>
              <a:rPr lang="x-none"/>
              <a:t>t</a:t>
            </a:r>
            <a:r>
              <a:rPr lang="en-US"/>
              <a:t>u</a:t>
            </a:r>
            <a:r>
              <a:rPr lang="x-none"/>
              <a:t>r</a:t>
            </a:r>
            <a:r>
              <a:rPr lang="en-US"/>
              <a:t>e</a:t>
            </a:r>
            <a:r>
              <a:rPr lang="x-none"/>
              <a:t>, </a:t>
            </a:r>
            <a:r>
              <a:rPr lang="en-US"/>
              <a:t>t</a:t>
            </a:r>
            <a:r>
              <a:rPr lang="x-none"/>
              <a:t>h</a:t>
            </a:r>
            <a:r>
              <a:rPr lang="en-US"/>
              <a:t>e</a:t>
            </a:r>
            <a:r>
              <a:rPr lang="x-none"/>
              <a:t> </a:t>
            </a:r>
            <a:r>
              <a:rPr lang="en-US"/>
              <a:t>p</a:t>
            </a:r>
            <a:r>
              <a:rPr lang="x-none"/>
              <a:t>l</a:t>
            </a:r>
            <a:r>
              <a:rPr lang="en-US"/>
              <a:t>a</a:t>
            </a:r>
            <a:r>
              <a:rPr lang="x-none"/>
              <a:t>t</a:t>
            </a:r>
            <a:r>
              <a:rPr lang="en-US"/>
              <a:t>f</a:t>
            </a:r>
            <a:r>
              <a:rPr lang="x-none"/>
              <a:t>r</a:t>
            </a:r>
            <a:r>
              <a:rPr lang="en-US"/>
              <a:t>o</a:t>
            </a:r>
            <a:r>
              <a:rPr lang="x-none"/>
              <a:t>m hosts several VNFs: vRouter + vFirewall + </a:t>
            </a:r>
            <a:r>
              <a:rPr lang="en-US"/>
              <a:t>v</a:t>
            </a:r>
            <a:r>
              <a:rPr lang="x-none"/>
              <a:t>S</a:t>
            </a:r>
            <a:r>
              <a:rPr lang="en-US"/>
              <a:t>B</a:t>
            </a:r>
            <a:r>
              <a:rPr lang="x-none"/>
              <a:t>C.</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t>An  intruder compromised an edge-</a:t>
            </a:r>
            <a:r>
              <a:rPr lang="x-none"/>
              <a:t>N</a:t>
            </a:r>
            <a:r>
              <a:rPr lang="en-US"/>
              <a:t>F</a:t>
            </a:r>
            <a:r>
              <a:rPr lang="x-none"/>
              <a:t>V</a:t>
            </a:r>
            <a:r>
              <a:rPr lang="en-US"/>
              <a:t>I host by using a security flaws (e.g. Meltdown / Spectre) </a:t>
            </a:r>
          </a:p>
          <a:p>
            <a:r>
              <a:rPr lang="en-US"/>
              <a:t>H</a:t>
            </a:r>
            <a:r>
              <a:rPr lang="x-none"/>
              <a:t>o</a:t>
            </a:r>
            <a:r>
              <a:rPr lang="en-US"/>
              <a:t>w</a:t>
            </a:r>
            <a:r>
              <a:rPr lang="x-none"/>
              <a:t> </a:t>
            </a:r>
            <a:r>
              <a:rPr lang="en-US"/>
              <a:t>t</a:t>
            </a:r>
            <a:r>
              <a:rPr lang="x-none"/>
              <a:t>o </a:t>
            </a:r>
            <a:r>
              <a:rPr lang="en-US"/>
              <a:t>b</a:t>
            </a:r>
            <a:r>
              <a:rPr lang="x-none"/>
              <a:t>r</a:t>
            </a:r>
            <a:r>
              <a:rPr lang="en-US"/>
              <a:t>e</a:t>
            </a:r>
            <a:r>
              <a:rPr lang="x-none"/>
              <a:t>a</a:t>
            </a:r>
            <a:r>
              <a:rPr lang="en-US"/>
              <a:t>k</a:t>
            </a:r>
            <a:r>
              <a:rPr lang="x-none"/>
              <a:t>i</a:t>
            </a:r>
            <a:r>
              <a:rPr lang="en-US"/>
              <a:t>n</a:t>
            </a:r>
            <a:r>
              <a:rPr lang="x-none"/>
              <a:t> using </a:t>
            </a:r>
            <a:r>
              <a:rPr lang="en-US"/>
              <a:t>x</a:t>
            </a:r>
            <a:r>
              <a:rPr lang="x-none"/>
              <a:t>86 </a:t>
            </a:r>
            <a:r>
              <a:rPr lang="en-US"/>
              <a:t>s</a:t>
            </a:r>
            <a:r>
              <a:rPr lang="x-none"/>
              <a:t>e</a:t>
            </a:r>
            <a:r>
              <a:rPr lang="en-US"/>
              <a:t>c</a:t>
            </a:r>
            <a:r>
              <a:rPr lang="x-none"/>
              <a:t>urity fl</a:t>
            </a:r>
            <a:r>
              <a:rPr lang="en-US"/>
              <a:t>a</a:t>
            </a:r>
            <a:r>
              <a:rPr lang="x-none"/>
              <a:t>ws? </a:t>
            </a:r>
            <a:r>
              <a:rPr lang="en-US"/>
              <a:t>I</a:t>
            </a:r>
            <a:r>
              <a:rPr lang="x-none"/>
              <a:t>t </a:t>
            </a:r>
            <a:r>
              <a:rPr lang="en-US"/>
              <a:t>i</a:t>
            </a:r>
            <a:r>
              <a:rPr lang="x-none"/>
              <a:t>s </a:t>
            </a:r>
            <a:r>
              <a:rPr lang="en-US"/>
              <a:t>o</a:t>
            </a:r>
            <a:r>
              <a:rPr lang="x-none"/>
              <a:t>u</a:t>
            </a:r>
            <a:r>
              <a:rPr lang="en-US"/>
              <a:t>t</a:t>
            </a:r>
            <a:r>
              <a:rPr lang="x-none"/>
              <a:t> </a:t>
            </a:r>
            <a:r>
              <a:rPr lang="en-US"/>
              <a:t>o</a:t>
            </a:r>
            <a:r>
              <a:rPr lang="x-none"/>
              <a:t>f scope ( </a:t>
            </a:r>
            <a:r>
              <a:rPr lang="en-US"/>
              <a:t>e.g. : http://woshub.com/how-to-get-plain-text-passwords-of-windows-users/</a:t>
            </a:r>
            <a:r>
              <a:rPr lang="x-none"/>
              <a:t>)</a:t>
            </a:r>
          </a:p>
          <a:p>
            <a:r>
              <a:rPr lang="en-US"/>
              <a:t>A</a:t>
            </a:r>
            <a:r>
              <a:rPr lang="x-none"/>
              <a:t>s</a:t>
            </a:r>
            <a:r>
              <a:rPr lang="en-US"/>
              <a:t>s</a:t>
            </a:r>
            <a:r>
              <a:rPr lang="x-none"/>
              <a:t>u</a:t>
            </a:r>
            <a:r>
              <a:rPr lang="en-US"/>
              <a:t>m</a:t>
            </a:r>
            <a:r>
              <a:rPr lang="x-none"/>
              <a:t>e </a:t>
            </a:r>
            <a:r>
              <a:rPr lang="en-US"/>
              <a:t>t</a:t>
            </a:r>
            <a:r>
              <a:rPr lang="x-none"/>
              <a:t>h</a:t>
            </a:r>
            <a:r>
              <a:rPr lang="en-US"/>
              <a:t>a</a:t>
            </a:r>
            <a:r>
              <a:rPr lang="x-none"/>
              <a:t>t </a:t>
            </a:r>
            <a:r>
              <a:rPr lang="en-US"/>
              <a:t>t</a:t>
            </a:r>
            <a:r>
              <a:rPr lang="x-none"/>
              <a:t>he malware is planted, no traces in file system </a:t>
            </a:r>
            <a:r>
              <a:rPr lang="en-US"/>
              <a:t>e</a:t>
            </a:r>
            <a:r>
              <a:rPr lang="x-none"/>
              <a:t>t</a:t>
            </a:r>
            <a:r>
              <a:rPr lang="en-US"/>
              <a:t>c</a:t>
            </a:r>
            <a:r>
              <a:rPr lang="x-none"/>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t>O</a:t>
            </a:r>
            <a:r>
              <a:rPr lang="x-none"/>
              <a:t>u</a:t>
            </a:r>
            <a:r>
              <a:rPr lang="en-US"/>
              <a:t>r</a:t>
            </a:r>
            <a:r>
              <a:rPr lang="x-none"/>
              <a:t> </a:t>
            </a:r>
            <a:r>
              <a:rPr lang="en-US"/>
              <a:t>g</a:t>
            </a:r>
            <a:r>
              <a:rPr lang="x-none"/>
              <a:t>o</a:t>
            </a:r>
            <a:r>
              <a:rPr lang="en-US"/>
              <a:t>a</a:t>
            </a:r>
            <a:r>
              <a:rPr lang="x-none"/>
              <a:t>l is to detect the malware </a:t>
            </a:r>
            <a:r>
              <a:rPr lang="en-US"/>
              <a:t>w</a:t>
            </a:r>
            <a:r>
              <a:rPr lang="x-none"/>
              <a:t>h</a:t>
            </a:r>
            <a:r>
              <a:rPr lang="en-US"/>
              <a:t>i</a:t>
            </a:r>
            <a:r>
              <a:rPr lang="x-none"/>
              <a:t>c</a:t>
            </a:r>
            <a:r>
              <a:rPr lang="en-US"/>
              <a:t>h</a:t>
            </a:r>
            <a:r>
              <a:rPr lang="x-none"/>
              <a:t> </a:t>
            </a:r>
            <a:r>
              <a:rPr lang="en-US"/>
              <a:t>i</a:t>
            </a:r>
            <a:r>
              <a:rPr lang="x-none"/>
              <a:t>n </a:t>
            </a:r>
            <a:r>
              <a:rPr lang="en-US"/>
              <a:t>f</a:t>
            </a:r>
            <a:r>
              <a:rPr lang="x-none"/>
              <a:t>a</a:t>
            </a:r>
            <a:r>
              <a:rPr lang="en-US"/>
              <a:t>c</a:t>
            </a:r>
            <a:r>
              <a:rPr lang="x-none"/>
              <a:t>t </a:t>
            </a:r>
            <a:r>
              <a:rPr lang="en-US"/>
              <a:t>i</a:t>
            </a:r>
            <a:r>
              <a:rPr lang="x-none"/>
              <a:t>s </a:t>
            </a:r>
            <a:r>
              <a:rPr lang="en-US"/>
              <a:t>n</a:t>
            </a:r>
            <a:r>
              <a:rPr lang="x-none"/>
              <a:t>o</a:t>
            </a:r>
            <a:r>
              <a:rPr lang="en-US"/>
              <a:t>t</a:t>
            </a:r>
            <a:r>
              <a:rPr lang="x-none"/>
              <a:t> noisy neibghor, but rather stealth </a:t>
            </a:r>
            <a:r>
              <a:rPr lang="en-US"/>
              <a:t>s</a:t>
            </a:r>
            <a:r>
              <a:rPr lang="x-none"/>
              <a:t>q</a:t>
            </a:r>
            <a:r>
              <a:rPr lang="en-US"/>
              <a:t>u</a:t>
            </a:r>
            <a:r>
              <a:rPr lang="x-none"/>
              <a:t>a</a:t>
            </a:r>
            <a:r>
              <a:rPr lang="en-US"/>
              <a:t>t</a:t>
            </a:r>
            <a:r>
              <a:rPr lang="x-none"/>
              <a:t>t</a:t>
            </a:r>
            <a:r>
              <a:rPr lang="en-US"/>
              <a:t>e</a:t>
            </a:r>
            <a:r>
              <a:rPr lang="x-none"/>
              <a:t>r.</a:t>
            </a:r>
          </a:p>
          <a:p>
            <a:pPr marL="0" marR="0" lvl="0" indent="0" algn="l" defTabSz="685800" rtl="0" eaLnBrk="1" fontAlgn="auto" latinLnBrk="0" hangingPunct="1">
              <a:lnSpc>
                <a:spcPct val="100000"/>
              </a:lnSpc>
              <a:spcBef>
                <a:spcPts val="0"/>
              </a:spcBef>
              <a:spcAft>
                <a:spcPts val="0"/>
              </a:spcAft>
              <a:buClrTx/>
              <a:buSzTx/>
              <a:buFontTx/>
              <a:buNone/>
              <a:tabLst/>
              <a:defRPr/>
            </a:pPr>
            <a:r>
              <a:rPr lang="x-none"/>
              <a:t>S</a:t>
            </a:r>
            <a:r>
              <a:rPr lang="en-US"/>
              <a:t>u</a:t>
            </a:r>
            <a:r>
              <a:rPr lang="x-none"/>
              <a:t>c</a:t>
            </a:r>
            <a:r>
              <a:rPr lang="en-US"/>
              <a:t>h</a:t>
            </a:r>
            <a:r>
              <a:rPr lang="x-none"/>
              <a:t> </a:t>
            </a:r>
            <a:r>
              <a:rPr lang="en-US"/>
              <a:t>m</a:t>
            </a:r>
            <a:r>
              <a:rPr lang="x-none"/>
              <a:t>a</a:t>
            </a:r>
            <a:r>
              <a:rPr lang="en-US"/>
              <a:t>l</a:t>
            </a:r>
            <a:r>
              <a:rPr lang="x-none"/>
              <a:t>w</a:t>
            </a:r>
            <a:r>
              <a:rPr lang="en-US"/>
              <a:t>a</a:t>
            </a:r>
            <a:r>
              <a:rPr lang="x-none"/>
              <a:t>r</a:t>
            </a:r>
            <a:r>
              <a:rPr lang="en-US"/>
              <a:t>e</a:t>
            </a:r>
            <a:r>
              <a:rPr lang="x-none"/>
              <a:t> </a:t>
            </a:r>
            <a:r>
              <a:rPr lang="en-US"/>
              <a:t>i</a:t>
            </a:r>
            <a:r>
              <a:rPr lang="x-none"/>
              <a:t>s </a:t>
            </a:r>
            <a:r>
              <a:rPr lang="en-US"/>
              <a:t>n</a:t>
            </a:r>
            <a:r>
              <a:rPr lang="x-none"/>
              <a:t>o</a:t>
            </a:r>
            <a:r>
              <a:rPr lang="en-US"/>
              <a:t>t</a:t>
            </a:r>
            <a:r>
              <a:rPr lang="x-none"/>
              <a:t> </a:t>
            </a:r>
            <a:r>
              <a:rPr lang="en-US"/>
              <a:t>i</a:t>
            </a:r>
            <a:r>
              <a:rPr lang="x-none"/>
              <a:t>n</a:t>
            </a:r>
            <a:r>
              <a:rPr lang="en-US"/>
              <a:t>t</a:t>
            </a:r>
            <a:r>
              <a:rPr lang="x-none"/>
              <a:t>e</a:t>
            </a:r>
            <a:r>
              <a:rPr lang="en-US"/>
              <a:t>n</a:t>
            </a:r>
            <a:r>
              <a:rPr lang="x-none"/>
              <a:t>d</a:t>
            </a:r>
            <a:r>
              <a:rPr lang="en-US"/>
              <a:t>e</a:t>
            </a:r>
            <a:r>
              <a:rPr lang="x-none"/>
              <a:t>d </a:t>
            </a:r>
            <a:r>
              <a:rPr lang="en-US"/>
              <a:t>f</a:t>
            </a:r>
            <a:r>
              <a:rPr lang="x-none"/>
              <a:t>o</a:t>
            </a:r>
            <a:r>
              <a:rPr lang="en-US"/>
              <a:t>r</a:t>
            </a:r>
            <a:r>
              <a:rPr lang="x-none"/>
              <a:t> </a:t>
            </a:r>
            <a:r>
              <a:rPr lang="en-US"/>
              <a:t>v</a:t>
            </a:r>
            <a:r>
              <a:rPr lang="x-none"/>
              <a:t>o</a:t>
            </a:r>
            <a:r>
              <a:rPr lang="en-US"/>
              <a:t>l</a:t>
            </a:r>
            <a:r>
              <a:rPr lang="x-none"/>
              <a:t>u</a:t>
            </a:r>
            <a:r>
              <a:rPr lang="en-US"/>
              <a:t>m</a:t>
            </a:r>
            <a:r>
              <a:rPr lang="x-none"/>
              <a:t>e</a:t>
            </a:r>
            <a:r>
              <a:rPr lang="en-US"/>
              <a:t>t</a:t>
            </a:r>
            <a:r>
              <a:rPr lang="x-none"/>
              <a:t>r</a:t>
            </a:r>
            <a:r>
              <a:rPr lang="en-US"/>
              <a:t>i</a:t>
            </a:r>
            <a:r>
              <a:rPr lang="x-none"/>
              <a:t>c </a:t>
            </a:r>
            <a:r>
              <a:rPr lang="en-US"/>
              <a:t>D</a:t>
            </a:r>
            <a:r>
              <a:rPr lang="x-none"/>
              <a:t>D</a:t>
            </a:r>
            <a:r>
              <a:rPr lang="en-US"/>
              <a:t>o</a:t>
            </a:r>
            <a:r>
              <a:rPr lang="x-none"/>
              <a:t>S </a:t>
            </a:r>
            <a:r>
              <a:rPr lang="en-US"/>
              <a:t>a</a:t>
            </a:r>
            <a:r>
              <a:rPr lang="x-none"/>
              <a:t>t</a:t>
            </a:r>
            <a:r>
              <a:rPr lang="en-US"/>
              <a:t>t</a:t>
            </a:r>
            <a:r>
              <a:rPr lang="x-none"/>
              <a:t>a</a:t>
            </a:r>
            <a:r>
              <a:rPr lang="en-US"/>
              <a:t>c</a:t>
            </a:r>
            <a:r>
              <a:rPr lang="x-none"/>
              <a:t>k</a:t>
            </a:r>
            <a:r>
              <a:rPr lang="en-US"/>
              <a:t>s</a:t>
            </a:r>
            <a:r>
              <a:rPr lang="x-none"/>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x-none"/>
          </a:p>
          <a:p>
            <a:pPr marL="0" marR="0" lvl="0" indent="0" algn="l" defTabSz="685800" rtl="0" eaLnBrk="1" fontAlgn="auto" latinLnBrk="0" hangingPunct="1">
              <a:lnSpc>
                <a:spcPct val="100000"/>
              </a:lnSpc>
              <a:spcBef>
                <a:spcPts val="0"/>
              </a:spcBef>
              <a:spcAft>
                <a:spcPts val="0"/>
              </a:spcAft>
              <a:buClrTx/>
              <a:buSzTx/>
              <a:buFontTx/>
              <a:buNone/>
              <a:tabLst/>
              <a:defRPr/>
            </a:pPr>
            <a:r>
              <a:rPr lang="en-US"/>
              <a:t>I</a:t>
            </a:r>
            <a:r>
              <a:rPr lang="x-none"/>
              <a:t>n </a:t>
            </a:r>
            <a:r>
              <a:rPr lang="en-US"/>
              <a:t>t</a:t>
            </a:r>
            <a:r>
              <a:rPr lang="x-none"/>
              <a:t>h</a:t>
            </a:r>
            <a:r>
              <a:rPr lang="en-US"/>
              <a:t>e</a:t>
            </a:r>
            <a:r>
              <a:rPr lang="x-none"/>
              <a:t> </a:t>
            </a:r>
            <a:r>
              <a:rPr lang="en-US"/>
              <a:t>d</a:t>
            </a:r>
            <a:r>
              <a:rPr lang="x-none"/>
              <a:t>e</a:t>
            </a:r>
            <a:r>
              <a:rPr lang="en-US"/>
              <a:t>m</a:t>
            </a:r>
            <a:r>
              <a:rPr lang="x-none"/>
              <a:t>o </a:t>
            </a:r>
            <a:r>
              <a:rPr lang="en-US"/>
              <a:t>w</a:t>
            </a:r>
            <a:r>
              <a:rPr lang="x-none"/>
              <a:t>e focu</a:t>
            </a:r>
            <a:r>
              <a:rPr lang="en-US"/>
              <a:t>s</a:t>
            </a:r>
            <a:r>
              <a:rPr lang="x-none"/>
              <a:t> </a:t>
            </a:r>
            <a:r>
              <a:rPr lang="en-US"/>
              <a:t>o</a:t>
            </a:r>
            <a:r>
              <a:rPr lang="x-none"/>
              <a:t>n detection o</a:t>
            </a:r>
            <a:r>
              <a:rPr lang="en-US"/>
              <a:t>f</a:t>
            </a:r>
            <a:r>
              <a:rPr lang="x-none"/>
              <a:t> </a:t>
            </a:r>
            <a:r>
              <a:rPr lang="en-US"/>
              <a:t>s</a:t>
            </a:r>
            <a:r>
              <a:rPr lang="x-none"/>
              <a:t>t</a:t>
            </a:r>
            <a:r>
              <a:rPr lang="en-US"/>
              <a:t>e</a:t>
            </a:r>
            <a:r>
              <a:rPr lang="x-none"/>
              <a:t>a</a:t>
            </a:r>
            <a:r>
              <a:rPr lang="en-US"/>
              <a:t>l</a:t>
            </a:r>
            <a:r>
              <a:rPr lang="x-none"/>
              <a:t>t</a:t>
            </a:r>
            <a:r>
              <a:rPr lang="en-US"/>
              <a:t>h</a:t>
            </a:r>
            <a:r>
              <a:rPr lang="x-none"/>
              <a:t> </a:t>
            </a:r>
            <a:r>
              <a:rPr lang="en-US"/>
              <a:t>m</a:t>
            </a:r>
            <a:r>
              <a:rPr lang="x-none"/>
              <a:t>a</a:t>
            </a:r>
            <a:r>
              <a:rPr lang="en-US"/>
              <a:t>l</a:t>
            </a:r>
            <a:r>
              <a:rPr lang="x-none"/>
              <a:t>w</a:t>
            </a:r>
            <a:r>
              <a:rPr lang="en-US"/>
              <a:t>a</a:t>
            </a:r>
            <a:r>
              <a:rPr lang="x-none"/>
              <a:t>r</a:t>
            </a:r>
            <a:r>
              <a:rPr lang="en-US"/>
              <a:t>e</a:t>
            </a:r>
            <a:r>
              <a:rPr lang="x-none"/>
              <a:t>, </a:t>
            </a:r>
            <a:r>
              <a:rPr lang="en-US"/>
              <a:t>c</a:t>
            </a:r>
            <a:r>
              <a:rPr lang="x-none"/>
              <a:t>o</a:t>
            </a:r>
            <a:r>
              <a:rPr lang="en-US"/>
              <a:t>r</a:t>
            </a:r>
            <a:r>
              <a:rPr lang="x-none"/>
              <a:t>r</a:t>
            </a:r>
            <a:r>
              <a:rPr lang="en-US"/>
              <a:t>e</a:t>
            </a:r>
            <a:r>
              <a:rPr lang="x-none"/>
              <a:t>c</a:t>
            </a:r>
            <a:r>
              <a:rPr lang="en-US"/>
              <a:t>t</a:t>
            </a:r>
            <a:r>
              <a:rPr lang="x-none"/>
              <a:t>i</a:t>
            </a:r>
            <a:r>
              <a:rPr lang="en-US"/>
              <a:t>v</a:t>
            </a:r>
            <a:r>
              <a:rPr lang="x-none"/>
              <a:t>e </a:t>
            </a:r>
            <a:r>
              <a:rPr lang="en-US"/>
              <a:t>a</a:t>
            </a:r>
            <a:r>
              <a:rPr lang="x-none"/>
              <a:t>ct</a:t>
            </a:r>
            <a:r>
              <a:rPr lang="en-US"/>
              <a:t>i</a:t>
            </a:r>
            <a:r>
              <a:rPr lang="x-none"/>
              <a:t>o</a:t>
            </a:r>
            <a:r>
              <a:rPr lang="en-US"/>
              <a:t>n</a:t>
            </a:r>
            <a:r>
              <a:rPr lang="x-none"/>
              <a:t> </a:t>
            </a:r>
            <a:r>
              <a:rPr lang="en-US"/>
              <a:t>i</a:t>
            </a:r>
            <a:r>
              <a:rPr lang="x-none"/>
              <a:t>s </a:t>
            </a:r>
            <a:r>
              <a:rPr lang="en-US"/>
              <a:t>f</a:t>
            </a:r>
            <a:r>
              <a:rPr lang="x-none"/>
              <a:t>o</a:t>
            </a:r>
            <a:r>
              <a:rPr lang="en-US"/>
              <a:t>r</a:t>
            </a:r>
            <a:r>
              <a:rPr lang="x-none"/>
              <a:t> </a:t>
            </a:r>
            <a:r>
              <a:rPr lang="en-US"/>
              <a:t>f</a:t>
            </a:r>
            <a:r>
              <a:rPr lang="x-none"/>
              <a:t>u</a:t>
            </a:r>
            <a:r>
              <a:rPr lang="en-US"/>
              <a:t>t</a:t>
            </a:r>
            <a:r>
              <a:rPr lang="x-none"/>
              <a:t>u</a:t>
            </a:r>
            <a:r>
              <a:rPr lang="en-US"/>
              <a:t>r</a:t>
            </a:r>
            <a:r>
              <a:rPr lang="x-none"/>
              <a:t>e </a:t>
            </a:r>
            <a:r>
              <a:rPr lang="en-US"/>
              <a:t>s</a:t>
            </a:r>
            <a:r>
              <a:rPr lang="x-none"/>
              <a:t>t</a:t>
            </a:r>
            <a:r>
              <a:rPr lang="en-US"/>
              <a:t>u</a:t>
            </a:r>
            <a:r>
              <a:rPr lang="x-none"/>
              <a:t>d</a:t>
            </a:r>
            <a:r>
              <a:rPr lang="en-US"/>
              <a:t>y</a:t>
            </a:r>
            <a:r>
              <a:rPr lang="x-none"/>
              <a:t>.</a:t>
            </a:r>
          </a:p>
          <a:p>
            <a:pPr marL="0" marR="0" lvl="0" indent="0" algn="l" defTabSz="685800" rtl="0" eaLnBrk="1" fontAlgn="auto" latinLnBrk="0" hangingPunct="1">
              <a:lnSpc>
                <a:spcPct val="100000"/>
              </a:lnSpc>
              <a:spcBef>
                <a:spcPts val="0"/>
              </a:spcBef>
              <a:spcAft>
                <a:spcPts val="0"/>
              </a:spcAft>
              <a:buClrTx/>
              <a:buSzTx/>
              <a:buFontTx/>
              <a:buNone/>
              <a:tabLst/>
              <a:defRPr/>
            </a:pPr>
            <a:r>
              <a:rPr lang="x-none" sz="900" kern="1200">
                <a:solidFill>
                  <a:schemeClr val="tx1"/>
                </a:solidFill>
                <a:effectLst/>
                <a:latin typeface="+mn-lt"/>
                <a:ea typeface="+mn-ea"/>
                <a:cs typeface="+mn-cs"/>
              </a:rPr>
              <a:t>We </a:t>
            </a:r>
            <a:r>
              <a:rPr lang="en-US" sz="900" kern="1200">
                <a:solidFill>
                  <a:schemeClr val="tx1"/>
                </a:solidFill>
                <a:effectLst/>
                <a:latin typeface="+mn-lt"/>
                <a:ea typeface="+mn-ea"/>
                <a:cs typeface="+mn-cs"/>
              </a:rPr>
              <a:t>u</a:t>
            </a:r>
            <a:r>
              <a:rPr lang="x-none" sz="900" kern="1200">
                <a:solidFill>
                  <a:schemeClr val="tx1"/>
                </a:solidFill>
                <a:effectLst/>
                <a:latin typeface="+mn-lt"/>
                <a:ea typeface="+mn-ea"/>
                <a:cs typeface="+mn-cs"/>
              </a:rPr>
              <a:t>s</a:t>
            </a:r>
            <a:r>
              <a:rPr lang="en-US" sz="900" kern="1200">
                <a:solidFill>
                  <a:schemeClr val="tx1"/>
                </a:solidFill>
                <a:effectLst/>
                <a:latin typeface="+mn-lt"/>
                <a:ea typeface="+mn-ea"/>
                <a:cs typeface="+mn-cs"/>
              </a:rPr>
              <a:t>e</a:t>
            </a:r>
            <a:r>
              <a:rPr lang="x-none" sz="900" kern="1200">
                <a:solidFill>
                  <a:schemeClr val="tx1"/>
                </a:solidFill>
                <a:effectLst/>
                <a:latin typeface="+mn-lt"/>
                <a:ea typeface="+mn-ea"/>
                <a:cs typeface="+mn-cs"/>
              </a:rPr>
              <a:t> CPU sideband channels KPI available on x86 CPUs </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n</a:t>
            </a:r>
            <a:r>
              <a:rPr lang="en-US" sz="900" kern="1200">
                <a:solidFill>
                  <a:schemeClr val="tx1"/>
                </a:solidFill>
                <a:effectLst/>
                <a:latin typeface="+mn-lt"/>
                <a:ea typeface="+mn-ea"/>
                <a:cs typeface="+mn-cs"/>
              </a:rPr>
              <a:t>d</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M</a:t>
            </a:r>
            <a:r>
              <a:rPr lang="x-none" sz="900" kern="1200">
                <a:solidFill>
                  <a:schemeClr val="tx1"/>
                </a:solidFill>
                <a:effectLst/>
                <a:latin typeface="+mn-lt"/>
                <a:ea typeface="+mn-ea"/>
                <a:cs typeface="+mn-cs"/>
              </a:rPr>
              <a:t>L </a:t>
            </a:r>
            <a:r>
              <a:rPr lang="en-US" sz="900" kern="1200">
                <a:solidFill>
                  <a:schemeClr val="tx1"/>
                </a:solidFill>
                <a:effectLst/>
                <a:latin typeface="+mn-lt"/>
                <a:ea typeface="+mn-ea"/>
                <a:cs typeface="+mn-cs"/>
              </a:rPr>
              <a:t>f</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 </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b</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r</a:t>
            </a:r>
            <a:r>
              <a:rPr lang="x-none" sz="900" kern="1200">
                <a:solidFill>
                  <a:schemeClr val="tx1"/>
                </a:solidFill>
                <a:effectLst/>
                <a:latin typeface="+mn-lt"/>
                <a:ea typeface="+mn-ea"/>
                <a:cs typeface="+mn-cs"/>
              </a:rPr>
              <a:t>m</a:t>
            </a:r>
            <a:r>
              <a:rPr lang="en-US" sz="900" kern="1200">
                <a:solidFill>
                  <a:schemeClr val="tx1"/>
                </a:solidFill>
                <a:effectLst/>
                <a:latin typeface="+mn-lt"/>
                <a:ea typeface="+mn-ea"/>
                <a:cs typeface="+mn-cs"/>
              </a:rPr>
              <a:t>a</a:t>
            </a:r>
            <a:r>
              <a:rPr lang="x-none" sz="900" kern="1200">
                <a:solidFill>
                  <a:schemeClr val="tx1"/>
                </a:solidFill>
                <a:effectLst/>
                <a:latin typeface="+mn-lt"/>
                <a:ea typeface="+mn-ea"/>
                <a:cs typeface="+mn-cs"/>
              </a:rPr>
              <a:t>l </a:t>
            </a:r>
            <a:r>
              <a:rPr lang="en-US" sz="900" kern="1200">
                <a:solidFill>
                  <a:schemeClr val="tx1"/>
                </a:solidFill>
                <a:effectLst/>
                <a:latin typeface="+mn-lt"/>
                <a:ea typeface="+mn-ea"/>
                <a:cs typeface="+mn-cs"/>
              </a:rPr>
              <a:t>b</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h</a:t>
            </a:r>
            <a:r>
              <a:rPr lang="x-none" sz="900" kern="1200">
                <a:solidFill>
                  <a:schemeClr val="tx1"/>
                </a:solidFill>
                <a:effectLst/>
                <a:latin typeface="+mn-lt"/>
                <a:ea typeface="+mn-ea"/>
                <a:cs typeface="+mn-cs"/>
              </a:rPr>
              <a:t>a</a:t>
            </a:r>
            <a:r>
              <a:rPr lang="en-US" sz="900" kern="1200">
                <a:solidFill>
                  <a:schemeClr val="tx1"/>
                </a:solidFill>
                <a:effectLst/>
                <a:latin typeface="+mn-lt"/>
                <a:ea typeface="+mn-ea"/>
                <a:cs typeface="+mn-cs"/>
              </a:rPr>
              <a:t>v</a:t>
            </a:r>
            <a:r>
              <a:rPr lang="x-none" sz="900" kern="1200">
                <a:solidFill>
                  <a:schemeClr val="tx1"/>
                </a:solidFill>
                <a:effectLst/>
                <a:latin typeface="+mn-lt"/>
                <a:ea typeface="+mn-ea"/>
                <a:cs typeface="+mn-cs"/>
              </a:rPr>
              <a:t>i</a:t>
            </a:r>
            <a:r>
              <a:rPr lang="en-US" sz="900" kern="1200">
                <a:solidFill>
                  <a:schemeClr val="tx1"/>
                </a:solidFill>
                <a:effectLst/>
                <a:latin typeface="+mn-lt"/>
                <a:ea typeface="+mn-ea"/>
                <a:cs typeface="+mn-cs"/>
              </a:rPr>
              <a:t>o</a:t>
            </a:r>
            <a:r>
              <a:rPr lang="x-none" sz="900" kern="1200">
                <a:solidFill>
                  <a:schemeClr val="tx1"/>
                </a:solidFill>
                <a:effectLst/>
                <a:latin typeface="+mn-lt"/>
                <a:ea typeface="+mn-ea"/>
                <a:cs typeface="+mn-cs"/>
              </a:rPr>
              <a:t>r </a:t>
            </a:r>
            <a:r>
              <a:rPr lang="en-US" sz="900" kern="1200">
                <a:solidFill>
                  <a:schemeClr val="tx1"/>
                </a:solidFill>
                <a:effectLst/>
                <a:latin typeface="+mn-lt"/>
                <a:ea typeface="+mn-ea"/>
                <a:cs typeface="+mn-cs"/>
              </a:rPr>
              <a:t>d</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t</a:t>
            </a:r>
            <a:r>
              <a:rPr lang="x-none" sz="900" kern="1200">
                <a:solidFill>
                  <a:schemeClr val="tx1"/>
                </a:solidFill>
                <a:effectLst/>
                <a:latin typeface="+mn-lt"/>
                <a:ea typeface="+mn-ea"/>
                <a:cs typeface="+mn-cs"/>
              </a:rPr>
              <a:t>e</a:t>
            </a:r>
            <a:r>
              <a:rPr lang="en-US" sz="900" kern="1200">
                <a:solidFill>
                  <a:schemeClr val="tx1"/>
                </a:solidFill>
                <a:effectLst/>
                <a:latin typeface="+mn-lt"/>
                <a:ea typeface="+mn-ea"/>
                <a:cs typeface="+mn-cs"/>
              </a:rPr>
              <a:t>c</a:t>
            </a:r>
            <a:r>
              <a:rPr lang="x-none" sz="900" kern="1200">
                <a:solidFill>
                  <a:schemeClr val="tx1"/>
                </a:solidFill>
                <a:effectLst/>
                <a:latin typeface="+mn-lt"/>
                <a:ea typeface="+mn-ea"/>
                <a:cs typeface="+mn-cs"/>
              </a:rPr>
              <a:t>t</a:t>
            </a:r>
            <a:r>
              <a:rPr lang="en-US" sz="900" kern="1200">
                <a:solidFill>
                  <a:schemeClr val="tx1"/>
                </a:solidFill>
                <a:effectLst/>
                <a:latin typeface="+mn-lt"/>
                <a:ea typeface="+mn-ea"/>
                <a:cs typeface="+mn-cs"/>
              </a:rPr>
              <a:t>i</a:t>
            </a:r>
            <a:r>
              <a:rPr lang="x-none" sz="900" kern="1200">
                <a:solidFill>
                  <a:schemeClr val="tx1"/>
                </a:solidFill>
                <a:effectLst/>
                <a:latin typeface="+mn-lt"/>
                <a:ea typeface="+mn-ea"/>
                <a:cs typeface="+mn-cs"/>
              </a:rPr>
              <a:t>o</a:t>
            </a:r>
            <a:r>
              <a:rPr lang="en-US" sz="900" kern="1200">
                <a:solidFill>
                  <a:schemeClr val="tx1"/>
                </a:solidFill>
                <a:effectLst/>
                <a:latin typeface="+mn-lt"/>
                <a:ea typeface="+mn-ea"/>
                <a:cs typeface="+mn-cs"/>
              </a:rPr>
              <a:t>n</a:t>
            </a:r>
            <a:r>
              <a:rPr lang="x-none" sz="900" kern="1200">
                <a:solidFill>
                  <a:schemeClr val="tx1"/>
                </a:solidFill>
                <a:effectLst/>
                <a:latin typeface="+mn-lt"/>
                <a:ea typeface="+mn-ea"/>
                <a:cs typeface="+mn-cs"/>
              </a:rPr>
              <a:t>.</a:t>
            </a:r>
            <a:endParaRPr lang="x-none"/>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p:cNvSpPr>
            <a:spLocks noGrp="1"/>
          </p:cNvSpPr>
          <p:nvPr>
            <p:ph type="sldNum" sz="quarter" idx="10"/>
          </p:nvPr>
        </p:nvSpPr>
        <p:spPr/>
        <p:txBody>
          <a:bodyPr/>
          <a:lstStyle/>
          <a:p>
            <a:fld id="{BFC1AB69-8BF2-41D8-9A9C-CF13B06BA09A}" type="slidenum">
              <a:rPr lang="en-US" smtClean="0"/>
              <a:t>14</a:t>
            </a:fld>
            <a:endParaRPr lang="en-US"/>
          </a:p>
        </p:txBody>
      </p:sp>
    </p:spTree>
    <p:extLst>
      <p:ext uri="{BB962C8B-B14F-4D97-AF65-F5344CB8AC3E}">
        <p14:creationId xmlns:p14="http://schemas.microsoft.com/office/powerpoint/2010/main" val="142081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a:t>
            </a:r>
            <a:r>
              <a:rPr lang="x-none"/>
              <a:t>e</a:t>
            </a:r>
            <a:r>
              <a:rPr lang="en-US"/>
              <a:t>s</a:t>
            </a:r>
            <a:r>
              <a:rPr lang="x-none"/>
              <a:t>c</a:t>
            </a:r>
            <a:r>
              <a:rPr lang="en-US"/>
              <a:t>r</a:t>
            </a:r>
            <a:r>
              <a:rPr lang="x-none"/>
              <a:t>i</a:t>
            </a:r>
            <a:r>
              <a:rPr lang="en-US"/>
              <a:t>p</a:t>
            </a:r>
            <a:r>
              <a:rPr lang="x-none"/>
              <a:t>t</a:t>
            </a:r>
            <a:r>
              <a:rPr lang="en-US"/>
              <a:t>i</a:t>
            </a:r>
            <a:r>
              <a:rPr lang="x-none"/>
              <a:t>o</a:t>
            </a:r>
            <a:r>
              <a:rPr lang="en-US"/>
              <a:t>n</a:t>
            </a:r>
            <a:r>
              <a:rPr lang="x-none"/>
              <a:t> </a:t>
            </a:r>
            <a:r>
              <a:rPr lang="en-US"/>
              <a:t>o</a:t>
            </a:r>
            <a:r>
              <a:rPr lang="x-none"/>
              <a:t>f </a:t>
            </a:r>
            <a:r>
              <a:rPr lang="en-US"/>
              <a:t>l</a:t>
            </a:r>
            <a:r>
              <a:rPr lang="x-none"/>
              <a:t>i</a:t>
            </a:r>
            <a:r>
              <a:rPr lang="en-US"/>
              <a:t>f</a:t>
            </a:r>
            <a:r>
              <a:rPr lang="x-none"/>
              <a:t>e </a:t>
            </a:r>
            <a:r>
              <a:rPr lang="en-US"/>
              <a:t>d</a:t>
            </a:r>
            <a:r>
              <a:rPr lang="x-none"/>
              <a:t>e</a:t>
            </a:r>
            <a:r>
              <a:rPr lang="en-US"/>
              <a:t>m</a:t>
            </a:r>
            <a:r>
              <a:rPr lang="x-none"/>
              <a:t>o.</a:t>
            </a:r>
          </a:p>
          <a:p>
            <a:pPr marL="228600" indent="-228600">
              <a:buAutoNum type="arabicPeriod"/>
            </a:pPr>
            <a:r>
              <a:rPr lang="x-none"/>
              <a:t>Media </a:t>
            </a:r>
            <a:r>
              <a:rPr lang="x-none" dirty="0"/>
              <a:t>server receives lo-res str</a:t>
            </a:r>
            <a:r>
              <a:rPr lang="en-US" dirty="0"/>
              <a:t>e</a:t>
            </a:r>
            <a:r>
              <a:rPr lang="x-none" dirty="0"/>
              <a:t>am from CCTV (</a:t>
            </a:r>
            <a:r>
              <a:rPr lang="en-US" dirty="0"/>
              <a:t>n</a:t>
            </a:r>
            <a:r>
              <a:rPr lang="x-none" dirty="0"/>
              <a:t>o </a:t>
            </a:r>
            <a:r>
              <a:rPr lang="en-US" dirty="0"/>
              <a:t>p</a:t>
            </a:r>
            <a:r>
              <a:rPr lang="x-none" dirty="0"/>
              <a:t>o</a:t>
            </a:r>
            <a:r>
              <a:rPr lang="en-US" dirty="0" err="1"/>
              <a:t>i</a:t>
            </a:r>
            <a:r>
              <a:rPr lang="x-none" dirty="0"/>
              <a:t>n</a:t>
            </a:r>
            <a:r>
              <a:rPr lang="en-US" dirty="0"/>
              <a:t>t</a:t>
            </a:r>
            <a:r>
              <a:rPr lang="x-none" dirty="0"/>
              <a:t> </a:t>
            </a:r>
            <a:r>
              <a:rPr lang="en-US" dirty="0"/>
              <a:t>t</a:t>
            </a:r>
            <a:r>
              <a:rPr lang="x-none" dirty="0"/>
              <a:t>o </a:t>
            </a:r>
            <a:r>
              <a:rPr lang="en-US" dirty="0"/>
              <a:t>s</a:t>
            </a:r>
            <a:r>
              <a:rPr lang="x-none" dirty="0"/>
              <a:t>e</a:t>
            </a:r>
            <a:r>
              <a:rPr lang="en-US" dirty="0"/>
              <a:t>n</a:t>
            </a:r>
            <a:r>
              <a:rPr lang="x-none" dirty="0"/>
              <a:t>d </a:t>
            </a:r>
            <a:r>
              <a:rPr lang="en-US" dirty="0"/>
              <a:t>H</a:t>
            </a:r>
            <a:r>
              <a:rPr lang="x-none" dirty="0"/>
              <a:t>D </a:t>
            </a:r>
            <a:r>
              <a:rPr lang="en-US" dirty="0"/>
              <a:t>v</a:t>
            </a:r>
            <a:r>
              <a:rPr lang="x-none" dirty="0"/>
              <a:t>i</a:t>
            </a:r>
            <a:r>
              <a:rPr lang="en-US" dirty="0"/>
              <a:t>d</a:t>
            </a:r>
            <a:r>
              <a:rPr lang="x-none" dirty="0"/>
              <a:t>e</a:t>
            </a:r>
            <a:r>
              <a:rPr lang="en-US" dirty="0"/>
              <a:t>o</a:t>
            </a:r>
            <a:r>
              <a:rPr lang="x-none" dirty="0"/>
              <a:t> over internet)</a:t>
            </a:r>
          </a:p>
          <a:p>
            <a:pPr marL="228600" indent="-228600">
              <a:buAutoNum type="arabicPeriod"/>
            </a:pPr>
            <a:r>
              <a:rPr lang="en-US" dirty="0"/>
              <a:t>KPI collected from NID + CPU and ML</a:t>
            </a:r>
            <a:r>
              <a:rPr lang="en-US" baseline="0" dirty="0"/>
              <a:t> detection results </a:t>
            </a:r>
            <a:r>
              <a:rPr lang="en-US" dirty="0"/>
              <a:t>send to RAD’s </a:t>
            </a:r>
            <a:r>
              <a:rPr lang="en-US" dirty="0" err="1"/>
              <a:t>Grafana</a:t>
            </a:r>
            <a:r>
              <a:rPr lang="en-US" dirty="0"/>
              <a:t> server over the mobile</a:t>
            </a:r>
            <a:r>
              <a:rPr lang="en-US" baseline="0" dirty="0"/>
              <a:t> network</a:t>
            </a:r>
            <a:endParaRPr lang="en-US" dirty="0"/>
          </a:p>
          <a:p>
            <a:pPr marL="228600" indent="-228600">
              <a:buAutoNum type="arabicPeriod"/>
            </a:pPr>
            <a:r>
              <a:rPr lang="x-none" dirty="0"/>
              <a:t>On demand </a:t>
            </a:r>
            <a:r>
              <a:rPr lang="en-US" dirty="0"/>
              <a:t>we activate/deactivate </a:t>
            </a:r>
            <a:r>
              <a:rPr lang="en-US"/>
              <a:t>the “</a:t>
            </a:r>
            <a:r>
              <a:rPr lang="x-none"/>
              <a:t>E</a:t>
            </a:r>
            <a:r>
              <a:rPr lang="en-US"/>
              <a:t>t</a:t>
            </a:r>
            <a:r>
              <a:rPr lang="x-none"/>
              <a:t>h</a:t>
            </a:r>
            <a:r>
              <a:rPr lang="en-US"/>
              <a:t>e</a:t>
            </a:r>
            <a:r>
              <a:rPr lang="x-none"/>
              <a:t>r</a:t>
            </a:r>
            <a:r>
              <a:rPr lang="en-US"/>
              <a:t>i</a:t>
            </a:r>
            <a:r>
              <a:rPr lang="x-none"/>
              <a:t>u</a:t>
            </a:r>
            <a:r>
              <a:rPr lang="en-US"/>
              <a:t>m </a:t>
            </a:r>
            <a:r>
              <a:rPr lang="en-US" dirty="0"/>
              <a:t>miner” c</a:t>
            </a:r>
            <a:r>
              <a:rPr lang="x-none" dirty="0"/>
              <a:t>o</a:t>
            </a:r>
            <a:r>
              <a:rPr lang="en-US" dirty="0"/>
              <a:t>n</a:t>
            </a:r>
            <a:r>
              <a:rPr lang="x-none" dirty="0"/>
              <a:t>t</a:t>
            </a:r>
            <a:r>
              <a:rPr lang="en-US" dirty="0"/>
              <a:t>a</a:t>
            </a:r>
            <a:r>
              <a:rPr lang="x-none" dirty="0"/>
              <a:t>i</a:t>
            </a:r>
            <a:r>
              <a:rPr lang="en-US" dirty="0"/>
              <a:t>n</a:t>
            </a:r>
            <a:r>
              <a:rPr lang="x-none" dirty="0"/>
              <a:t>e</a:t>
            </a:r>
            <a:r>
              <a:rPr lang="en-US" dirty="0"/>
              <a:t>r</a:t>
            </a:r>
            <a:r>
              <a:rPr lang="x-none" dirty="0"/>
              <a:t> </a:t>
            </a:r>
            <a:r>
              <a:rPr lang="en-US" dirty="0"/>
              <a:t>o</a:t>
            </a:r>
            <a:r>
              <a:rPr lang="x-none" dirty="0"/>
              <a:t>n </a:t>
            </a:r>
            <a:r>
              <a:rPr lang="en-US" dirty="0"/>
              <a:t>C</a:t>
            </a:r>
            <a:r>
              <a:rPr lang="x-none" dirty="0"/>
              <a:t>P</a:t>
            </a:r>
            <a:r>
              <a:rPr lang="en-US" dirty="0"/>
              <a:t>E</a:t>
            </a:r>
            <a:r>
              <a:rPr lang="x-none" dirty="0"/>
              <a:t> </a:t>
            </a:r>
            <a:r>
              <a:rPr lang="en-US" dirty="0"/>
              <a:t>d</a:t>
            </a:r>
            <a:r>
              <a:rPr lang="x-none" dirty="0"/>
              <a:t>e</a:t>
            </a:r>
            <a:r>
              <a:rPr lang="en-US" dirty="0"/>
              <a:t>v</a:t>
            </a:r>
            <a:r>
              <a:rPr lang="x-none" dirty="0"/>
              <a:t>i</a:t>
            </a:r>
            <a:r>
              <a:rPr lang="en-US" dirty="0"/>
              <a:t>c</a:t>
            </a:r>
            <a:r>
              <a:rPr lang="x-none" dirty="0"/>
              <a:t>e</a:t>
            </a:r>
            <a:endParaRPr lang="en-US" dirty="0"/>
          </a:p>
          <a:p>
            <a:pPr marL="228600" indent="-228600">
              <a:buAutoNum type="arabicPeriod"/>
            </a:pPr>
            <a:r>
              <a:rPr lang="en-US" dirty="0"/>
              <a:t>We</a:t>
            </a:r>
            <a:r>
              <a:rPr lang="en-US" baseline="0" dirty="0"/>
              <a:t> can see the detection results on the remote </a:t>
            </a:r>
            <a:r>
              <a:rPr lang="en-US" baseline="0" dirty="0" err="1"/>
              <a:t>Gafana</a:t>
            </a:r>
            <a:r>
              <a:rPr lang="en-US" baseline="0" dirty="0"/>
              <a:t> server screen.</a:t>
            </a:r>
            <a:endParaRPr lang="x-none" dirty="0"/>
          </a:p>
        </p:txBody>
      </p:sp>
      <p:sp>
        <p:nvSpPr>
          <p:cNvPr id="4" name="Slide Number Placeholder 3"/>
          <p:cNvSpPr>
            <a:spLocks noGrp="1"/>
          </p:cNvSpPr>
          <p:nvPr>
            <p:ph type="sldNum" sz="quarter" idx="10"/>
          </p:nvPr>
        </p:nvSpPr>
        <p:spPr/>
        <p:txBody>
          <a:bodyPr/>
          <a:lstStyle/>
          <a:p>
            <a:fld id="{CC00D764-3679-4ABF-9EF8-0BBB04133716}" type="slidenum">
              <a:rPr lang="en-US" smtClean="0"/>
              <a:t>15</a:t>
            </a:fld>
            <a:endParaRPr lang="en-US"/>
          </a:p>
        </p:txBody>
      </p:sp>
    </p:spTree>
    <p:extLst>
      <p:ext uri="{BB962C8B-B14F-4D97-AF65-F5344CB8AC3E}">
        <p14:creationId xmlns:p14="http://schemas.microsoft.com/office/powerpoint/2010/main" val="43160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0D764-3679-4ABF-9EF8-0BBB04133716}" type="slidenum">
              <a:rPr lang="en-US" smtClean="0"/>
              <a:t>19</a:t>
            </a:fld>
            <a:endParaRPr lang="en-US"/>
          </a:p>
        </p:txBody>
      </p:sp>
    </p:spTree>
    <p:extLst>
      <p:ext uri="{BB962C8B-B14F-4D97-AF65-F5344CB8AC3E}">
        <p14:creationId xmlns:p14="http://schemas.microsoft.com/office/powerpoint/2010/main" val="365723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0D764-3679-4ABF-9EF8-0BBB04133716}" type="slidenum">
              <a:rPr lang="en-US" smtClean="0"/>
              <a:t>20</a:t>
            </a:fld>
            <a:endParaRPr lang="en-US"/>
          </a:p>
        </p:txBody>
      </p:sp>
    </p:spTree>
    <p:extLst>
      <p:ext uri="{BB962C8B-B14F-4D97-AF65-F5344CB8AC3E}">
        <p14:creationId xmlns:p14="http://schemas.microsoft.com/office/powerpoint/2010/main" val="375193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Lost-Child/ Find a Terrorist</a:t>
            </a:r>
            <a:r>
              <a:rPr lang="en-US" baseline="0" dirty="0"/>
              <a:t> use-case: </a:t>
            </a:r>
            <a:r>
              <a:rPr lang="en-US" baseline="0" dirty="0" err="1"/>
              <a:t>FACEaaS</a:t>
            </a:r>
            <a:endParaRPr lang="en-US" baseline="0" dirty="0"/>
          </a:p>
          <a:p>
            <a:pPr marL="228600" indent="-228600">
              <a:buAutoNum type="arabicPeriod"/>
            </a:pPr>
            <a:r>
              <a:rPr lang="en-US" baseline="0" dirty="0"/>
              <a:t>A Child is lost.</a:t>
            </a:r>
          </a:p>
          <a:p>
            <a:pPr marL="228600" indent="-228600">
              <a:buAutoNum type="arabicPeriod"/>
            </a:pPr>
            <a:r>
              <a:rPr lang="en-US" baseline="0" dirty="0"/>
              <a:t>Mother apply for Find a child service…</a:t>
            </a:r>
          </a:p>
          <a:p>
            <a:pPr marL="228600" indent="-228600">
              <a:buAutoNum type="arabicPeriod"/>
            </a:pPr>
            <a:r>
              <a:rPr lang="en-US" baseline="0" dirty="0"/>
              <a:t>VM with </a:t>
            </a:r>
            <a:r>
              <a:rPr lang="en-US" baseline="0" dirty="0" err="1"/>
              <a:t>FaceNet</a:t>
            </a:r>
            <a:r>
              <a:rPr lang="en-US" baseline="0" dirty="0"/>
              <a:t> analytics is spin-out on the edge-compute devices on the child’s neighborhood/Last seen area</a:t>
            </a:r>
          </a:p>
          <a:p>
            <a:pPr marL="228600" indent="-228600">
              <a:buAutoNum type="arabicPeriod"/>
            </a:pPr>
            <a:r>
              <a:rPr lang="en-US" baseline="0" dirty="0"/>
              <a:t>HD-Video is used for the analytics VM on the edge compute.</a:t>
            </a:r>
          </a:p>
          <a:p>
            <a:pPr marL="228600" indent="-228600">
              <a:buAutoNum type="arabicPeriod"/>
            </a:pPr>
            <a:r>
              <a:rPr lang="en-US" baseline="0" dirty="0"/>
              <a:t>LR-Video/monochrome is passed to the cloud Media-Server (so a user/mother can look at it).</a:t>
            </a:r>
          </a:p>
          <a:p>
            <a:pPr marL="228600" indent="-228600">
              <a:buAutoNum type="arabicPeriod"/>
            </a:pPr>
            <a:r>
              <a:rPr lang="en-US" baseline="0" dirty="0" err="1"/>
              <a:t>FaceNet</a:t>
            </a:r>
            <a:r>
              <a:rPr lang="en-US" baseline="0" dirty="0"/>
              <a:t>  analytics results are also transmitted to the cloud and available for parents to verify that the child was found. </a:t>
            </a:r>
            <a:r>
              <a:rPr lang="en-US" baseline="0" dirty="0">
                <a:sym typeface="Wingdings" panose="05000000000000000000" pitchFamily="2" charset="2"/>
              </a:rPr>
              <a:t></a:t>
            </a:r>
          </a:p>
          <a:p>
            <a:pPr marL="228600" indent="-228600">
              <a:buAutoNum type="arabicPeriod"/>
            </a:pPr>
            <a:r>
              <a:rPr lang="en-US" baseline="0" dirty="0">
                <a:sym typeface="Wingdings" panose="05000000000000000000" pitchFamily="2" charset="2"/>
              </a:rPr>
              <a:t>Service teardown. </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3C17EA7-E88D-443D-A6B4-0148099ABDAD}" type="slidenum">
              <a:rPr lang="en-US" smtClean="0"/>
              <a:t>21</a:t>
            </a:fld>
            <a:endParaRPr lang="en-US"/>
          </a:p>
        </p:txBody>
      </p:sp>
    </p:spTree>
    <p:extLst>
      <p:ext uri="{BB962C8B-B14F-4D97-AF65-F5344CB8AC3E}">
        <p14:creationId xmlns:p14="http://schemas.microsoft.com/office/powerpoint/2010/main" val="129046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None/>
            </a:pPr>
            <a:r>
              <a:rPr lang="en" dirty="0"/>
              <a:t>For example, in sFlow there is a table for recommended sampling rate for different link speeds.</a:t>
            </a:r>
          </a:p>
        </p:txBody>
      </p:sp>
    </p:spTree>
    <p:extLst>
      <p:ext uri="{BB962C8B-B14F-4D97-AF65-F5344CB8AC3E}">
        <p14:creationId xmlns:p14="http://schemas.microsoft.com/office/powerpoint/2010/main" val="2722937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Rectangle 10"/>
          <p:cNvSpPr/>
          <p:nvPr userDrawn="1"/>
        </p:nvSpPr>
        <p:spPr>
          <a:xfrm>
            <a:off x="0" y="-1"/>
            <a:ext cx="9144000" cy="17403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flipH="1" flipV="1">
            <a:off x="-837497" y="837497"/>
            <a:ext cx="1740308" cy="65314"/>
          </a:xfrm>
          <a:prstGeom prst="rect">
            <a:avLst/>
          </a:prstGeom>
          <a:solidFill>
            <a:srgbClr val="08B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228600" y="318787"/>
            <a:ext cx="7412441" cy="515034"/>
          </a:xfrm>
        </p:spPr>
        <p:txBody>
          <a:bodyPr lIns="91440" anchor="b" anchorCtr="0">
            <a:normAutofit/>
          </a:bodyPr>
          <a:lstStyle>
            <a:lvl1pPr algn="l">
              <a:defRPr sz="3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235040" y="3959094"/>
            <a:ext cx="5069681" cy="203886"/>
          </a:xfrm>
          <a:prstGeom prst="rect">
            <a:avLst/>
          </a:prstGeom>
        </p:spPr>
        <p:txBody>
          <a:bodyPr lIns="91440" tIns="0" rIns="0" bIns="0">
            <a:normAutofit/>
          </a:bodyPr>
          <a:lstStyle>
            <a:lvl1pPr>
              <a:defRPr sz="1400">
                <a:latin typeface="+mn-lt"/>
              </a:defRPr>
            </a:lvl1pPr>
          </a:lstStyle>
          <a:p>
            <a:pPr lvl="0"/>
            <a:r>
              <a:rPr lang="en-US" dirty="0" smtClean="0"/>
              <a:t>Presenter name</a:t>
            </a:r>
            <a:endParaRPr lang="en-US" dirty="0"/>
          </a:p>
        </p:txBody>
      </p:sp>
      <p:sp>
        <p:nvSpPr>
          <p:cNvPr id="10" name="Text Placeholder 4"/>
          <p:cNvSpPr>
            <a:spLocks noGrp="1"/>
          </p:cNvSpPr>
          <p:nvPr>
            <p:ph type="body" sz="quarter" idx="11" hasCustomPrompt="1"/>
          </p:nvPr>
        </p:nvSpPr>
        <p:spPr>
          <a:xfrm>
            <a:off x="228600" y="4224482"/>
            <a:ext cx="5069681" cy="203886"/>
          </a:xfrm>
          <a:prstGeom prst="rect">
            <a:avLst/>
          </a:prstGeom>
        </p:spPr>
        <p:txBody>
          <a:bodyPr lIns="91440" tIns="0" rIns="0" bIns="0">
            <a:noAutofit/>
          </a:bodyPr>
          <a:lstStyle>
            <a:lvl1pPr>
              <a:defRPr sz="1400">
                <a:latin typeface="+mn-lt"/>
              </a:defRPr>
            </a:lvl1pPr>
          </a:lstStyle>
          <a:p>
            <a:pPr lvl="0"/>
            <a:r>
              <a:rPr lang="en-US" dirty="0" smtClean="0"/>
              <a:t>Date</a:t>
            </a:r>
            <a:endParaRPr lang="en-US" dirty="0"/>
          </a:p>
        </p:txBody>
      </p:sp>
      <p:sp>
        <p:nvSpPr>
          <p:cNvPr id="9" name="Text Placeholder 8"/>
          <p:cNvSpPr>
            <a:spLocks noGrp="1"/>
          </p:cNvSpPr>
          <p:nvPr>
            <p:ph type="body" sz="quarter" idx="12" hasCustomPrompt="1"/>
          </p:nvPr>
        </p:nvSpPr>
        <p:spPr>
          <a:xfrm>
            <a:off x="228600" y="904518"/>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smtClean="0"/>
              <a:t>Subtitle</a:t>
            </a:r>
          </a:p>
        </p:txBody>
      </p:sp>
      <p:pic>
        <p:nvPicPr>
          <p:cNvPr id="22" name="Picture 21"/>
          <p:cNvPicPr>
            <a:picLocks noChangeAspect="1"/>
          </p:cNvPicPr>
          <p:nvPr/>
        </p:nvPicPr>
        <p:blipFill rotWithShape="1">
          <a:blip r:embed="rId2"/>
          <a:srcRect r="33498"/>
          <a:stretch/>
        </p:blipFill>
        <p:spPr>
          <a:xfrm>
            <a:off x="6570323" y="1279335"/>
            <a:ext cx="2573677" cy="386930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0323" y="372207"/>
            <a:ext cx="2345748" cy="995892"/>
          </a:xfrm>
          <a:prstGeom prst="rect">
            <a:avLst/>
          </a:prstGeom>
        </p:spPr>
      </p:pic>
    </p:spTree>
    <p:extLst>
      <p:ext uri="{BB962C8B-B14F-4D97-AF65-F5344CB8AC3E}">
        <p14:creationId xmlns:p14="http://schemas.microsoft.com/office/powerpoint/2010/main" val="2506822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0" name="Text Placeholder 3"/>
          <p:cNvSpPr>
            <a:spLocks noGrp="1"/>
          </p:cNvSpPr>
          <p:nvPr userDrawn="1">
            <p:ph type="body" sz="quarter" idx="10"/>
          </p:nvPr>
        </p:nvSpPr>
        <p:spPr>
          <a:xfrm>
            <a:off x="361378" y="1185621"/>
            <a:ext cx="8442288" cy="3429242"/>
          </a:xfrm>
          <a:prstGeom prst="rect">
            <a:avLst/>
          </a:prstGeom>
        </p:spPr>
        <p:txBody>
          <a:bodyPr/>
          <a:lstStyle>
            <a:lvl1pPr>
              <a:lnSpc>
                <a:spcPct val="100000"/>
              </a:lnSpc>
              <a:spcBef>
                <a:spcPts val="900"/>
              </a:spcBef>
              <a:spcAft>
                <a:spcPts val="0"/>
              </a:spcAft>
              <a:buClr>
                <a:srgbClr val="C00000"/>
              </a:buClr>
              <a:defRPr sz="1650">
                <a:solidFill>
                  <a:schemeClr val="tx1">
                    <a:lumMod val="85000"/>
                    <a:lumOff val="15000"/>
                  </a:schemeClr>
                </a:solidFill>
              </a:defRPr>
            </a:lvl1pPr>
            <a:lvl2pPr>
              <a:lnSpc>
                <a:spcPct val="100000"/>
              </a:lnSpc>
              <a:spcBef>
                <a:spcPts val="900"/>
              </a:spcBef>
              <a:spcAft>
                <a:spcPts val="0"/>
              </a:spcAft>
              <a:defRPr sz="1500">
                <a:solidFill>
                  <a:schemeClr val="tx1">
                    <a:lumMod val="85000"/>
                    <a:lumOff val="15000"/>
                  </a:schemeClr>
                </a:solidFill>
              </a:defRPr>
            </a:lvl2pPr>
            <a:lvl3pPr>
              <a:lnSpc>
                <a:spcPct val="100000"/>
              </a:lnSpc>
              <a:spcBef>
                <a:spcPts val="900"/>
              </a:spcBef>
              <a:spcAft>
                <a:spcPts val="0"/>
              </a:spcAft>
              <a:buClr>
                <a:srgbClr val="C00000"/>
              </a:buClr>
              <a:defRPr sz="1350">
                <a:solidFill>
                  <a:schemeClr val="tx1">
                    <a:lumMod val="85000"/>
                    <a:lumOff val="15000"/>
                  </a:schemeClr>
                </a:solidFill>
              </a:defRPr>
            </a:lvl3pPr>
            <a:lvl4pPr>
              <a:lnSpc>
                <a:spcPct val="100000"/>
              </a:lnSpc>
              <a:spcBef>
                <a:spcPts val="900"/>
              </a:spcBef>
              <a:spcAft>
                <a:spcPts val="0"/>
              </a:spcAft>
              <a:defRPr sz="1200">
                <a:solidFill>
                  <a:schemeClr val="tx1">
                    <a:lumMod val="85000"/>
                    <a:lumOff val="15000"/>
                  </a:schemeClr>
                </a:solidFill>
              </a:defRPr>
            </a:lvl4pPr>
            <a:lvl5pPr>
              <a:lnSpc>
                <a:spcPct val="100000"/>
              </a:lnSpc>
              <a:spcBef>
                <a:spcPts val="900"/>
              </a:spcBef>
              <a:spcAft>
                <a:spcPts val="0"/>
              </a:spcAft>
              <a:defRPr sz="12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44"/>
          <p:cNvSpPr>
            <a:spLocks noGrp="1"/>
          </p:cNvSpPr>
          <p:nvPr>
            <p:ph type="title"/>
          </p:nvPr>
        </p:nvSpPr>
        <p:spPr>
          <a:xfrm>
            <a:off x="361379" y="123445"/>
            <a:ext cx="6922443" cy="617168"/>
          </a:xfrm>
          <a:prstGeom prst="rect">
            <a:avLst/>
          </a:prstGeom>
        </p:spPr>
        <p:txBody>
          <a:bodyPr lIns="0" tIns="0" rIns="0" bIns="0" anchor="ctr"/>
          <a:lstStyle>
            <a:lvl1pPr algn="l">
              <a:lnSpc>
                <a:spcPct val="85000"/>
              </a:lnSpc>
              <a:defRPr lang="en-US" sz="2100" b="0" kern="0" baseline="0" dirty="0" smtClean="0">
                <a:solidFill>
                  <a:srgbClr val="0098A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753377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marL="0" lvl="0" indent="0">
              <a:spcBef>
                <a:spcPts val="0"/>
              </a:spcBef>
              <a:buFont typeface="Arial" panose="020B0604020202020204" pitchFamily="34" charset="0"/>
              <a:buNone/>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smtClean="0"/>
          </a:p>
          <a:p>
            <a:endParaRPr dirty="0"/>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15164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no tex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975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Placeholder 1"/>
          <p:cNvSpPr>
            <a:spLocks noGrp="1"/>
          </p:cNvSpPr>
          <p:nvPr>
            <p:ph type="title"/>
          </p:nvPr>
        </p:nvSpPr>
        <p:spPr>
          <a:xfrm>
            <a:off x="228600" y="62971"/>
            <a:ext cx="7144149" cy="685799"/>
          </a:xfrm>
          <a:prstGeom prst="rect">
            <a:avLst/>
          </a:prstGeom>
        </p:spPr>
        <p:txBody>
          <a:bodyPr vert="horz" lIns="91440" tIns="0" rIns="0" bIns="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8554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62971"/>
            <a:ext cx="7144149" cy="685799"/>
          </a:xfrm>
          <a:prstGeom prst="rect">
            <a:avLst/>
          </a:prstGeom>
        </p:spPr>
        <p:txBody>
          <a:bodyPr vert="horz" lIns="91440" tIns="0" rIns="0" bIns="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9748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696" y="2139703"/>
            <a:ext cx="5472608" cy="595889"/>
          </a:xfrm>
          <a:prstGeom prst="rect">
            <a:avLst/>
          </a:prstGeom>
        </p:spPr>
        <p:txBody>
          <a:bodyPr>
            <a:normAutofit/>
          </a:bodyPr>
          <a:lstStyle>
            <a:lvl1pPr algn="ctr">
              <a:defRPr sz="2400" b="1">
                <a:solidFill>
                  <a:schemeClr val="bg1"/>
                </a:solidFill>
                <a:latin typeface="Arial" panose="020B0604020202020204" pitchFamily="34" charset="0"/>
                <a:cs typeface="Arial" panose="020B0604020202020204"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914650"/>
            <a:ext cx="6400800" cy="1314450"/>
          </a:xfrm>
          <a:prstGeom prst="rect">
            <a:avLst/>
          </a:prstGeom>
        </p:spPr>
        <p:txBody>
          <a:bodyPr>
            <a:normAutofit/>
          </a:bodyPr>
          <a:lstStyle>
            <a:lvl1pPr marL="0" indent="0" algn="ctr">
              <a:buNone/>
              <a:defRPr sz="12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and title</a:t>
            </a:r>
            <a:endParaRPr lang="en-US" dirty="0"/>
          </a:p>
        </p:txBody>
      </p:sp>
    </p:spTree>
    <p:extLst>
      <p:ext uri="{BB962C8B-B14F-4D97-AF65-F5344CB8AC3E}">
        <p14:creationId xmlns:p14="http://schemas.microsoft.com/office/powerpoint/2010/main" val="20939143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339752" y="213953"/>
            <a:ext cx="6549067" cy="583574"/>
          </a:xfrm>
          <a:prstGeom prst="rect">
            <a:avLst/>
          </a:prstGeo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2677" y="951570"/>
            <a:ext cx="8640960" cy="3780420"/>
          </a:xfrm>
          <a:prstGeom prst="rect">
            <a:avLst/>
          </a:prstGeo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028384" y="4785996"/>
            <a:ext cx="1008112" cy="307312"/>
          </a:xfrm>
          <a:prstGeom prst="rect">
            <a:avLst/>
          </a:prstGeom>
        </p:spPr>
        <p:txBody>
          <a:bodyPr vert="horz" lIns="91440" tIns="45720" rIns="91440" bIns="45720" rtlCol="0" anchor="ctr"/>
          <a:lstStyle>
            <a:lvl1pPr algn="r">
              <a:defRPr sz="1050" b="1">
                <a:solidFill>
                  <a:srgbClr val="002060"/>
                </a:solidFill>
              </a:defRPr>
            </a:lvl1pPr>
          </a:lstStyle>
          <a:p>
            <a:r>
              <a:rPr lang="he-IL" dirty="0" smtClean="0"/>
              <a:t> נפטון </a:t>
            </a:r>
            <a:fld id="{63ED8C31-08EA-44FA-838E-8225086AB140}" type="slidenum">
              <a:rPr lang="en-US" smtClean="0"/>
              <a:pPr/>
              <a:t>‹#›</a:t>
            </a:fld>
            <a:endParaRPr lang="en-US" dirty="0"/>
          </a:p>
        </p:txBody>
      </p:sp>
    </p:spTree>
    <p:extLst>
      <p:ext uri="{BB962C8B-B14F-4D97-AF65-F5344CB8AC3E}">
        <p14:creationId xmlns:p14="http://schemas.microsoft.com/office/powerpoint/2010/main" val="403762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5" name="Text Placeholder 2"/>
          <p:cNvSpPr>
            <a:spLocks noGrp="1"/>
          </p:cNvSpPr>
          <p:nvPr>
            <p:ph idx="1" hasCustomPrompt="1"/>
          </p:nvPr>
        </p:nvSpPr>
        <p:spPr>
          <a:xfrm>
            <a:off x="228600" y="1085850"/>
            <a:ext cx="4297680" cy="32385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2"/>
          <p:cNvSpPr>
            <a:spLocks noGrp="1"/>
          </p:cNvSpPr>
          <p:nvPr>
            <p:ph idx="14"/>
          </p:nvPr>
        </p:nvSpPr>
        <p:spPr>
          <a:xfrm>
            <a:off x="4617720" y="1085850"/>
            <a:ext cx="4297680" cy="32385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7" name="Text Placeholder 11"/>
          <p:cNvSpPr>
            <a:spLocks noGrp="1"/>
          </p:cNvSpPr>
          <p:nvPr>
            <p:ph type="body" sz="quarter" idx="11" hasCustomPrompt="1"/>
          </p:nvPr>
        </p:nvSpPr>
        <p:spPr>
          <a:xfrm>
            <a:off x="228600" y="552450"/>
            <a:ext cx="8686800" cy="3048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8" name="Title 1"/>
          <p:cNvSpPr>
            <a:spLocks noGrp="1"/>
          </p:cNvSpPr>
          <p:nvPr>
            <p:ph type="title" hasCustomPrompt="1"/>
          </p:nvPr>
        </p:nvSpPr>
        <p:spPr>
          <a:xfrm>
            <a:off x="228600" y="1"/>
            <a:ext cx="8686800" cy="55244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1749774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9"/>
            <a:ext cx="8686800" cy="547312"/>
          </a:xfrm>
        </p:spPr>
        <p:txBody>
          <a:bodyPr/>
          <a:lstStyle>
            <a:lvl1pPr>
              <a:defRPr>
                <a:latin typeface="+mj-lt"/>
              </a:defRPr>
            </a:lvl1pPr>
          </a:lstStyle>
          <a:p>
            <a:r>
              <a:rPr lang="en-US" dirty="0"/>
              <a:t>Slide Title</a:t>
            </a:r>
          </a:p>
        </p:txBody>
      </p:sp>
      <p:sp>
        <p:nvSpPr>
          <p:cNvPr id="12" name="Text Placeholder 11"/>
          <p:cNvSpPr>
            <a:spLocks noGrp="1"/>
          </p:cNvSpPr>
          <p:nvPr>
            <p:ph type="body" sz="quarter" idx="11" hasCustomPrompt="1"/>
          </p:nvPr>
        </p:nvSpPr>
        <p:spPr>
          <a:xfrm>
            <a:off x="228600" y="552451"/>
            <a:ext cx="8686800" cy="304799"/>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37978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punchlin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55244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227749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no text">
    <p:spTree>
      <p:nvGrpSpPr>
        <p:cNvPr id="1" name=""/>
        <p:cNvGrpSpPr/>
        <p:nvPr/>
      </p:nvGrpSpPr>
      <p:grpSpPr>
        <a:xfrm>
          <a:off x="0" y="0"/>
          <a:ext cx="0" cy="0"/>
          <a:chOff x="0" y="0"/>
          <a:chExt cx="0" cy="0"/>
        </a:xfrm>
      </p:grpSpPr>
      <p:sp>
        <p:nvSpPr>
          <p:cNvPr id="2" name="Title 1"/>
          <p:cNvSpPr>
            <a:spLocks noGrp="1"/>
          </p:cNvSpPr>
          <p:nvPr>
            <p:ph type="title"/>
          </p:nvPr>
        </p:nvSpPr>
        <p:spPr>
          <a:xfrm>
            <a:off x="2267744" y="213953"/>
            <a:ext cx="6621075" cy="583574"/>
          </a:xfrm>
          <a:prstGeom prst="rect">
            <a:avLst/>
          </a:prstGeom>
        </p:spPr>
        <p:txBody>
          <a:bodyPr/>
          <a:lstStyle>
            <a:lvl1pPr algn="r" rtl="1">
              <a:defRPr sz="2100"/>
            </a:lvl1p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8028384" y="4785996"/>
            <a:ext cx="1008112" cy="307312"/>
          </a:xfrm>
          <a:prstGeom prst="rect">
            <a:avLst/>
          </a:prstGeom>
        </p:spPr>
        <p:txBody>
          <a:bodyPr vert="horz" lIns="91440" tIns="45720" rIns="91440" bIns="45720" rtlCol="0" anchor="ctr"/>
          <a:lstStyle>
            <a:lvl1pPr algn="r">
              <a:defRPr sz="1050" b="1">
                <a:solidFill>
                  <a:srgbClr val="002060"/>
                </a:solidFill>
              </a:defRPr>
            </a:lvl1pPr>
          </a:lstStyle>
          <a:p>
            <a:r>
              <a:rPr lang="he-IL" dirty="0" smtClean="0"/>
              <a:t> נפטון </a:t>
            </a:r>
            <a:fld id="{63ED8C31-08EA-44FA-838E-8225086AB140}" type="slidenum">
              <a:rPr lang="en-US" smtClean="0"/>
              <a:pPr/>
              <a:t>‹#›</a:t>
            </a:fld>
            <a:endParaRPr lang="en-US" dirty="0"/>
          </a:p>
        </p:txBody>
      </p:sp>
    </p:spTree>
    <p:extLst>
      <p:ext uri="{BB962C8B-B14F-4D97-AF65-F5344CB8AC3E}">
        <p14:creationId xmlns:p14="http://schemas.microsoft.com/office/powerpoint/2010/main" val="42530310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818484"/>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72749" y="69607"/>
            <a:ext cx="1599966" cy="679269"/>
          </a:xfrm>
          <a:prstGeom prst="rect">
            <a:avLst/>
          </a:prstGeom>
        </p:spPr>
      </p:pic>
      <p:sp>
        <p:nvSpPr>
          <p:cNvPr id="14" name="Rectangle 13"/>
          <p:cNvSpPr/>
          <p:nvPr userDrawn="1"/>
        </p:nvSpPr>
        <p:spPr>
          <a:xfrm rot="16200000" flipH="1" flipV="1">
            <a:off x="-376585" y="376585"/>
            <a:ext cx="818484" cy="65314"/>
          </a:xfrm>
          <a:prstGeom prst="rect">
            <a:avLst/>
          </a:prstGeom>
          <a:solidFill>
            <a:srgbClr val="08B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Placeholder 1"/>
          <p:cNvSpPr>
            <a:spLocks noGrp="1"/>
          </p:cNvSpPr>
          <p:nvPr>
            <p:ph type="title"/>
          </p:nvPr>
        </p:nvSpPr>
        <p:spPr>
          <a:xfrm>
            <a:off x="228600" y="62971"/>
            <a:ext cx="7144149" cy="685799"/>
          </a:xfrm>
          <a:prstGeom prst="rect">
            <a:avLst/>
          </a:prstGeom>
        </p:spPr>
        <p:txBody>
          <a:bodyPr vert="horz" lIns="91440" tIns="0" rIns="0" bIns="0" rtlCol="0" anchor="b" anchorCtr="0">
            <a:normAutofit/>
          </a:bodyPr>
          <a:lstStyle/>
          <a:p>
            <a:r>
              <a:rPr lang="en-US" dirty="0" smtClean="0"/>
              <a:t>Click to edit Master title style</a:t>
            </a:r>
            <a:endParaRPr lang="en-US" dirty="0"/>
          </a:p>
        </p:txBody>
      </p:sp>
      <p:sp>
        <p:nvSpPr>
          <p:cNvPr id="13" name="TextBox 12"/>
          <p:cNvSpPr txBox="1"/>
          <p:nvPr/>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9" name="TextBox 8"/>
          <p:cNvSpPr txBox="1"/>
          <p:nvPr/>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rPr>
              <a:t>‹#›</a:t>
            </a:fld>
            <a:endParaRPr lang="en-US" sz="700" dirty="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3" name="Text Placeholder 2"/>
          <p:cNvSpPr>
            <a:spLocks noGrp="1"/>
          </p:cNvSpPr>
          <p:nvPr>
            <p:ph type="body" idx="1"/>
          </p:nvPr>
        </p:nvSpPr>
        <p:spPr>
          <a:xfrm>
            <a:off x="228600" y="1200150"/>
            <a:ext cx="8686800" cy="360045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26424890"/>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98" r:id="rId3"/>
    <p:sldLayoutId id="2147483699" r:id="rId4"/>
    <p:sldLayoutId id="2147483702"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b="0" kern="1200">
          <a:solidFill>
            <a:srgbClr val="1F497D"/>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0" indent="0" algn="l" defTabSz="685800" rtl="0" eaLnBrk="1" latinLnBrk="0" hangingPunct="1">
        <a:lnSpc>
          <a:spcPct val="100000"/>
        </a:lnSpc>
        <a:spcBef>
          <a:spcPts val="750"/>
        </a:spcBef>
        <a:spcAft>
          <a:spcPts val="300"/>
        </a:spcAft>
        <a:buFontTx/>
        <a:buNone/>
        <a:defRPr sz="2400" kern="1200" baseline="0">
          <a:solidFill>
            <a:schemeClr val="tx1"/>
          </a:solidFill>
          <a:latin typeface="Arial" panose="020B0604020202020204" pitchFamily="34" charset="0"/>
          <a:ea typeface="+mn-ea"/>
          <a:cs typeface="Arial" panose="020B0604020202020204"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800" kern="1200">
          <a:solidFill>
            <a:schemeClr val="tx1"/>
          </a:solidFill>
          <a:latin typeface="Arial" panose="020B0604020202020204" pitchFamily="34" charset="0"/>
          <a:ea typeface="+mn-ea"/>
          <a:cs typeface="Arial" panose="020B0604020202020204"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p15:clr>
            <a:srgbClr val="F26B43"/>
          </p15:clr>
        </p15:guide>
        <p15:guide id="3" orient="horz" pos="648">
          <p15:clr>
            <a:srgbClr val="F26B43"/>
          </p15:clr>
        </p15:guide>
        <p15:guide id="4" orient="horz" pos="756">
          <p15:clr>
            <a:srgbClr val="F26B43"/>
          </p15:clr>
        </p15:guide>
        <p15:guide id="5" orient="horz" pos="3024">
          <p15:clr>
            <a:srgbClr val="F26B43"/>
          </p15:clr>
        </p15:guide>
        <p15:guide id="6" pos="144">
          <p15:clr>
            <a:srgbClr val="F26B43"/>
          </p15:clr>
        </p15:guide>
        <p15:guide id="7" pos="5616">
          <p15:clr>
            <a:srgbClr val="F26B43"/>
          </p15:clr>
        </p15:guide>
        <p15:guide id="9" orient="horz" pos="2724">
          <p15:clr>
            <a:srgbClr val="F26B43"/>
          </p15:clr>
        </p15:guide>
        <p15:guide id="10" orient="horz" pos="2772">
          <p15:clr>
            <a:srgbClr val="F26B43"/>
          </p15:clr>
        </p15:guide>
        <p15:guide id="11"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hyperlink" Target="http://uni-aza.blogspot.com/2010_06_01_archive.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19.png"/><Relationship Id="rId3" Type="http://schemas.openxmlformats.org/officeDocument/2006/relationships/image" Target="../media/image42.jpeg"/><Relationship Id="rId7" Type="http://schemas.openxmlformats.org/officeDocument/2006/relationships/image" Target="../media/image45.png"/><Relationship Id="rId12"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gif"/><Relationship Id="rId11" Type="http://schemas.openxmlformats.org/officeDocument/2006/relationships/image" Target="../media/image23.png"/><Relationship Id="rId5" Type="http://schemas.openxmlformats.org/officeDocument/2006/relationships/image" Target="../media/image43.png"/><Relationship Id="rId10" Type="http://schemas.openxmlformats.org/officeDocument/2006/relationships/image" Target="../media/image16.png"/><Relationship Id="rId4" Type="http://schemas.openxmlformats.org/officeDocument/2006/relationships/hyperlink" Target="http://uni-aza.blogspot.com/2010_06_01_archive.html" TargetMode="External"/><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0.png"/><Relationship Id="rId7" Type="http://schemas.openxmlformats.org/officeDocument/2006/relationships/image" Target="../media/image39.e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55.png"/><Relationship Id="rId5" Type="http://schemas.openxmlformats.org/officeDocument/2006/relationships/image" Target="../media/image37.emf"/><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45.png"/><Relationship Id="rId18" Type="http://schemas.openxmlformats.org/officeDocument/2006/relationships/image" Target="../media/image73.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png"/><Relationship Id="rId15" Type="http://schemas.openxmlformats.org/officeDocument/2006/relationships/image" Target="../media/image70.png"/><Relationship Id="rId10" Type="http://schemas.openxmlformats.org/officeDocument/2006/relationships/image" Target="../media/image67.png"/><Relationship Id="rId19" Type="http://schemas.openxmlformats.org/officeDocument/2006/relationships/image" Target="../media/image74.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image" Target="../media/image78.png"/><Relationship Id="rId1" Type="http://schemas.openxmlformats.org/officeDocument/2006/relationships/slideLayout" Target="../slideLayouts/slideLayout10.xml"/><Relationship Id="rId6" Type="http://schemas.openxmlformats.org/officeDocument/2006/relationships/image" Target="../media/image82.jpeg"/><Relationship Id="rId5" Type="http://schemas.openxmlformats.org/officeDocument/2006/relationships/image" Target="../media/image81.pn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emf"/></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5.jpeg"/><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3.png"/><Relationship Id="rId16" Type="http://schemas.openxmlformats.org/officeDocument/2006/relationships/image" Target="../media/image17.png"/><Relationship Id="rId20"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114.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papers-by-date.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5.png"/></Relationships>
</file>

<file path=ppt/slides/_rels/slide6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0.jpe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29.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11" Type="http://schemas.microsoft.com/office/2007/relationships/hdphoto" Target="../media/hdphoto1.wdp"/><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1.png"/></Relationships>
</file>

<file path=ppt/slides/_rels/slide68.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26.png"/><Relationship Id="rId13" Type="http://schemas.microsoft.com/office/2007/relationships/hdphoto" Target="../media/hdphoto1.wdp"/><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28.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33.jpeg"/><Relationship Id="rId5" Type="http://schemas.openxmlformats.org/officeDocument/2006/relationships/image" Target="../media/image123.png"/><Relationship Id="rId15" Type="http://schemas.openxmlformats.org/officeDocument/2006/relationships/image" Target="../media/image135.png"/><Relationship Id="rId10" Type="http://schemas.openxmlformats.org/officeDocument/2006/relationships/image" Target="../media/image129.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4.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0.jpeg"/><Relationship Id="rId7" Type="http://schemas.openxmlformats.org/officeDocument/2006/relationships/image" Target="../media/image144.jpeg"/><Relationship Id="rId12" Type="http://schemas.openxmlformats.org/officeDocument/2006/relationships/image" Target="../media/image147.jpe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3.jpeg"/><Relationship Id="rId11" Type="http://schemas.openxmlformats.org/officeDocument/2006/relationships/image" Target="../media/image146.jpeg"/><Relationship Id="rId5" Type="http://schemas.openxmlformats.org/officeDocument/2006/relationships/image" Target="../media/image142.png"/><Relationship Id="rId10" Type="http://schemas.openxmlformats.org/officeDocument/2006/relationships/image" Target="../media/image102.png"/><Relationship Id="rId4" Type="http://schemas.openxmlformats.org/officeDocument/2006/relationships/image" Target="../media/image141.jpeg"/><Relationship Id="rId9" Type="http://schemas.openxmlformats.org/officeDocument/2006/relationships/image" Target="../media/image145.png"/></Relationships>
</file>

<file path=ppt/slides/_rels/slide7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7.png"/><Relationship Id="rId18" Type="http://schemas.openxmlformats.org/officeDocument/2006/relationships/image" Target="../media/image4.png"/><Relationship Id="rId3" Type="http://schemas.openxmlformats.org/officeDocument/2006/relationships/image" Target="../media/image150.jpeg"/><Relationship Id="rId7" Type="http://schemas.openxmlformats.org/officeDocument/2006/relationships/image" Target="../media/image153.png"/><Relationship Id="rId12" Type="http://schemas.openxmlformats.org/officeDocument/2006/relationships/image" Target="../media/image156.png"/><Relationship Id="rId17" Type="http://schemas.openxmlformats.org/officeDocument/2006/relationships/image" Target="../media/image161.jpeg"/><Relationship Id="rId2" Type="http://schemas.openxmlformats.org/officeDocument/2006/relationships/notesSlide" Target="../notesSlides/notesSlide17.xml"/><Relationship Id="rId16" Type="http://schemas.openxmlformats.org/officeDocument/2006/relationships/image" Target="../media/image160.png"/><Relationship Id="rId20"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2.jpeg"/><Relationship Id="rId11" Type="http://schemas.microsoft.com/office/2007/relationships/hdphoto" Target="../media/hdphoto3.wdp"/><Relationship Id="rId5" Type="http://schemas.openxmlformats.org/officeDocument/2006/relationships/image" Target="../media/image151.png"/><Relationship Id="rId15" Type="http://schemas.openxmlformats.org/officeDocument/2006/relationships/image" Target="../media/image159.png"/><Relationship Id="rId10" Type="http://schemas.openxmlformats.org/officeDocument/2006/relationships/image" Target="../media/image155.png"/><Relationship Id="rId19" Type="http://schemas.openxmlformats.org/officeDocument/2006/relationships/image" Target="../media/image147.jpeg"/><Relationship Id="rId4" Type="http://schemas.openxmlformats.org/officeDocument/2006/relationships/image" Target="../media/image94.png"/><Relationship Id="rId9" Type="http://schemas.openxmlformats.org/officeDocument/2006/relationships/image" Target="../media/image154.png"/><Relationship Id="rId14" Type="http://schemas.openxmlformats.org/officeDocument/2006/relationships/image" Target="../media/image15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5.png"/><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8" Type="http://schemas.openxmlformats.org/officeDocument/2006/relationships/hyperlink" Target="PosterMedina.pptx" TargetMode="External"/><Relationship Id="rId3" Type="http://schemas.openxmlformats.org/officeDocument/2006/relationships/hyperlink" Target="PosterKeslassy.pptx" TargetMode="External"/><Relationship Id="rId7" Type="http://schemas.openxmlformats.org/officeDocument/2006/relationships/hyperlink" Target="PosterBGU-CGS.pdf" TargetMode="External"/><Relationship Id="rId2" Type="http://schemas.openxmlformats.org/officeDocument/2006/relationships/hyperlink" Target="posterReuvenCohen.pdf" TargetMode="External"/><Relationship Id="rId1" Type="http://schemas.openxmlformats.org/officeDocument/2006/relationships/slideLayout" Target="../slideLayouts/slideLayout2.xml"/><Relationship Id="rId6" Type="http://schemas.openxmlformats.org/officeDocument/2006/relationships/hyperlink" Target="PosterMichaelSegal.pptx" TargetMode="External"/><Relationship Id="rId11" Type="http://schemas.openxmlformats.org/officeDocument/2006/relationships/image" Target="../media/image115.png"/><Relationship Id="rId5" Type="http://schemas.openxmlformats.org/officeDocument/2006/relationships/hyperlink" Target="posterDolev.ppt" TargetMode="External"/><Relationship Id="rId10" Type="http://schemas.openxmlformats.org/officeDocument/2006/relationships/hyperlink" Target="PosterEmek.pptx" TargetMode="External"/><Relationship Id="rId4" Type="http://schemas.openxmlformats.org/officeDocument/2006/relationships/hyperlink" Target="PosterNaorOrda.pptx" TargetMode="External"/><Relationship Id="rId9" Type="http://schemas.openxmlformats.org/officeDocument/2006/relationships/hyperlink" Target="PosterDvir.ppt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093" y="0"/>
            <a:ext cx="9192186" cy="5143500"/>
          </a:xfrm>
          <a:prstGeom prst="rect">
            <a:avLst/>
          </a:prstGeom>
        </p:spPr>
      </p:pic>
      <p:sp>
        <p:nvSpPr>
          <p:cNvPr id="21" name="Rectangle 20"/>
          <p:cNvSpPr/>
          <p:nvPr/>
        </p:nvSpPr>
        <p:spPr>
          <a:xfrm>
            <a:off x="3649785" y="3981844"/>
            <a:ext cx="1844430" cy="767255"/>
          </a:xfrm>
          <a:prstGeom prst="rect">
            <a:avLst/>
          </a:prstGeom>
          <a:solidFill>
            <a:srgbClr val="F2F2F2"/>
          </a:soli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data:image/jpeg;base64,/9j/4AAQSkZJRgABAQAAAQABAAD/2wCEAAkGBxISEBQQEhQQFhQQFRUUEBAQFxQPFA8UFBQWFhQUFhUYHCggGBonHBQUITEhJSkrLi4uFx8zODMsNygtLisBCgoKDg0OGhAQGywlHyUsLCwvLC80LCwsLCwsLCwsLCwsLCwsLCwsLCwvLywsLCwsLCwtLCwsLCwsLCwsLCwsLP/AABEIALEBHAMBIgACEQEDEQH/xAAcAAAABwEBAAAAAAAAAAAAAAAAAQIDBAUGBwj/xAA+EAACAQIFAQYEBAQFAgcAAAABAgADEQQFEiExQQYTIlFhcTKBkaEHI0KxUsHR8BQzYnLCFeE0Q1NjkrLx/8QAGgEAAgMBAQAAAAAAAAAAAAAAAAECAwQFBv/EACwRAAICAQQBAwIFBQAAAAAAAAABAhEDBBIhMUETIlEycWGRscHRBRQVI/H/2gAMAwEAAhEDEQA/AOlPItQR2q8jO85p2iPWjAMddozeNAxVUeEzFY+n+aZtm4mWzCl+ZLodlGToGDNrTaZHiNhMdQWaHJ2sZfDszZVaNzRNxHbSFgX2k4S4xhiHaCHABNoIoiERABMOHBABMEOFAQUIw4UABCgggARiTDMIwGJMQYsxswAIxBizEmA0IMaqNHGMiYh5BstiivzOvYGUmSDXWLSTnFbYxXZSj+rzMzTdm7GqRqKaxRilEQ8iHbGnMYYx140ZWy2IxWkSoZLqCRaqRUPcRHaJBiKoMJDGkG4lDiZ3MV/MmgTiUmaL4pbDsqn0IorLTLzYiVdCWGGfeXozS6NnltTaWymZvLK/Ev6L7S0yPsfhiJBh3jEKhQXggAUEO8Q7Abkge8ADhSlxHavCK5p95qcGxVBcgngX4j1POQzFVQbAMdVSmtgeOvoZLYyO5PotIUh18a6DUaNUjm9IrV+wNz8hIdDtNhWbQandv/6dcNQb6OBBRb6E5JdlvChBgRcWI6Eb3gJkSQRMSTDMSYDEmJhmCACSIhjDdoyzRMmkJqtIOJO0lvIGLbaVyLoLkz2bNfaaLs9h9NMTPVV1VAPWbLA07IBKO2bOkP2jTx1jI9R4pEYjbRkmHUrCMGuJWy1MfanGnoyeUiSkdEbKmrhLyK+EIl8acaelALKRQRKrN13vNPUw8hYnLw3MnEi+jOUTJdMx+plJHEaOHZeQZcmUNE/B4m00GBzATJIZLo1SJYmUTibWniAY8KsyuHxxlhSx0mU0XoeBqgAuTYDknpKxMYLXJmPz7tB3oYBrUUJGsH47dfU/tJwg5dEJTUVyaPMM6qudGHAVb2OIqb7/AOhevuZF/wCnWGuoa7txeq3N/IAgD5CZzJ8Wa9FVVm7umxLOW2uAPCb+ttpPWq5o97u5T/LB5bUPLg9JVOcscmrCLU0nQeNxNGg4VVRSW03WmXY33sL8mT69q1N+77sWBUlgoLNazbjjm0pcB2bqYly+K7wBDdbsAb320lD5XkbtDmWHWiRQZhUpELXo6rldXwnUNibi3PJ3ijlSg3Ju/ASkr/AYwub4rLapsNdElUVHZgqOQCQTvb0jmeZx/jK2qjqGpbMtRbprUWOh+R72mSGYVqoK62dSrgioy3B3sON7WBHWUeCr1EZCagQg+A2ZRseb8De81aXOsrtx5+e/zX7mLLPbxCVr4+Pszd5H2lxtFxhjoP8AA7mwZeluhabXKe2NNqgw+ItTrEAqf0P7HofSc2qdp07l0xBVqgU9yaYRrsPhZvUbcecjZDmqYsVFqoS9BO9ourEEADxj1HJt6zVkwqXNURx5ZRXDv7nebxJnOOw/bRfDh6jAgm1NiSdiduem42nRSZglFxdM6EJKcdyBEVGhO9pFepeRJpCy0KJWLJkSaGqkqsa8nYipKrE3PEqmzRjRHy2nqq38prA1hM5ldPSSTLCtjJV0aHySq2IkKtiJFq4qQ6uJlcpE1Ek1cRIrYiRqlWMlpCyxI35WJ0x8iFpmijIpDBSJZJIKwtMKJbiI1OJ7mTNELRFQ9xCNCIOGB6Sw0QtEYuGVj5ep6RpsqXpLhgBzIWIxqr1j3NEHBMr2ywjgxs0WXyi6+Yk8TM9qM7NGg9QHxWso/wBTbD+vyko5W2ortkJYKTk+kVHbTtM12pIxWnT8Llea9TrTU9AByfWZFKtfEgm9hSS6Ku2kDhQJW6WIVnJIOojcknfxH63+k1fY+mtNDXJ8R8zZRvYL/Kd2MVjjweek/Ulyans9k5qYLUrC1azMLlbnYsduoItv5es0dHLSuG0syBgoCgtsEB2LAc7c9fpEZTUXuDVp3trYuqDuwCfiA6Hr7+cosywlVmqYj8wLUI8L3/LsLX9Af76Tzmom9zlJcnocOnSxpQ+Ci7T5wAopJiKpIFiaLPTX0vcbj2mUy+tTpisGBIqU6iKPNiwNNj5WIBkjOKlq4vxySLjbzJHEratTUSR67Dr6AcmZMeWbX4HB1CayNI0OFfCOi1HDCrR097hiSq4gfqYH9O1jbbg8xvtE64gs2GotZP8AxAtrWm7XIGpdzxeV2WZPUrVTwChI8V7HR8W9r2HX3E6Tlme5fg6C0Xei7FfztA1k7303AOvzvc8T0umxLBjXHu8kIx3cPhfucerVxcLoF12vc3I6y47NirQxSA3XWQlWmdiFcAAsDwPEN5ou0GNwFfQcPh2A1DWKNMKygglUW212bSONrypzPMcJQFVKKM1a5Hf1mZytgV2BPJNyRwPXia91+AquEyly7EmlVZV4VyVPla4Bv9PpO9dic+OLwSVm2dbpUH+pDY+3Q/OecaDHf2/nOk/g7nqpWq4OoSFr2ekegdQdQ381/wDrMmtX+veu1+nk2aTjI4vp/qdYrVo2lQHqJVYjEWJF5F/xM5vqnT9Bmk7wCM1sUPOURxXrEGoT1kXlJRw/JY1cUJHfGCQSYkyl5LNEcdEpsZGXxBMZIhWlbZaoijUiGhgQwIiY3phaY/pg0xAdAgtG1eOBprTMDVBlYWmHeC8YuQtMGmGTC1QDkLTCZYZaFfa8BlPmjEDmZbGVt7Xmgz19jMfiKpvMk37jo44ramPriD85ivxBxZJp0vdz0/0r/wApo2xFrzDds7vVapf/AChSQj/eHa/2+81aCN5k34Mf9SlWFpeaIRxuprkDSNgq7AC1iAPXeafLWpuj06TcqCyP/wASN+Zh0fb246byfk2LVawdmICgsNJ0liOFJ6AzvvlHmdlOzomUYl6dPxM7WB06ttSNbWF4YsLI3B+EzSZbmSPhtNQ6lFhU1MRZbXvc/vtxOP51nj1GB3UD9N9vT22/eTMF2qanTNJvEtRGDGys3xMRquN+h5vc3nN1emclvj38G7TarZw+id2y7SU2d8PRVVppUOlqW2tSljdv1fERf0mRwlZkdXQ2N9jzuIvGaGqFtXJF1PN+o39v2jjnURZdgpG3AuCL8g3sb+W29xePFnxqKhVWub4/6Zpt7rLCvmAWmWpl+8Yt3jN4tVzexI3t4jffkSmrYpmbUSAfiBHTrHKWGZjTVFJL3U8EFtRAtbpwNze9+lpMz3IMThTaqGCqAA3K36i6+t7X9JrTlHjj9P5IwxqN+RjFZ7iKihalR20nUNR4NrA+8rixvc9YVxa+3tLfs/haVSqO9V2VSCaYIUuuwte+xP8AKWWWcIr8P138uOu/Q9JPynFGjWLgNdCrL0IZWFrm3Frj1vF5nlhpl2S3djY2YNp9L9enHnIOFpOzaVDEvtZQTc7EX8je0HTVMhbu0dY7NZqa9EsTcqxHyO4/p8pZ95MF2Jd6VSvSqAggKdB6EEg/uJqjip57NBYpbPg9Jo08mFSZZ96OIpK32lQa53PlFYbFEm/QyCkaHjL1WvFNTjOEaWRTaHZB+0g6YemHDMQ7EBYq0F4CYhhGJhkxsvEBtQ8WKkil4nvJbZTtJ3eQw8hCpDFWPcR2EwvC1yL30Lvobg2EkvH/ANMq3xFpZUjdR7CSg7IzjVFJm9AsDMbmFApzOiYxRYzJ5sga4I2I/szPmW12btNc40YDG40I2/WVAwa4rEPT16WcIVBGzAfEPTz+Udx1EU6jLUOplNrni3IsOm1pnszrnvVqLcC2m4uLelx6GatDKsn3Ri/qULxfZouc67OGm6pTKM76mRmYITY33LEC9vfrM09MhtDaUKm1ze1wdxcCCtjGqIEdnOkkqDuBq+L16D7xlKx45A5DWa/l/YnaT+TgbfgkDDgKxvqK3uoGwsQASb7qb9IupTUnXS16LgMr2Z1vydtiB57cgdYsYxDYOi7bORtdTx63BtvfpaAVKAJ1BrMLU1pt4wAb3Y8XJHHpxHYK/JCWtzT3IbfcG4YDkC9vSHTrmm4sQw6jcBh8xeG7LfUA6DkG9za5sSbc7yZhqVFEIqMDqB0khhyDpYbcdf7tITjGaqRJtV0KwOaP3ilGYfpRHOoDVYG19r+u01eX5hVrUayvRUlmJqB9QA1NqLEXGk319eTMlluW0jqdqjfljVpWy76gAb6iTzew+smVqRJf86oXY2/gD7kC/i66ev3nM1duSjY4qK58B4hCx7oijT8RF9StbbqQTzbqekAwJpsGGpX3CG9+um48+gI3hYaiWXQouupWZDc2Fhe2+wJH2l7Qwp7si35j3YsdSql77ADk+Upx7sf0MPqMtmz1XrN3pBcHS3hAUne5BUb83vzvGspzQYaqaygFxcICPAAeSd734t153l3mGBOHRd9QqHY+R/lsD9Zmc3rq1ViLC23h/URfebsWqc3taLFidWzXdlc1etiKtWpYnQoFhxdj9eDNala/6fnMV2OGhaj/AMTBb+ekX/5Tb0sUpXYi/rOfq3eVne0KrBEYxmMTuzY2PAHrDwuIDKpHUCZ3tDTqX7xSp8wNryZ2dxHeBVA9CPKZ06NLSZtsr33lyDtaVmEpWAEnjYXlkWZ8iILNufeHrkPEVrOw9YBXiAmBoC8hmvGnxMBkt6kZatIj4iMGtEFm/NS0Lvppa2ARuRIdXI0PBImh4X4MS1K8opu9iTXlhVyJuhkSrktUesi8Mia1EBjv4k14bZXVH6Y22X1f4TF6UiXrx+RL15o6DeBT5qv7CZk5fV8jNJhqZFFNXKqAf7+UlGDRGWSMhOJ3BmRxx8RltmWYhbnzmWoVGxWIFBTYHxVGH6UHNvXgTLnludI6mkg8cXKXRie1GHNTFMtNHdrLcU1Zzx5L8pQVcixXw/4bFkNsR3NX6jw8z0rgMspUU001AHXzY+bHkn1MfegOkvxQlBqXkxZ80Mica4Z5TzHIcVQuzUMSq862puoA9TbbiVS1eL/L/wDfKersbRtOf9rexdDFBm0LTrWOmsg06j/7gGzD159ZsWup1NGT/Hbo3B/mcW71d9jt5WN/QmIRwOOfW3lvY/yisdhXp1XpVBpemxVh6jy9OvtGWQeY+82775RznCuGS3rsTdixJFlUeH2v8o/h6thcttx1Ng3IJ/viQVonjVe/TfbytLOnSZKZH5fzsSPnyJJMqklQrLhS1MjpfVbxX0kC/J3+ssq+UIp4dbcWYsDf0HPntKVcQQNJsA38F1vvxqPHvNDgsyVFVGAIXa/Uex3MzZsW73LsnCnxIR3gooO5ttuxJHAIDXueY3he1rDwmmrb8g2AA4IG9zLev2IrVh3uFp/ETqLtppte4awPueBK+l+HmL1qh7lC7KpbWWADG17FenleYXNLya46Sd9MgU0xeOfTTpvVZR8NMALTB2uTwt7dTJWH/DXHmxYUEPNnqXIPrpBE7xlmRUcHh1oUVsqjxH9VRursepMhYmiObxRySg+DdHTQlHkwOSdkKlKkqM1IEXJ0lnuSbnoJZ1MicDbSfbY/eaakBF03XiUyjbtmlS2pRXg5Tn1JlJQ3U/wtF9hgEeq7H+EL7m9z9hOhZ5lVLE0yjWvbwPbdD5+3pOYorUKzUXGlgfkfIjzErlaLsck2dRwVYHrJxbb3mFyvHEEbzYYRtajf/sekljl4DPBVZncTiPzG/wBxH0No2cVIuKRg7agQdTXHkb7xkg+ss2mLeiccVENiJD38jD7tj0MNrDeiQa0Sa8Kll9Rukn0sha2/MksUn4K5Z4rydugggmswgggggAIRUQ4IAINMeUg4xSVZRzvaWMr8U2ljIZOi3D9XBzbtCamrQFfVxpsb/SJ7BUWp1KtWoCC9gAedIv8AzM6FUxImazGsFe6gftvMDhtd2dhZ5Tjto0IxQtIlbOVU2PPT1lThFrvu2gD0JvIOaUqhqCkviZuAOnqfISbyNclMccW6NTTxIq09QIJ8uoPl7yjxlcC99rSdlWRd2NTuSx5C+Ffp1krE4Giy7j3knclYQmoOu0YGr2Zw+MqNWehTbVYGobgtYW5BHl9pn89/C+kVL4Z2Rh/5bkujW6Bj4l9952DC000WQbLtcdLStxSjeEXOFU/4JyWPLdx/k8yYqm1FzTdHR0NmVrCxH7xtsaTzq+u1/adU/EHsqcQ4rUQpqKpWohOnvAPhI6ahvz6eU5NVpgEqbgqbEMLWI5B+c6EM29HGzaf05U+vDHRVdvLbrsDaa38PMhOMxqUGb8tb1KltjoS3hHlclRMSL32/rNX+H2OxdPGo2GVWexDBvCmg21Bj0HG/PHMlKftZCELmkejcRQCKFUABRZQNgAOJn80CWIJsbbe/mJPxGbXTUwbYbgb29j1mOz3tIHugFum/6ZzZUztxcopcGiwvaUGmEqa9SixNtWq3W4lFn3aFbeAMDxqIIHzMrcLmS7DmXlHDo62IBvFbI3z+BSUs+bj78SRQza52Nz18vrI2Z4FcMe8AvTPI57v1/wBsYNGi41KbddjF2Js0ODxt23N7zHfiFh7ulVPiXb3EssPV0HmN4wd6ReKhqVFTlVQ2FxY+RmzyjF7ARjC5GKyhVsrKLhunsfSPUMkxKtbR8wy2P1N/tGsb7SJf3EfpkyzqYRah123Oze42/a0IZUvlLDLMEyJZ7XJuQN7SZ3U344+1X2cfNJb3t6KVcrTyj9PL1HSWXdwaJbSKHJkVKAHAiGWS2EZYRkTfQQQSk0AggggAIIIIACR8ZR1Dbkff0kiCJqxxbTtGIzjFBCQSQfI7GZjFZnudIYn6zrVairizKrDyYBh95U43s3QbdEVG6aRZT6FeJnlhfg2w1UemqMTlOFxdcBtRpoeD+ph6DpNRg8ElKxBu1rF23Zvcw6dUoNJFrbSPi6moEXO/lKkkuTQ25ceCRiMwUbEzLZrmJDEq9h18o9jKOxvUPz3mRrJUq1e7p2be15CTvslFJdFzgO01SnUCJeoahtotYG/W/T3mkbCPUuR4bblb6regjGTdn0oprbeod2b+Q9IvE5noJK/MH06ySfiQr7cCuqYXTck39TOOfiLl608X3i7CuNRtf4wbNx57H6zpmY5q1QlRbxc2ALH0Epsx7PNWBNVAdrKGF9I9JKGRQkTyYvWhXRyzL8tasfDsByxG3y851X8Lcg7halZmBaowRegCrv8AUk/YSD2eyNd6ewKXuvWw6/cfWWzh8Krbt3ZILaTujdGHrt9pKWaUvsQhpoYlfk3DgHw7b/3eZHP8v1MxSxdBdf8AWPIxps+qFNmDA/rG2oetojC4xmbe+/JPWRaVCeRsp6FYHcDccjqCORLXC5sV52+8h5vQVHNVACG+NRze3xD6RqiKbgEcecKIWac1kqLvvqG95kcywDYc6luaZPH8H/aXOFcLsOIvFVNY0gXvsBzcxDKfDPqlzgcN1JEusr7AgKGrVHDHcpTsAvoWN7zSZf2eoUbFVJI4ZyXt8uPtL1hkzM9TCPXI3kuBKJc8t08h0lj3ckaYNM1RjtVIwzm5O2RjTiSkkkRBWSIEVliCJIcRh4CYw8bIjrxljGRN5BBBKTSCCCCAAggggAIIIIACEYcIwArM0wpILKtyeR19xMRjRjAx0Yeqd/4dp0kxBlbxJuy6OolGO04/VweLeqBiEalTPJYEBvS/EuKGHp4dWamq7EsAuw3G4BnRnUHYgEeR3lfi8no1P0hTxdQBqHky2sw9x7WkZYPhjWqfFoxFHPHNI1GtYXBW+4lDi87D/wCXyehB/pN/T7FYYG51EH9Gp7fdifvLOnkGFUAChR280Un6yC078lj1ar2o5p2VwY8WIqW1H4F8l/rL7Nc1oEeFh0GixLX8gByZrP8AoGFvq7mmCebC1/cDmPUMroIdSUqSsOGCKGHzteTWAX935Ob1uyeLKjF0l01ASVpbCoUPmp2P+0ygx9XEP4KquLH4NGgX9RbmdxhMJP0l4KnqZN2ziGX5FiUpEmhW0lmZDpPwn055vIlaowBA8J9ek7uZFrYGkx1NTpk+bKpP1IieH4COp+UcTwQJFjvby6+pkbC5bXV20UqrIdxZGIB622ndaeHRfhVR/tAH7RUFgryD1N+DjNHBVzzSrf8Awf8ApNn2WyFgwq1UKhd0VtiT5kdAJsoLSUcKTsUtTJxpIb0wWi7QWlxlE2hWi7QEQAbIjbR0iNtGBHeMPJFSRqhjEyPUMbCxbwwICNxBBBKTQCCCCAAggggAIIIIACEYIUBMESYZiTJIiFChmFAAQocKAAhQ4UACMSYZhGAmIMSYoxJjQhJiDFmJMYwrQocEBMK0FocEBBQocFoANmNvHWMj1DGAxVMi1THqrSPa8ZESojbvvHKjWkVoxNnQYIIJQaQQQQQAEEEEABBBBAAjCgggJhGJMEEkREmEYcEACggggAImCCABRJgggDEmJggjQhJiYIIwChwQQEFCgggIAgaCCADLRirBBGBDqRIggjIkerGoIIyLP//Z"/>
          <p:cNvSpPr>
            <a:spLocks noChangeAspect="1" noChangeArrowheads="1"/>
          </p:cNvSpPr>
          <p:nvPr/>
        </p:nvSpPr>
        <p:spPr bwMode="auto">
          <a:xfrm>
            <a:off x="7835504"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sz="1013" dirty="0"/>
          </a:p>
        </p:txBody>
      </p:sp>
      <p:sp>
        <p:nvSpPr>
          <p:cNvPr id="12" name="Subtitle 2"/>
          <p:cNvSpPr>
            <a:spLocks noGrp="1"/>
          </p:cNvSpPr>
          <p:nvPr>
            <p:ph type="subTitle" idx="1"/>
          </p:nvPr>
        </p:nvSpPr>
        <p:spPr>
          <a:xfrm>
            <a:off x="3078903" y="4075591"/>
            <a:ext cx="2986195" cy="710579"/>
          </a:xfrm>
        </p:spPr>
        <p:txBody>
          <a:bodyPr>
            <a:noAutofit/>
          </a:bodyPr>
          <a:lstStyle/>
          <a:p>
            <a:pPr>
              <a:spcBef>
                <a:spcPts val="0"/>
              </a:spcBef>
              <a:spcAft>
                <a:spcPts val="0"/>
              </a:spcAft>
            </a:pPr>
            <a:r>
              <a:rPr lang="en-US" sz="1600" b="1" dirty="0" smtClean="0">
                <a:solidFill>
                  <a:srgbClr val="1F497D"/>
                </a:solidFill>
              </a:rPr>
              <a:t>Yaakov (J) Stein </a:t>
            </a:r>
          </a:p>
          <a:p>
            <a:pPr>
              <a:spcBef>
                <a:spcPts val="0"/>
              </a:spcBef>
              <a:spcAft>
                <a:spcPts val="0"/>
              </a:spcAft>
            </a:pPr>
            <a:r>
              <a:rPr lang="en-US" sz="1600" dirty="0" smtClean="0">
                <a:solidFill>
                  <a:srgbClr val="1F497D"/>
                </a:solidFill>
              </a:rPr>
              <a:t>chair</a:t>
            </a:r>
            <a:endParaRPr lang="en-US" sz="1600" dirty="0">
              <a:solidFill>
                <a:srgbClr val="1F497D"/>
              </a:solidFill>
            </a:endParaRPr>
          </a:p>
        </p:txBody>
      </p:sp>
      <p:sp>
        <p:nvSpPr>
          <p:cNvPr id="13" name="Title 1"/>
          <p:cNvSpPr>
            <a:spLocks noGrp="1"/>
          </p:cNvSpPr>
          <p:nvPr>
            <p:ph type="ctrTitle"/>
          </p:nvPr>
        </p:nvSpPr>
        <p:spPr>
          <a:xfrm>
            <a:off x="1965580" y="1507251"/>
            <a:ext cx="5212840" cy="595889"/>
          </a:xfrm>
        </p:spPr>
        <p:txBody>
          <a:bodyPr>
            <a:noAutofit/>
          </a:bodyPr>
          <a:lstStyle/>
          <a:p>
            <a:pPr algn="ctr"/>
            <a:r>
              <a:rPr lang="en-US" dirty="0" smtClean="0"/>
              <a:t>Neptune: The Israeli Consortium for Network Programming</a:t>
            </a:r>
            <a:endParaRPr lang="en-US" dirty="0"/>
          </a:p>
        </p:txBody>
      </p:sp>
      <p:sp>
        <p:nvSpPr>
          <p:cNvPr id="14" name="Text Placeholder 4"/>
          <p:cNvSpPr txBox="1">
            <a:spLocks/>
          </p:cNvSpPr>
          <p:nvPr/>
        </p:nvSpPr>
        <p:spPr>
          <a:xfrm>
            <a:off x="2559133" y="2244908"/>
            <a:ext cx="4025735" cy="1092530"/>
          </a:xfrm>
          <a:prstGeom prst="rect">
            <a:avLst/>
          </a:prstGeom>
        </p:spPr>
        <p:txBody>
          <a:bodyPr>
            <a:noAutofit/>
          </a:bodyPr>
          <a:lstStyle>
            <a:lvl1pPr marL="0" indent="0" algn="l" defTabSz="685800" rtl="0" eaLnBrk="1" latinLnBrk="0" hangingPunct="1">
              <a:lnSpc>
                <a:spcPct val="100000"/>
              </a:lnSpc>
              <a:spcBef>
                <a:spcPts val="750"/>
              </a:spcBef>
              <a:spcAft>
                <a:spcPts val="300"/>
              </a:spcAft>
              <a:buFontTx/>
              <a:buNone/>
              <a:defRPr sz="2400" kern="1200" baseline="0">
                <a:solidFill>
                  <a:schemeClr val="tx1"/>
                </a:solidFill>
                <a:latin typeface="Arial" panose="020B0604020202020204" pitchFamily="34" charset="0"/>
                <a:ea typeface="+mn-ea"/>
                <a:cs typeface="Arial" panose="020B0604020202020204"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800" kern="1200">
                <a:solidFill>
                  <a:schemeClr val="tx1"/>
                </a:solidFill>
                <a:latin typeface="Arial" panose="020B0604020202020204" pitchFamily="34" charset="0"/>
                <a:ea typeface="+mn-ea"/>
                <a:cs typeface="Arial" panose="020B0604020202020204"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4000" dirty="0" smtClean="0">
                <a:solidFill>
                  <a:schemeClr val="bg1"/>
                </a:solidFill>
                <a:latin typeface="Calibri Light" panose="020F0302020204030204" pitchFamily="34" charset="0"/>
                <a:cs typeface="Calibri Light" panose="020F0302020204030204" pitchFamily="34" charset="0"/>
              </a:rPr>
              <a:t>Concluding Demo</a:t>
            </a:r>
            <a:endParaRPr lang="en-US" sz="4000" dirty="0">
              <a:solidFill>
                <a:schemeClr val="bg1"/>
              </a:solidFill>
              <a:latin typeface="Calibri Light" panose="020F0302020204030204" pitchFamily="34" charset="0"/>
              <a:cs typeface="Calibri Light" panose="020F0302020204030204" pitchFamily="34" charset="0"/>
            </a:endParaRPr>
          </a:p>
        </p:txBody>
      </p:sp>
      <p:pic>
        <p:nvPicPr>
          <p:cNvPr id="15" name="Picture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65628" y="228601"/>
            <a:ext cx="2139751" cy="908436"/>
          </a:xfrm>
          <a:prstGeom prst="rect">
            <a:avLst/>
          </a:prstGeom>
        </p:spPr>
      </p:pic>
      <p:cxnSp>
        <p:nvCxnSpPr>
          <p:cNvPr id="17" name="Straight Connector 16"/>
          <p:cNvCxnSpPr/>
          <p:nvPr/>
        </p:nvCxnSpPr>
        <p:spPr>
          <a:xfrm>
            <a:off x="3283856" y="2259720"/>
            <a:ext cx="257628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106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Machine Learning – Bot Cleaner</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7713" y="3079572"/>
            <a:ext cx="3542097" cy="396441"/>
          </a:xfrm>
        </p:spPr>
        <p:txBody>
          <a:bodyPr/>
          <a:lstStyle/>
          <a:p>
            <a:pPr algn="l"/>
            <a:r>
              <a:rPr lang="en-US" sz="1600" dirty="0" smtClean="0"/>
              <a:t>Presenter: Andrew Sergeev (ADVA)</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Picture 9"/>
          <p:cNvPicPr>
            <a:picLocks noChangeAspect="1"/>
          </p:cNvPicPr>
          <p:nvPr/>
        </p:nvPicPr>
        <p:blipFill>
          <a:blip r:embed="rId2"/>
          <a:stretch>
            <a:fillRect/>
          </a:stretch>
        </p:blipFill>
        <p:spPr>
          <a:xfrm>
            <a:off x="5858454" y="2893092"/>
            <a:ext cx="756994" cy="591996"/>
          </a:xfrm>
          <a:prstGeom prst="rect">
            <a:avLst/>
          </a:prstGeom>
        </p:spPr>
      </p:pic>
      <p:pic>
        <p:nvPicPr>
          <p:cNvPr id="8" name="Picture 7"/>
          <p:cNvPicPr/>
          <p:nvPr/>
        </p:nvPicPr>
        <p:blipFill>
          <a:blip r:embed="rId3" cstate="print"/>
          <a:srcRect/>
          <a:stretch>
            <a:fillRect/>
          </a:stretch>
        </p:blipFill>
        <p:spPr bwMode="auto">
          <a:xfrm>
            <a:off x="4499810" y="2983710"/>
            <a:ext cx="1233130" cy="492303"/>
          </a:xfrm>
          <a:prstGeom prst="rect">
            <a:avLst/>
          </a:prstGeom>
          <a:noFill/>
          <a:ln w="9525">
            <a:noFill/>
            <a:miter lim="800000"/>
            <a:headEnd/>
            <a:tailEnd/>
          </a:ln>
        </p:spPr>
      </p:pic>
      <p:pic>
        <p:nvPicPr>
          <p:cNvPr id="6" name="Picture 1" descr="cid:image003.jpg@01D34EE7.F03519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62" y="2963753"/>
            <a:ext cx="1024764" cy="39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8041907" y="2963753"/>
            <a:ext cx="545045" cy="366470"/>
          </a:xfrm>
          <a:prstGeom prst="rect">
            <a:avLst/>
          </a:prstGeom>
        </p:spPr>
      </p:pic>
    </p:spTree>
    <p:extLst>
      <p:ext uri="{BB962C8B-B14F-4D97-AF65-F5344CB8AC3E}">
        <p14:creationId xmlns:p14="http://schemas.microsoft.com/office/powerpoint/2010/main" val="89686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NFVI platforms today predominantly based on x86 architecture CPUs.</a:t>
            </a:r>
          </a:p>
          <a:p>
            <a:endParaRPr lang="en-US" sz="2000" dirty="0"/>
          </a:p>
          <a:p>
            <a:r>
              <a:rPr lang="en-US" sz="2000" dirty="0"/>
              <a:t>Last year many CPU-specific vulnerabilities have been reported, some of them might allow to an attacker to obtain root privileges and to plant malware.</a:t>
            </a:r>
          </a:p>
          <a:p>
            <a:endParaRPr lang="en-US" dirty="0"/>
          </a:p>
        </p:txBody>
      </p:sp>
      <p:sp>
        <p:nvSpPr>
          <p:cNvPr id="3" name="Text Placeholder 2"/>
          <p:cNvSpPr>
            <a:spLocks noGrp="1"/>
          </p:cNvSpPr>
          <p:nvPr>
            <p:ph type="body" sz="quarter" idx="10"/>
          </p:nvPr>
        </p:nvSpPr>
        <p:spPr/>
        <p:txBody>
          <a:bodyPr/>
          <a:lstStyle/>
          <a:p>
            <a:r>
              <a:rPr lang="en-US" dirty="0"/>
              <a:t>NFVI platforms create new attack surface</a:t>
            </a:r>
          </a:p>
        </p:txBody>
      </p:sp>
      <p:sp>
        <p:nvSpPr>
          <p:cNvPr id="2" name="Title 1"/>
          <p:cNvSpPr>
            <a:spLocks noGrp="1"/>
          </p:cNvSpPr>
          <p:nvPr>
            <p:ph type="title"/>
          </p:nvPr>
        </p:nvSpPr>
        <p:spPr/>
        <p:txBody>
          <a:bodyPr/>
          <a:lstStyle/>
          <a:p>
            <a:r>
              <a:rPr lang="en-US" dirty="0"/>
              <a:t>Motivation</a:t>
            </a:r>
          </a:p>
        </p:txBody>
      </p:sp>
      <p:pic>
        <p:nvPicPr>
          <p:cNvPr id="9" name="Content Placeholder 8"/>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4846638" y="60570"/>
            <a:ext cx="4297362" cy="2644530"/>
          </a:xfrm>
        </p:spPr>
      </p:pic>
      <p:pic>
        <p:nvPicPr>
          <p:cNvPr id="10" name="Picture 9"/>
          <p:cNvPicPr>
            <a:picLocks noChangeAspect="1"/>
          </p:cNvPicPr>
          <p:nvPr/>
        </p:nvPicPr>
        <p:blipFill>
          <a:blip r:embed="rId4"/>
          <a:stretch>
            <a:fillRect/>
          </a:stretch>
        </p:blipFill>
        <p:spPr>
          <a:xfrm rot="20478429">
            <a:off x="4975299" y="2725483"/>
            <a:ext cx="3173114" cy="1325150"/>
          </a:xfrm>
          <a:prstGeom prst="rect">
            <a:avLst/>
          </a:prstGeom>
        </p:spPr>
      </p:pic>
    </p:spTree>
    <p:extLst>
      <p:ext uri="{BB962C8B-B14F-4D97-AF65-F5344CB8AC3E}">
        <p14:creationId xmlns:p14="http://schemas.microsoft.com/office/powerpoint/2010/main" val="3444071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Cache depletion a</a:t>
            </a:r>
            <a:r>
              <a:rPr lang="x-none"/>
              <a:t>t</a:t>
            </a:r>
            <a:r>
              <a:rPr lang="en-US"/>
              <a:t>t</a:t>
            </a:r>
            <a:r>
              <a:rPr lang="x-none"/>
              <a:t>a</a:t>
            </a:r>
            <a:r>
              <a:rPr lang="en-US"/>
              <a:t>c</a:t>
            </a:r>
            <a:r>
              <a:rPr lang="x-none"/>
              <a:t>k</a:t>
            </a:r>
            <a:endParaRPr lang="en-US" dirty="0"/>
          </a:p>
        </p:txBody>
      </p:sp>
      <p:sp>
        <p:nvSpPr>
          <p:cNvPr id="5" name="Rectangle 4"/>
          <p:cNvSpPr/>
          <p:nvPr/>
        </p:nvSpPr>
        <p:spPr bwMode="auto">
          <a:xfrm>
            <a:off x="3485041" y="3551488"/>
            <a:ext cx="1507787" cy="457200"/>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OVS-DPDK</a:t>
            </a:r>
          </a:p>
        </p:txBody>
      </p:sp>
      <p:sp>
        <p:nvSpPr>
          <p:cNvPr id="7" name="Rectangle 6"/>
          <p:cNvSpPr/>
          <p:nvPr/>
        </p:nvSpPr>
        <p:spPr bwMode="auto">
          <a:xfrm>
            <a:off x="3485040" y="2577670"/>
            <a:ext cx="1507787" cy="457200"/>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err="1">
                <a:ln w="12700">
                  <a:noFill/>
                </a:ln>
                <a:solidFill>
                  <a:schemeClr val="tx1"/>
                </a:solidFill>
              </a:rPr>
              <a:t>vRouter</a:t>
            </a:r>
            <a:endParaRPr lang="en-US" sz="1400" dirty="0">
              <a:ln w="12700">
                <a:noFill/>
              </a:ln>
              <a:solidFill>
                <a:schemeClr val="tx1"/>
              </a:solidFill>
            </a:endParaRPr>
          </a:p>
        </p:txBody>
      </p:sp>
      <p:sp>
        <p:nvSpPr>
          <p:cNvPr id="8" name="Rectangle 7"/>
          <p:cNvSpPr/>
          <p:nvPr/>
        </p:nvSpPr>
        <p:spPr bwMode="auto">
          <a:xfrm>
            <a:off x="5153327" y="2577670"/>
            <a:ext cx="1507787" cy="457200"/>
          </a:xfrm>
          <a:prstGeom prst="rect">
            <a:avLst/>
          </a:prstGeom>
          <a:solidFill>
            <a:schemeClr val="bg1"/>
          </a:solidFill>
          <a:ln w="19050" algn="ctr">
            <a:solidFill>
              <a:srgbClr val="FF0000"/>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err="1">
                <a:ln w="12700">
                  <a:noFill/>
                </a:ln>
                <a:solidFill>
                  <a:schemeClr val="tx1"/>
                </a:solidFill>
              </a:rPr>
              <a:t>vMiner</a:t>
            </a:r>
            <a:endParaRPr lang="en-US" sz="1400" dirty="0">
              <a:ln w="12700">
                <a:noFill/>
              </a:ln>
              <a:solidFill>
                <a:schemeClr val="tx1"/>
              </a:solidFill>
            </a:endParaRPr>
          </a:p>
        </p:txBody>
      </p:sp>
      <p:sp>
        <p:nvSpPr>
          <p:cNvPr id="9" name="Rectangle 8"/>
          <p:cNvSpPr/>
          <p:nvPr/>
        </p:nvSpPr>
        <p:spPr bwMode="auto">
          <a:xfrm>
            <a:off x="3485040" y="4023551"/>
            <a:ext cx="340468" cy="233463"/>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1" name="Rectangle 10"/>
          <p:cNvSpPr/>
          <p:nvPr/>
        </p:nvSpPr>
        <p:spPr bwMode="auto">
          <a:xfrm>
            <a:off x="4652359" y="4023552"/>
            <a:ext cx="340468" cy="233463"/>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3" name="TextBox 12"/>
          <p:cNvSpPr txBox="1"/>
          <p:nvPr/>
        </p:nvSpPr>
        <p:spPr>
          <a:xfrm>
            <a:off x="2902829" y="4023551"/>
            <a:ext cx="58221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a:t>dpdk0</a:t>
            </a:r>
          </a:p>
        </p:txBody>
      </p:sp>
      <p:sp>
        <p:nvSpPr>
          <p:cNvPr id="14" name="TextBox 13"/>
          <p:cNvSpPr txBox="1"/>
          <p:nvPr/>
        </p:nvSpPr>
        <p:spPr>
          <a:xfrm>
            <a:off x="5017346" y="4010793"/>
            <a:ext cx="58221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a:t>dpdk1</a:t>
            </a:r>
          </a:p>
        </p:txBody>
      </p:sp>
      <p:sp>
        <p:nvSpPr>
          <p:cNvPr id="15" name="TextBox 14"/>
          <p:cNvSpPr txBox="1"/>
          <p:nvPr/>
        </p:nvSpPr>
        <p:spPr>
          <a:xfrm>
            <a:off x="2725580" y="3098095"/>
            <a:ext cx="75854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err="1"/>
              <a:t>vhost</a:t>
            </a:r>
            <a:r>
              <a:rPr lang="en-US" sz="1000" dirty="0"/>
              <a:t>-us</a:t>
            </a:r>
          </a:p>
        </p:txBody>
      </p:sp>
      <p:cxnSp>
        <p:nvCxnSpPr>
          <p:cNvPr id="17" name="Straight Connector 16"/>
          <p:cNvCxnSpPr/>
          <p:nvPr/>
        </p:nvCxnSpPr>
        <p:spPr>
          <a:xfrm>
            <a:off x="3655274" y="3034870"/>
            <a:ext cx="0" cy="51661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2"/>
            <a:endCxn id="5" idx="0"/>
          </p:cNvCxnSpPr>
          <p:nvPr/>
        </p:nvCxnSpPr>
        <p:spPr>
          <a:xfrm>
            <a:off x="4238934" y="3034870"/>
            <a:ext cx="1" cy="51661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a:endCxn id="5" idx="3"/>
          </p:cNvCxnSpPr>
          <p:nvPr/>
        </p:nvCxnSpPr>
        <p:spPr>
          <a:xfrm rot="5400000">
            <a:off x="5077416" y="2950283"/>
            <a:ext cx="745218" cy="914393"/>
          </a:xfrm>
          <a:prstGeom prst="bentConnector2">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391333" y="1433967"/>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26" name="Rectangle 25"/>
          <p:cNvSpPr/>
          <p:nvPr/>
        </p:nvSpPr>
        <p:spPr bwMode="auto">
          <a:xfrm>
            <a:off x="3802808" y="1426512"/>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27" name="Rectangle 26"/>
          <p:cNvSpPr/>
          <p:nvPr/>
        </p:nvSpPr>
        <p:spPr bwMode="auto">
          <a:xfrm>
            <a:off x="3802809" y="1844801"/>
            <a:ext cx="1190018"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L3 Cache</a:t>
            </a:r>
          </a:p>
        </p:txBody>
      </p:sp>
      <p:sp>
        <p:nvSpPr>
          <p:cNvPr id="28" name="Rectangle 27"/>
          <p:cNvSpPr/>
          <p:nvPr/>
        </p:nvSpPr>
        <p:spPr bwMode="auto">
          <a:xfrm>
            <a:off x="5741852" y="1433967"/>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29" name="Rectangle 28"/>
          <p:cNvSpPr/>
          <p:nvPr/>
        </p:nvSpPr>
        <p:spPr bwMode="auto">
          <a:xfrm>
            <a:off x="5153327" y="1426512"/>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30" name="Rectangle 29"/>
          <p:cNvSpPr/>
          <p:nvPr/>
        </p:nvSpPr>
        <p:spPr bwMode="auto">
          <a:xfrm>
            <a:off x="5153328" y="1844801"/>
            <a:ext cx="1190018" cy="418289"/>
          </a:xfrm>
          <a:prstGeom prst="rect">
            <a:avLst/>
          </a:prstGeom>
          <a:solidFill>
            <a:schemeClr val="accent3">
              <a:lumMod val="20000"/>
              <a:lumOff val="80000"/>
            </a:schemeClr>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L3 Cache</a:t>
            </a:r>
          </a:p>
        </p:txBody>
      </p:sp>
      <p:sp>
        <p:nvSpPr>
          <p:cNvPr id="34" name="Rectangle 33"/>
          <p:cNvSpPr/>
          <p:nvPr/>
        </p:nvSpPr>
        <p:spPr bwMode="auto">
          <a:xfrm>
            <a:off x="930612" y="4183786"/>
            <a:ext cx="914400" cy="914400"/>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client</a:t>
            </a:r>
          </a:p>
        </p:txBody>
      </p:sp>
      <p:sp>
        <p:nvSpPr>
          <p:cNvPr id="35" name="Rectangle 34"/>
          <p:cNvSpPr/>
          <p:nvPr/>
        </p:nvSpPr>
        <p:spPr bwMode="auto">
          <a:xfrm>
            <a:off x="6929336" y="4183786"/>
            <a:ext cx="914400" cy="914400"/>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VLC Server</a:t>
            </a:r>
          </a:p>
        </p:txBody>
      </p:sp>
      <p:cxnSp>
        <p:nvCxnSpPr>
          <p:cNvPr id="39" name="Elbow Connector 38"/>
          <p:cNvCxnSpPr>
            <a:stCxn id="35" idx="1"/>
            <a:endCxn id="11" idx="2"/>
          </p:cNvCxnSpPr>
          <p:nvPr/>
        </p:nvCxnSpPr>
        <p:spPr>
          <a:xfrm rot="10800000">
            <a:off x="4822594" y="4257016"/>
            <a:ext cx="2106743" cy="383971"/>
          </a:xfrm>
          <a:prstGeom prst="curvedConnector2">
            <a:avLst/>
          </a:prstGeom>
          <a:ln w="12700">
            <a:solidFill>
              <a:srgbClr val="1A59D4"/>
            </a:solidFill>
            <a:prstDash val="dashDot"/>
            <a:round/>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8"/>
          <p:cNvCxnSpPr>
            <a:stCxn id="9" idx="2"/>
            <a:endCxn id="34" idx="3"/>
          </p:cNvCxnSpPr>
          <p:nvPr/>
        </p:nvCxnSpPr>
        <p:spPr>
          <a:xfrm rot="5400000">
            <a:off x="2558157" y="3543869"/>
            <a:ext cx="383972" cy="1810262"/>
          </a:xfrm>
          <a:prstGeom prst="curvedConnector2">
            <a:avLst/>
          </a:prstGeom>
          <a:ln w="12700">
            <a:solidFill>
              <a:srgbClr val="1A59D4"/>
            </a:solidFill>
            <a:prstDash val="dashDot"/>
            <a:round/>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bwMode="auto">
          <a:xfrm>
            <a:off x="3655273" y="2782822"/>
            <a:ext cx="1166403" cy="1486950"/>
          </a:xfrm>
          <a:custGeom>
            <a:avLst/>
            <a:gdLst>
              <a:gd name="connsiteX0" fmla="*/ 0 w 1157592"/>
              <a:gd name="connsiteY0" fmla="*/ 1245322 h 1245322"/>
              <a:gd name="connsiteX1" fmla="*/ 233464 w 1157592"/>
              <a:gd name="connsiteY1" fmla="*/ 175279 h 1245322"/>
              <a:gd name="connsiteX2" fmla="*/ 982494 w 1157592"/>
              <a:gd name="connsiteY2" fmla="*/ 107185 h 1245322"/>
              <a:gd name="connsiteX3" fmla="*/ 1157592 w 1157592"/>
              <a:gd name="connsiteY3" fmla="*/ 1235594 h 1245322"/>
            </a:gdLst>
            <a:ahLst/>
            <a:cxnLst>
              <a:cxn ang="0">
                <a:pos x="connsiteX0" y="connsiteY0"/>
              </a:cxn>
              <a:cxn ang="0">
                <a:pos x="connsiteX1" y="connsiteY1"/>
              </a:cxn>
              <a:cxn ang="0">
                <a:pos x="connsiteX2" y="connsiteY2"/>
              </a:cxn>
              <a:cxn ang="0">
                <a:pos x="connsiteX3" y="connsiteY3"/>
              </a:cxn>
            </a:cxnLst>
            <a:rect l="l" t="t" r="r" b="b"/>
            <a:pathLst>
              <a:path w="1157592" h="1245322">
                <a:moveTo>
                  <a:pt x="0" y="1245322"/>
                </a:moveTo>
                <a:cubicBezTo>
                  <a:pt x="34857" y="805145"/>
                  <a:pt x="69715" y="364969"/>
                  <a:pt x="233464" y="175279"/>
                </a:cubicBezTo>
                <a:cubicBezTo>
                  <a:pt x="397213" y="-14411"/>
                  <a:pt x="828473" y="-69534"/>
                  <a:pt x="982494" y="107185"/>
                </a:cubicBezTo>
                <a:cubicBezTo>
                  <a:pt x="1136515" y="283904"/>
                  <a:pt x="1147053" y="759749"/>
                  <a:pt x="1157592" y="1235594"/>
                </a:cubicBezTo>
              </a:path>
            </a:pathLst>
          </a:custGeom>
          <a:noFill/>
          <a:ln w="3175" algn="ctr">
            <a:solidFill>
              <a:schemeClr val="bg2"/>
            </a:solidFill>
            <a:prstDash val="dashDot"/>
            <a:round/>
            <a:headEnd/>
            <a:tailEnd/>
          </a:ln>
          <a:effectLst/>
        </p:spPr>
        <p:txBody>
          <a:bodyPr rtlCol="0" anchor="ctr"/>
          <a:lstStyle/>
          <a:p>
            <a:pPr algn="ctr"/>
            <a:endParaRPr lang="en-US"/>
          </a:p>
        </p:txBody>
      </p:sp>
      <p:cxnSp>
        <p:nvCxnSpPr>
          <p:cNvPr id="60" name="Elbow Connector 59"/>
          <p:cNvCxnSpPr>
            <a:stCxn id="7" idx="0"/>
          </p:cNvCxnSpPr>
          <p:nvPr/>
        </p:nvCxnSpPr>
        <p:spPr>
          <a:xfrm rot="16200000" flipV="1">
            <a:off x="3831994" y="2170730"/>
            <a:ext cx="725414" cy="88466"/>
          </a:xfrm>
          <a:prstGeom prst="curvedConnector3">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59"/>
          <p:cNvCxnSpPr>
            <a:stCxn id="7" idx="0"/>
          </p:cNvCxnSpPr>
          <p:nvPr/>
        </p:nvCxnSpPr>
        <p:spPr>
          <a:xfrm rot="5400000" flipH="1" flipV="1">
            <a:off x="4093528" y="1997664"/>
            <a:ext cx="725413" cy="434601"/>
          </a:xfrm>
          <a:prstGeom prst="curvedConnector3">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59"/>
          <p:cNvCxnSpPr>
            <a:stCxn id="7" idx="0"/>
            <a:endCxn id="29" idx="2"/>
          </p:cNvCxnSpPr>
          <p:nvPr/>
        </p:nvCxnSpPr>
        <p:spPr>
          <a:xfrm rot="5400000" flipH="1" flipV="1">
            <a:off x="4476828" y="1606908"/>
            <a:ext cx="732869" cy="1208656"/>
          </a:xfrm>
          <a:prstGeom prst="curvedConnector3">
            <a:avLst>
              <a:gd name="adj1" fmla="val 50000"/>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59"/>
          <p:cNvCxnSpPr>
            <a:stCxn id="8" idx="0"/>
            <a:endCxn id="28" idx="2"/>
          </p:cNvCxnSpPr>
          <p:nvPr/>
        </p:nvCxnSpPr>
        <p:spPr>
          <a:xfrm rot="5400000" flipH="1" flipV="1">
            <a:off x="5608961" y="2150516"/>
            <a:ext cx="725414" cy="128894"/>
          </a:xfrm>
          <a:prstGeom prst="curvedConnector3">
            <a:avLst>
              <a:gd name="adj1" fmla="val 50000"/>
            </a:avLst>
          </a:prstGeom>
          <a:ln w="12700">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36601" y="3088098"/>
            <a:ext cx="75854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err="1"/>
              <a:t>vhost</a:t>
            </a:r>
            <a:r>
              <a:rPr lang="en-US" sz="1000" dirty="0"/>
              <a:t>-us</a:t>
            </a:r>
          </a:p>
        </p:txBody>
      </p:sp>
      <p:sp>
        <p:nvSpPr>
          <p:cNvPr id="86" name="Rounded Rectangle 85"/>
          <p:cNvSpPr/>
          <p:nvPr/>
        </p:nvSpPr>
        <p:spPr bwMode="auto">
          <a:xfrm>
            <a:off x="2759412" y="1171459"/>
            <a:ext cx="4039972" cy="3085555"/>
          </a:xfrm>
          <a:prstGeom prst="roundRect">
            <a:avLst/>
          </a:prstGeom>
          <a:noFill/>
          <a:ln w="3175" algn="ctr">
            <a:solidFill>
              <a:schemeClr val="bg2"/>
            </a:solidFill>
            <a:prstDash val="dash"/>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85" name="TextBox 84"/>
          <p:cNvSpPr txBox="1"/>
          <p:nvPr/>
        </p:nvSpPr>
        <p:spPr>
          <a:xfrm>
            <a:off x="3888851" y="982939"/>
            <a:ext cx="1906291" cy="369332"/>
          </a:xfrm>
          <a:prstGeom prst="rect">
            <a:avLst/>
          </a:prstGeom>
          <a:solidFill>
            <a:schemeClr val="bg1"/>
          </a:solidFill>
        </p:spPr>
        <p:txBody>
          <a:bodyPr wrap="none" rtlCol="0">
            <a:spAutoFit/>
          </a:bodyPr>
          <a:lstStyle/>
          <a:p>
            <a:pPr marL="0" indent="0">
              <a:buClr>
                <a:schemeClr val="accent1"/>
              </a:buClr>
              <a:buFont typeface="Arial" panose="020B0604020202020204" pitchFamily="34" charset="0"/>
              <a:buNone/>
            </a:pPr>
            <a:r>
              <a:rPr lang="en-US" sz="1800" dirty="0"/>
              <a:t>Compute Node</a:t>
            </a:r>
          </a:p>
        </p:txBody>
      </p:sp>
      <p:sp>
        <p:nvSpPr>
          <p:cNvPr id="10" name="Speech Bubble: Rectangle 9">
            <a:extLst>
              <a:ext uri="{FF2B5EF4-FFF2-40B4-BE49-F238E27FC236}">
                <a16:creationId xmlns="" xmlns:a16="http://schemas.microsoft.com/office/drawing/2014/main" id="{7A1EA43F-E4DC-4C2B-B119-67E8288C73D8}"/>
              </a:ext>
            </a:extLst>
          </p:cNvPr>
          <p:cNvSpPr/>
          <p:nvPr/>
        </p:nvSpPr>
        <p:spPr bwMode="auto">
          <a:xfrm>
            <a:off x="6887850" y="1329332"/>
            <a:ext cx="914400" cy="612648"/>
          </a:xfrm>
          <a:prstGeom prst="wedgeRectCallout">
            <a:avLst>
              <a:gd name="adj1" fmla="val -126647"/>
              <a:gd name="adj2" fmla="val 65971"/>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x-none" sz="1400">
                <a:ln w="12700">
                  <a:noFill/>
                </a:ln>
                <a:solidFill>
                  <a:schemeClr val="tx1"/>
                </a:solidFill>
              </a:rPr>
              <a:t>S</a:t>
            </a:r>
            <a:r>
              <a:rPr lang="en-US" sz="1400">
                <a:ln w="12700">
                  <a:noFill/>
                </a:ln>
                <a:solidFill>
                  <a:schemeClr val="tx1"/>
                </a:solidFill>
              </a:rPr>
              <a:t>h</a:t>
            </a:r>
            <a:r>
              <a:rPr lang="x-none" sz="1400">
                <a:ln w="12700">
                  <a:noFill/>
                </a:ln>
                <a:solidFill>
                  <a:schemeClr val="tx1"/>
                </a:solidFill>
              </a:rPr>
              <a:t>a</a:t>
            </a:r>
            <a:r>
              <a:rPr lang="en-US" sz="1400">
                <a:ln w="12700">
                  <a:noFill/>
                </a:ln>
                <a:solidFill>
                  <a:schemeClr val="tx1"/>
                </a:solidFill>
              </a:rPr>
              <a:t>r</a:t>
            </a:r>
            <a:r>
              <a:rPr lang="x-none" sz="1400">
                <a:ln w="12700">
                  <a:noFill/>
                </a:ln>
                <a:solidFill>
                  <a:schemeClr val="tx1"/>
                </a:solidFill>
              </a:rPr>
              <a:t>e</a:t>
            </a:r>
            <a:r>
              <a:rPr lang="en-US" sz="1400">
                <a:ln w="12700">
                  <a:noFill/>
                </a:ln>
                <a:solidFill>
                  <a:schemeClr val="tx1"/>
                </a:solidFill>
              </a:rPr>
              <a:t>d</a:t>
            </a:r>
            <a:r>
              <a:rPr lang="x-none" sz="1400">
                <a:ln w="12700">
                  <a:noFill/>
                </a:ln>
                <a:solidFill>
                  <a:schemeClr val="tx1"/>
                </a:solidFill>
              </a:rPr>
              <a:t> </a:t>
            </a:r>
            <a:r>
              <a:rPr lang="x-none" sz="1400">
                <a:ln w="12700">
                  <a:noFill/>
                </a:ln>
              </a:rPr>
              <a:t>Cac</a:t>
            </a:r>
            <a:r>
              <a:rPr lang="en-US" sz="1400">
                <a:ln w="12700">
                  <a:noFill/>
                </a:ln>
              </a:rPr>
              <a:t>he</a:t>
            </a:r>
            <a:endParaRPr lang="en-US" sz="1400" dirty="0">
              <a:ln w="12700">
                <a:noFill/>
              </a:ln>
              <a:solidFill>
                <a:schemeClr val="tx1"/>
              </a:solidFill>
            </a:endParaRPr>
          </a:p>
        </p:txBody>
      </p:sp>
    </p:spTree>
    <p:extLst>
      <p:ext uri="{BB962C8B-B14F-4D97-AF65-F5344CB8AC3E}">
        <p14:creationId xmlns:p14="http://schemas.microsoft.com/office/powerpoint/2010/main" val="3860469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Cache</a:t>
            </a:r>
            <a:r>
              <a:rPr lang="x-none"/>
              <a:t>+</a:t>
            </a:r>
            <a:r>
              <a:rPr lang="en-US"/>
              <a:t>C</a:t>
            </a:r>
            <a:r>
              <a:rPr lang="x-none"/>
              <a:t>P</a:t>
            </a:r>
            <a:r>
              <a:rPr lang="en-US"/>
              <a:t>U depletion a</a:t>
            </a:r>
            <a:r>
              <a:rPr lang="x-none"/>
              <a:t>t</a:t>
            </a:r>
            <a:r>
              <a:rPr lang="en-US"/>
              <a:t>t</a:t>
            </a:r>
            <a:r>
              <a:rPr lang="x-none"/>
              <a:t>a</a:t>
            </a:r>
            <a:r>
              <a:rPr lang="en-US"/>
              <a:t>c</a:t>
            </a:r>
            <a:r>
              <a:rPr lang="x-none"/>
              <a:t>k</a:t>
            </a:r>
            <a:endParaRPr lang="en-US" dirty="0"/>
          </a:p>
        </p:txBody>
      </p:sp>
      <p:sp>
        <p:nvSpPr>
          <p:cNvPr id="5" name="Rectangle 4"/>
          <p:cNvSpPr/>
          <p:nvPr/>
        </p:nvSpPr>
        <p:spPr bwMode="auto">
          <a:xfrm>
            <a:off x="3485041" y="3561997"/>
            <a:ext cx="1507787" cy="457200"/>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OVS-DPDK</a:t>
            </a:r>
          </a:p>
        </p:txBody>
      </p:sp>
      <p:sp>
        <p:nvSpPr>
          <p:cNvPr id="7" name="Rectangle 6"/>
          <p:cNvSpPr/>
          <p:nvPr/>
        </p:nvSpPr>
        <p:spPr bwMode="auto">
          <a:xfrm>
            <a:off x="3485040" y="2588179"/>
            <a:ext cx="1507787" cy="457200"/>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err="1">
                <a:ln w="12700">
                  <a:noFill/>
                </a:ln>
                <a:solidFill>
                  <a:schemeClr val="tx1"/>
                </a:solidFill>
              </a:rPr>
              <a:t>vRouter</a:t>
            </a:r>
            <a:endParaRPr lang="en-US" sz="1400" dirty="0">
              <a:ln w="12700">
                <a:noFill/>
              </a:ln>
              <a:solidFill>
                <a:schemeClr val="tx1"/>
              </a:solidFill>
            </a:endParaRPr>
          </a:p>
        </p:txBody>
      </p:sp>
      <p:sp>
        <p:nvSpPr>
          <p:cNvPr id="8" name="Rectangle 7"/>
          <p:cNvSpPr/>
          <p:nvPr/>
        </p:nvSpPr>
        <p:spPr bwMode="auto">
          <a:xfrm>
            <a:off x="5153327" y="2588179"/>
            <a:ext cx="1507787" cy="457200"/>
          </a:xfrm>
          <a:prstGeom prst="rect">
            <a:avLst/>
          </a:prstGeom>
          <a:solidFill>
            <a:schemeClr val="bg1"/>
          </a:solidFill>
          <a:ln w="19050" algn="ctr">
            <a:solidFill>
              <a:srgbClr val="FF0000"/>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err="1">
                <a:ln w="12700">
                  <a:noFill/>
                </a:ln>
                <a:solidFill>
                  <a:schemeClr val="tx1"/>
                </a:solidFill>
              </a:rPr>
              <a:t>vMiner</a:t>
            </a:r>
            <a:endParaRPr lang="en-US" sz="1400" dirty="0">
              <a:ln w="12700">
                <a:noFill/>
              </a:ln>
              <a:solidFill>
                <a:schemeClr val="tx1"/>
              </a:solidFill>
            </a:endParaRPr>
          </a:p>
        </p:txBody>
      </p:sp>
      <p:sp>
        <p:nvSpPr>
          <p:cNvPr id="9" name="Rectangle 8"/>
          <p:cNvSpPr/>
          <p:nvPr/>
        </p:nvSpPr>
        <p:spPr bwMode="auto">
          <a:xfrm>
            <a:off x="3485040" y="4034060"/>
            <a:ext cx="340468" cy="233463"/>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1" name="Rectangle 10"/>
          <p:cNvSpPr/>
          <p:nvPr/>
        </p:nvSpPr>
        <p:spPr bwMode="auto">
          <a:xfrm>
            <a:off x="4652359" y="4034061"/>
            <a:ext cx="340468" cy="233463"/>
          </a:xfrm>
          <a:prstGeom prst="rect">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3" name="TextBox 12"/>
          <p:cNvSpPr txBox="1"/>
          <p:nvPr/>
        </p:nvSpPr>
        <p:spPr>
          <a:xfrm>
            <a:off x="2902829" y="4034060"/>
            <a:ext cx="58221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a:t>dpdk0</a:t>
            </a:r>
          </a:p>
        </p:txBody>
      </p:sp>
      <p:sp>
        <p:nvSpPr>
          <p:cNvPr id="14" name="TextBox 13"/>
          <p:cNvSpPr txBox="1"/>
          <p:nvPr/>
        </p:nvSpPr>
        <p:spPr>
          <a:xfrm>
            <a:off x="5017346" y="4021302"/>
            <a:ext cx="58221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a:t>dpdk1</a:t>
            </a:r>
          </a:p>
        </p:txBody>
      </p:sp>
      <p:sp>
        <p:nvSpPr>
          <p:cNvPr id="15" name="TextBox 14"/>
          <p:cNvSpPr txBox="1"/>
          <p:nvPr/>
        </p:nvSpPr>
        <p:spPr>
          <a:xfrm>
            <a:off x="2725580" y="3108604"/>
            <a:ext cx="75854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err="1"/>
              <a:t>vhost</a:t>
            </a:r>
            <a:r>
              <a:rPr lang="en-US" sz="1000" dirty="0"/>
              <a:t>-us</a:t>
            </a:r>
          </a:p>
        </p:txBody>
      </p:sp>
      <p:cxnSp>
        <p:nvCxnSpPr>
          <p:cNvPr id="17" name="Straight Connector 16"/>
          <p:cNvCxnSpPr/>
          <p:nvPr/>
        </p:nvCxnSpPr>
        <p:spPr>
          <a:xfrm>
            <a:off x="3655274" y="3045379"/>
            <a:ext cx="0" cy="51661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2"/>
            <a:endCxn id="5" idx="0"/>
          </p:cNvCxnSpPr>
          <p:nvPr/>
        </p:nvCxnSpPr>
        <p:spPr>
          <a:xfrm>
            <a:off x="4238934" y="3045379"/>
            <a:ext cx="1" cy="51661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a:endCxn id="5" idx="3"/>
          </p:cNvCxnSpPr>
          <p:nvPr/>
        </p:nvCxnSpPr>
        <p:spPr>
          <a:xfrm rot="5400000">
            <a:off x="5077416" y="2960792"/>
            <a:ext cx="745218" cy="914393"/>
          </a:xfrm>
          <a:prstGeom prst="bentConnector2">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4391333" y="1444476"/>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26" name="Rectangle 25"/>
          <p:cNvSpPr/>
          <p:nvPr/>
        </p:nvSpPr>
        <p:spPr bwMode="auto">
          <a:xfrm>
            <a:off x="3802808" y="1437021"/>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27" name="Rectangle 26"/>
          <p:cNvSpPr/>
          <p:nvPr/>
        </p:nvSpPr>
        <p:spPr bwMode="auto">
          <a:xfrm>
            <a:off x="3802809" y="1855310"/>
            <a:ext cx="1190018"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L3 Cache</a:t>
            </a:r>
          </a:p>
        </p:txBody>
      </p:sp>
      <p:sp>
        <p:nvSpPr>
          <p:cNvPr id="28" name="Rectangle 27"/>
          <p:cNvSpPr/>
          <p:nvPr/>
        </p:nvSpPr>
        <p:spPr bwMode="auto">
          <a:xfrm>
            <a:off x="5741852" y="1444476"/>
            <a:ext cx="588525" cy="418289"/>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29" name="Rectangle 28"/>
          <p:cNvSpPr/>
          <p:nvPr/>
        </p:nvSpPr>
        <p:spPr bwMode="auto">
          <a:xfrm>
            <a:off x="5153327" y="1437021"/>
            <a:ext cx="588525" cy="418289"/>
          </a:xfrm>
          <a:prstGeom prst="rect">
            <a:avLst/>
          </a:prstGeom>
          <a:solidFill>
            <a:schemeClr val="accent3">
              <a:lumMod val="20000"/>
              <a:lumOff val="80000"/>
            </a:schemeClr>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vCPU</a:t>
            </a:r>
          </a:p>
        </p:txBody>
      </p:sp>
      <p:sp>
        <p:nvSpPr>
          <p:cNvPr id="30" name="Rectangle 29"/>
          <p:cNvSpPr/>
          <p:nvPr/>
        </p:nvSpPr>
        <p:spPr bwMode="auto">
          <a:xfrm>
            <a:off x="5153328" y="1855310"/>
            <a:ext cx="1190018" cy="418289"/>
          </a:xfrm>
          <a:prstGeom prst="rect">
            <a:avLst/>
          </a:prstGeom>
          <a:solidFill>
            <a:schemeClr val="accent3">
              <a:lumMod val="20000"/>
              <a:lumOff val="80000"/>
            </a:schemeClr>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dirty="0">
                <a:ln w="12700">
                  <a:noFill/>
                </a:ln>
                <a:solidFill>
                  <a:schemeClr val="tx1"/>
                </a:solidFill>
              </a:rPr>
              <a:t>L3 Cache</a:t>
            </a:r>
          </a:p>
        </p:txBody>
      </p:sp>
      <p:sp>
        <p:nvSpPr>
          <p:cNvPr id="34" name="Rectangle 33"/>
          <p:cNvSpPr/>
          <p:nvPr/>
        </p:nvSpPr>
        <p:spPr bwMode="auto">
          <a:xfrm>
            <a:off x="930612" y="4194295"/>
            <a:ext cx="914400" cy="914400"/>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client</a:t>
            </a:r>
          </a:p>
        </p:txBody>
      </p:sp>
      <p:sp>
        <p:nvSpPr>
          <p:cNvPr id="35" name="Rectangle 34"/>
          <p:cNvSpPr/>
          <p:nvPr/>
        </p:nvSpPr>
        <p:spPr bwMode="auto">
          <a:xfrm>
            <a:off x="6929336" y="4194295"/>
            <a:ext cx="914400" cy="914400"/>
          </a:xfrm>
          <a:prstGeom prst="rect">
            <a:avLst/>
          </a:prstGeom>
          <a:no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VLC Server</a:t>
            </a:r>
          </a:p>
        </p:txBody>
      </p:sp>
      <p:cxnSp>
        <p:nvCxnSpPr>
          <p:cNvPr id="39" name="Elbow Connector 38"/>
          <p:cNvCxnSpPr>
            <a:stCxn id="35" idx="1"/>
            <a:endCxn id="11" idx="2"/>
          </p:cNvCxnSpPr>
          <p:nvPr/>
        </p:nvCxnSpPr>
        <p:spPr>
          <a:xfrm rot="10800000">
            <a:off x="4822594" y="4267525"/>
            <a:ext cx="2106743" cy="383971"/>
          </a:xfrm>
          <a:prstGeom prst="curvedConnector2">
            <a:avLst/>
          </a:prstGeom>
          <a:ln w="12700">
            <a:solidFill>
              <a:srgbClr val="1A59D4"/>
            </a:solidFill>
            <a:prstDash val="dashDot"/>
            <a:round/>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8"/>
          <p:cNvCxnSpPr>
            <a:stCxn id="9" idx="2"/>
            <a:endCxn id="34" idx="3"/>
          </p:cNvCxnSpPr>
          <p:nvPr/>
        </p:nvCxnSpPr>
        <p:spPr>
          <a:xfrm rot="5400000">
            <a:off x="2558157" y="3554378"/>
            <a:ext cx="383972" cy="1810262"/>
          </a:xfrm>
          <a:prstGeom prst="curvedConnector2">
            <a:avLst/>
          </a:prstGeom>
          <a:ln w="12700">
            <a:solidFill>
              <a:srgbClr val="1A59D4"/>
            </a:solidFill>
            <a:prstDash val="dashDot"/>
            <a:round/>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bwMode="auto">
          <a:xfrm>
            <a:off x="3655273" y="2793331"/>
            <a:ext cx="1166403" cy="1486950"/>
          </a:xfrm>
          <a:custGeom>
            <a:avLst/>
            <a:gdLst>
              <a:gd name="connsiteX0" fmla="*/ 0 w 1157592"/>
              <a:gd name="connsiteY0" fmla="*/ 1245322 h 1245322"/>
              <a:gd name="connsiteX1" fmla="*/ 233464 w 1157592"/>
              <a:gd name="connsiteY1" fmla="*/ 175279 h 1245322"/>
              <a:gd name="connsiteX2" fmla="*/ 982494 w 1157592"/>
              <a:gd name="connsiteY2" fmla="*/ 107185 h 1245322"/>
              <a:gd name="connsiteX3" fmla="*/ 1157592 w 1157592"/>
              <a:gd name="connsiteY3" fmla="*/ 1235594 h 1245322"/>
            </a:gdLst>
            <a:ahLst/>
            <a:cxnLst>
              <a:cxn ang="0">
                <a:pos x="connsiteX0" y="connsiteY0"/>
              </a:cxn>
              <a:cxn ang="0">
                <a:pos x="connsiteX1" y="connsiteY1"/>
              </a:cxn>
              <a:cxn ang="0">
                <a:pos x="connsiteX2" y="connsiteY2"/>
              </a:cxn>
              <a:cxn ang="0">
                <a:pos x="connsiteX3" y="connsiteY3"/>
              </a:cxn>
            </a:cxnLst>
            <a:rect l="l" t="t" r="r" b="b"/>
            <a:pathLst>
              <a:path w="1157592" h="1245322">
                <a:moveTo>
                  <a:pt x="0" y="1245322"/>
                </a:moveTo>
                <a:cubicBezTo>
                  <a:pt x="34857" y="805145"/>
                  <a:pt x="69715" y="364969"/>
                  <a:pt x="233464" y="175279"/>
                </a:cubicBezTo>
                <a:cubicBezTo>
                  <a:pt x="397213" y="-14411"/>
                  <a:pt x="828473" y="-69534"/>
                  <a:pt x="982494" y="107185"/>
                </a:cubicBezTo>
                <a:cubicBezTo>
                  <a:pt x="1136515" y="283904"/>
                  <a:pt x="1147053" y="759749"/>
                  <a:pt x="1157592" y="1235594"/>
                </a:cubicBezTo>
              </a:path>
            </a:pathLst>
          </a:custGeom>
          <a:noFill/>
          <a:ln w="3175" algn="ctr">
            <a:solidFill>
              <a:schemeClr val="bg2"/>
            </a:solidFill>
            <a:prstDash val="dashDot"/>
            <a:round/>
            <a:headEnd/>
            <a:tailEnd/>
          </a:ln>
          <a:effectLst/>
        </p:spPr>
        <p:txBody>
          <a:bodyPr rtlCol="0" anchor="ctr"/>
          <a:lstStyle/>
          <a:p>
            <a:pPr algn="ctr"/>
            <a:endParaRPr lang="en-US"/>
          </a:p>
        </p:txBody>
      </p:sp>
      <p:cxnSp>
        <p:nvCxnSpPr>
          <p:cNvPr id="60" name="Elbow Connector 59"/>
          <p:cNvCxnSpPr>
            <a:stCxn id="7" idx="0"/>
          </p:cNvCxnSpPr>
          <p:nvPr/>
        </p:nvCxnSpPr>
        <p:spPr>
          <a:xfrm rot="16200000" flipV="1">
            <a:off x="3831994" y="2181239"/>
            <a:ext cx="725414" cy="88466"/>
          </a:xfrm>
          <a:prstGeom prst="curvedConnector3">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59"/>
          <p:cNvCxnSpPr>
            <a:stCxn id="7" idx="0"/>
          </p:cNvCxnSpPr>
          <p:nvPr/>
        </p:nvCxnSpPr>
        <p:spPr>
          <a:xfrm rot="5400000" flipH="1" flipV="1">
            <a:off x="4093528" y="2008173"/>
            <a:ext cx="725413" cy="434601"/>
          </a:xfrm>
          <a:prstGeom prst="curvedConnector3">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59"/>
          <p:cNvCxnSpPr>
            <a:stCxn id="7" idx="0"/>
            <a:endCxn id="29" idx="2"/>
          </p:cNvCxnSpPr>
          <p:nvPr/>
        </p:nvCxnSpPr>
        <p:spPr>
          <a:xfrm rot="5400000" flipH="1" flipV="1">
            <a:off x="4476828" y="1617417"/>
            <a:ext cx="732869" cy="1208656"/>
          </a:xfrm>
          <a:prstGeom prst="curvedConnector3">
            <a:avLst>
              <a:gd name="adj1" fmla="val 50000"/>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59"/>
          <p:cNvCxnSpPr>
            <a:stCxn id="8" idx="0"/>
          </p:cNvCxnSpPr>
          <p:nvPr/>
        </p:nvCxnSpPr>
        <p:spPr>
          <a:xfrm rot="16200000" flipV="1">
            <a:off x="5347046" y="2028004"/>
            <a:ext cx="677286" cy="443064"/>
          </a:xfrm>
          <a:prstGeom prst="curvedConnector3">
            <a:avLst>
              <a:gd name="adj1" fmla="val 50000"/>
            </a:avLst>
          </a:prstGeom>
          <a:ln w="12700">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36601" y="3098607"/>
            <a:ext cx="758541" cy="246221"/>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000" dirty="0" err="1"/>
              <a:t>vhost</a:t>
            </a:r>
            <a:r>
              <a:rPr lang="en-US" sz="1000" dirty="0"/>
              <a:t>-us</a:t>
            </a:r>
          </a:p>
        </p:txBody>
      </p:sp>
      <p:sp>
        <p:nvSpPr>
          <p:cNvPr id="86" name="Rounded Rectangle 85"/>
          <p:cNvSpPr/>
          <p:nvPr/>
        </p:nvSpPr>
        <p:spPr bwMode="auto">
          <a:xfrm>
            <a:off x="2759412" y="1181968"/>
            <a:ext cx="4039972" cy="3085555"/>
          </a:xfrm>
          <a:prstGeom prst="roundRect">
            <a:avLst/>
          </a:prstGeom>
          <a:noFill/>
          <a:ln w="3175" algn="ctr">
            <a:solidFill>
              <a:schemeClr val="bg2"/>
            </a:solidFill>
            <a:prstDash val="dash"/>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85" name="TextBox 84"/>
          <p:cNvSpPr txBox="1"/>
          <p:nvPr/>
        </p:nvSpPr>
        <p:spPr>
          <a:xfrm>
            <a:off x="3888851" y="993448"/>
            <a:ext cx="1906291" cy="369332"/>
          </a:xfrm>
          <a:prstGeom prst="rect">
            <a:avLst/>
          </a:prstGeom>
          <a:solidFill>
            <a:schemeClr val="bg1"/>
          </a:solidFill>
        </p:spPr>
        <p:txBody>
          <a:bodyPr wrap="none" rtlCol="0">
            <a:spAutoFit/>
          </a:bodyPr>
          <a:lstStyle/>
          <a:p>
            <a:pPr marL="0" indent="0">
              <a:buClr>
                <a:schemeClr val="accent1"/>
              </a:buClr>
              <a:buFont typeface="Arial" panose="020B0604020202020204" pitchFamily="34" charset="0"/>
              <a:buNone/>
            </a:pPr>
            <a:r>
              <a:rPr lang="en-US" sz="1800" dirty="0"/>
              <a:t>Compute Node</a:t>
            </a:r>
          </a:p>
        </p:txBody>
      </p:sp>
      <p:sp>
        <p:nvSpPr>
          <p:cNvPr id="41" name="Speech Bubble: Rectangle 40">
            <a:extLst>
              <a:ext uri="{FF2B5EF4-FFF2-40B4-BE49-F238E27FC236}">
                <a16:creationId xmlns="" xmlns:a16="http://schemas.microsoft.com/office/drawing/2014/main" id="{19300BC3-D8F6-4E11-9513-0F6DFDB1BABB}"/>
              </a:ext>
            </a:extLst>
          </p:cNvPr>
          <p:cNvSpPr/>
          <p:nvPr/>
        </p:nvSpPr>
        <p:spPr bwMode="auto">
          <a:xfrm>
            <a:off x="6781019" y="1362780"/>
            <a:ext cx="1040973" cy="773999"/>
          </a:xfrm>
          <a:prstGeom prst="wedgeRectCallout">
            <a:avLst>
              <a:gd name="adj1" fmla="val -160353"/>
              <a:gd name="adj2" fmla="val 13770"/>
            </a:avLst>
          </a:prstGeom>
          <a:solidFill>
            <a:schemeClr val="bg1"/>
          </a:solidFill>
          <a:ln w="3175" algn="ctr">
            <a:solidFill>
              <a:schemeClr val="bg2"/>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x-none" sz="1400">
                <a:ln w="12700">
                  <a:noFill/>
                </a:ln>
                <a:solidFill>
                  <a:schemeClr val="tx1"/>
                </a:solidFill>
              </a:rPr>
              <a:t>S</a:t>
            </a:r>
            <a:r>
              <a:rPr lang="en-US" sz="1400">
                <a:ln w="12700">
                  <a:noFill/>
                </a:ln>
                <a:solidFill>
                  <a:schemeClr val="tx1"/>
                </a:solidFill>
              </a:rPr>
              <a:t>h</a:t>
            </a:r>
            <a:r>
              <a:rPr lang="x-none" sz="1400">
                <a:ln w="12700">
                  <a:noFill/>
                </a:ln>
                <a:solidFill>
                  <a:schemeClr val="tx1"/>
                </a:solidFill>
              </a:rPr>
              <a:t>a</a:t>
            </a:r>
            <a:r>
              <a:rPr lang="en-US" sz="1400">
                <a:ln w="12700">
                  <a:noFill/>
                </a:ln>
                <a:solidFill>
                  <a:schemeClr val="tx1"/>
                </a:solidFill>
              </a:rPr>
              <a:t>r</a:t>
            </a:r>
            <a:r>
              <a:rPr lang="x-none" sz="1400">
                <a:ln w="12700">
                  <a:noFill/>
                </a:ln>
                <a:solidFill>
                  <a:schemeClr val="tx1"/>
                </a:solidFill>
              </a:rPr>
              <a:t>e</a:t>
            </a:r>
            <a:r>
              <a:rPr lang="en-US" sz="1400">
                <a:ln w="12700">
                  <a:noFill/>
                </a:ln>
                <a:solidFill>
                  <a:schemeClr val="tx1"/>
                </a:solidFill>
              </a:rPr>
              <a:t>d</a:t>
            </a:r>
            <a:r>
              <a:rPr lang="x-none" sz="1400">
                <a:ln w="12700">
                  <a:noFill/>
                </a:ln>
                <a:solidFill>
                  <a:schemeClr val="tx1"/>
                </a:solidFill>
              </a:rPr>
              <a:t> </a:t>
            </a:r>
            <a:r>
              <a:rPr lang="en-US" sz="1400">
                <a:ln w="12700">
                  <a:noFill/>
                </a:ln>
                <a:solidFill>
                  <a:schemeClr val="tx1"/>
                </a:solidFill>
              </a:rPr>
              <a:t>C</a:t>
            </a:r>
            <a:r>
              <a:rPr lang="x-none" sz="1400">
                <a:ln w="12700">
                  <a:noFill/>
                </a:ln>
                <a:solidFill>
                  <a:schemeClr val="tx1"/>
                </a:solidFill>
              </a:rPr>
              <a:t>a</a:t>
            </a:r>
            <a:r>
              <a:rPr lang="en-US" sz="1400">
                <a:ln w="12700">
                  <a:noFill/>
                </a:ln>
                <a:solidFill>
                  <a:schemeClr val="tx1"/>
                </a:solidFill>
              </a:rPr>
              <a:t>c</a:t>
            </a:r>
            <a:r>
              <a:rPr lang="x-none" sz="1400">
                <a:ln w="12700">
                  <a:noFill/>
                </a:ln>
                <a:solidFill>
                  <a:schemeClr val="tx1"/>
                </a:solidFill>
              </a:rPr>
              <a:t>h</a:t>
            </a:r>
            <a:r>
              <a:rPr lang="en-US" sz="1400">
                <a:ln w="12700">
                  <a:noFill/>
                </a:ln>
                <a:solidFill>
                  <a:schemeClr val="tx1"/>
                </a:solidFill>
              </a:rPr>
              <a:t>e</a:t>
            </a:r>
            <a:r>
              <a:rPr lang="x-none" sz="1400">
                <a:ln w="12700">
                  <a:noFill/>
                </a:ln>
                <a:solidFill>
                  <a:schemeClr val="tx1"/>
                </a:solidFill>
              </a:rPr>
              <a:t> + </a:t>
            </a:r>
            <a:r>
              <a:rPr lang="en-US" sz="1400">
                <a:ln w="12700">
                  <a:noFill/>
                </a:ln>
                <a:solidFill>
                  <a:schemeClr val="tx1"/>
                </a:solidFill>
              </a:rPr>
              <a:t>v</a:t>
            </a:r>
            <a:r>
              <a:rPr lang="x-none" sz="1400">
                <a:ln w="12700">
                  <a:noFill/>
                </a:ln>
                <a:solidFill>
                  <a:schemeClr val="tx1"/>
                </a:solidFill>
              </a:rPr>
              <a:t>C</a:t>
            </a:r>
            <a:r>
              <a:rPr lang="en-US" sz="1400">
                <a:ln w="12700">
                  <a:noFill/>
                </a:ln>
                <a:solidFill>
                  <a:schemeClr val="tx1"/>
                </a:solidFill>
              </a:rPr>
              <a:t>P</a:t>
            </a:r>
            <a:r>
              <a:rPr lang="x-none" sz="1400">
                <a:ln w="12700">
                  <a:noFill/>
                </a:ln>
                <a:solidFill>
                  <a:schemeClr val="tx1"/>
                </a:solidFill>
              </a:rPr>
              <a:t>U</a:t>
            </a:r>
            <a:endParaRPr lang="en-US" sz="1400" dirty="0">
              <a:ln w="12700">
                <a:noFill/>
              </a:ln>
              <a:solidFill>
                <a:schemeClr val="tx1"/>
              </a:solidFill>
            </a:endParaRPr>
          </a:p>
        </p:txBody>
      </p:sp>
    </p:spTree>
    <p:extLst>
      <p:ext uri="{BB962C8B-B14F-4D97-AF65-F5344CB8AC3E}">
        <p14:creationId xmlns:p14="http://schemas.microsoft.com/office/powerpoint/2010/main" val="38406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BOT Cleaner for </a:t>
            </a:r>
            <a:r>
              <a:rPr lang="en-US" dirty="0" smtClean="0"/>
              <a:t>hostile </a:t>
            </a:r>
            <a:r>
              <a:rPr lang="x-none" dirty="0"/>
              <a:t>S</a:t>
            </a:r>
            <a:r>
              <a:rPr lang="en-US" dirty="0"/>
              <a:t>W</a:t>
            </a:r>
          </a:p>
        </p:txBody>
      </p:sp>
      <p:sp>
        <p:nvSpPr>
          <p:cNvPr id="21" name="Text Placeholder 4"/>
          <p:cNvSpPr>
            <a:spLocks noGrp="1"/>
          </p:cNvSpPr>
          <p:nvPr>
            <p:ph type="body" sz="quarter" idx="12"/>
          </p:nvPr>
        </p:nvSpPr>
        <p:spPr>
          <a:xfrm>
            <a:off x="157657" y="864086"/>
            <a:ext cx="5739414" cy="3944594"/>
          </a:xfrm>
        </p:spPr>
        <p:txBody>
          <a:bodyPr>
            <a:normAutofit/>
          </a:bodyPr>
          <a:lstStyle/>
          <a:p>
            <a:r>
              <a:rPr lang="en-US" sz="2000" dirty="0" smtClean="0"/>
              <a:t>BOT </a:t>
            </a:r>
            <a:r>
              <a:rPr lang="en-US" sz="2000" dirty="0"/>
              <a:t>Cleaner</a:t>
            </a:r>
          </a:p>
          <a:p>
            <a:pPr marL="285750" indent="-285750">
              <a:buFont typeface="Arial" panose="020B0604020202020204" pitchFamily="34" charset="0"/>
              <a:buChar char="•"/>
            </a:pPr>
            <a:r>
              <a:rPr lang="en-US" sz="2000" dirty="0"/>
              <a:t>An </a:t>
            </a:r>
            <a:r>
              <a:rPr lang="en-US" sz="2000" dirty="0" smtClean="0"/>
              <a:t>intruder </a:t>
            </a:r>
            <a:r>
              <a:rPr lang="en-US" sz="2000" dirty="0"/>
              <a:t>compromised an edge-</a:t>
            </a:r>
            <a:r>
              <a:rPr lang="x-none" sz="2000" dirty="0"/>
              <a:t>N</a:t>
            </a:r>
            <a:r>
              <a:rPr lang="en-US" sz="2000" dirty="0"/>
              <a:t>F</a:t>
            </a:r>
            <a:r>
              <a:rPr lang="x-none" sz="2000" dirty="0"/>
              <a:t>V</a:t>
            </a:r>
            <a:r>
              <a:rPr lang="en-US" sz="2000" dirty="0"/>
              <a:t>I host by using a security flaws </a:t>
            </a:r>
            <a:r>
              <a:rPr lang="en-US" sz="1600" dirty="0"/>
              <a:t>(e.g. Meltdown / </a:t>
            </a:r>
            <a:r>
              <a:rPr lang="en-US" sz="1600" dirty="0" err="1"/>
              <a:t>Spectre</a:t>
            </a:r>
            <a:r>
              <a:rPr lang="en-US" sz="1600" dirty="0"/>
              <a:t>) </a:t>
            </a:r>
          </a:p>
          <a:p>
            <a:pPr marL="458391" lvl="1" indent="-285750"/>
            <a:r>
              <a:rPr lang="en-US" sz="1800" dirty="0"/>
              <a:t>Then he uses the edge-device server resources for his own needs (e.g. Bitcoin mining</a:t>
            </a:r>
            <a:r>
              <a:rPr lang="en-US" sz="1800" dirty="0" smtClean="0"/>
              <a:t>…)</a:t>
            </a:r>
            <a:endParaRPr lang="en-US" sz="1800" dirty="0"/>
          </a:p>
          <a:p>
            <a:pPr marL="458391" lvl="1" indent="-285750"/>
            <a:r>
              <a:rPr lang="en-US" sz="1800" dirty="0"/>
              <a:t>The intruder try to hide his activity and act “below-the-radar</a:t>
            </a:r>
            <a:r>
              <a:rPr lang="en-US" sz="1800" dirty="0" smtClean="0"/>
              <a:t>”</a:t>
            </a:r>
            <a:endParaRPr lang="en-US" sz="1800" dirty="0"/>
          </a:p>
          <a:p>
            <a:pPr marL="285750" indent="-285750">
              <a:buFont typeface="Arial" panose="020B0604020202020204" pitchFamily="34" charset="0"/>
              <a:buChar char="•"/>
            </a:pPr>
            <a:r>
              <a:rPr lang="en-US" sz="2000" dirty="0"/>
              <a:t>We use Machine Learning (ML) tools to detect the malicious activity and to recover the server to the a healthy </a:t>
            </a:r>
            <a:r>
              <a:rPr lang="en-US" sz="2000" dirty="0" smtClean="0"/>
              <a:t>state </a:t>
            </a:r>
            <a:endParaRPr lang="en-US" sz="2000"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893" y="3701904"/>
            <a:ext cx="2488024" cy="378902"/>
          </a:xfrm>
          <a:prstGeom prst="rect">
            <a:avLst/>
          </a:prstGeom>
        </p:spPr>
      </p:pic>
      <p:pic>
        <p:nvPicPr>
          <p:cNvPr id="20" name="Picture 26"/>
          <p:cNvPicPr>
            <a:picLocks noChangeAspect="1"/>
          </p:cNvPicPr>
          <p:nvPr/>
        </p:nvPicPr>
        <p:blipFill>
          <a:blip r:embed="rId4">
            <a:duotone>
              <a:schemeClr val="accent5">
                <a:shade val="45000"/>
                <a:satMod val="135000"/>
              </a:schemeClr>
              <a:prstClr val="white"/>
            </a:duotone>
          </a:blip>
          <a:stretch>
            <a:fillRect/>
          </a:stretch>
        </p:blipFill>
        <p:spPr>
          <a:xfrm flipH="1">
            <a:off x="7686434" y="3331331"/>
            <a:ext cx="290336" cy="283925"/>
          </a:xfrm>
          <a:prstGeom prst="rect">
            <a:avLst/>
          </a:prstGeom>
        </p:spPr>
      </p:pic>
      <p:pic>
        <p:nvPicPr>
          <p:cNvPr id="22" name="Picture 17"/>
          <p:cNvPicPr>
            <a:picLocks noChangeAspect="1"/>
          </p:cNvPicPr>
          <p:nvPr/>
        </p:nvPicPr>
        <p:blipFill>
          <a:blip r:embed="rId5">
            <a:duotone>
              <a:schemeClr val="accent5">
                <a:shade val="45000"/>
                <a:satMod val="135000"/>
              </a:schemeClr>
              <a:prstClr val="white"/>
            </a:duotone>
          </a:blip>
          <a:stretch>
            <a:fillRect/>
          </a:stretch>
        </p:blipFill>
        <p:spPr>
          <a:xfrm>
            <a:off x="8173421" y="3331331"/>
            <a:ext cx="295329" cy="295183"/>
          </a:xfrm>
          <a:prstGeom prst="rect">
            <a:avLst/>
          </a:prstGeom>
        </p:spPr>
      </p:pic>
      <p:pic>
        <p:nvPicPr>
          <p:cNvPr id="24" name="Picture 107"/>
          <p:cNvPicPr>
            <a:picLocks/>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91868" y="3356028"/>
            <a:ext cx="275822" cy="259228"/>
          </a:xfrm>
          <a:prstGeom prst="rect">
            <a:avLst/>
          </a:prstGeom>
        </p:spPr>
      </p:pic>
      <p:pic>
        <p:nvPicPr>
          <p:cNvPr id="4" name="Picture 3"/>
          <p:cNvPicPr>
            <a:picLocks noChangeAspect="1"/>
          </p:cNvPicPr>
          <p:nvPr/>
        </p:nvPicPr>
        <p:blipFill>
          <a:blip r:embed="rId7"/>
          <a:stretch>
            <a:fillRect/>
          </a:stretch>
        </p:blipFill>
        <p:spPr>
          <a:xfrm>
            <a:off x="3247316" y="4050963"/>
            <a:ext cx="1303663" cy="892558"/>
          </a:xfrm>
          <a:prstGeom prst="rect">
            <a:avLst/>
          </a:prstGeom>
          <a:effectLst>
            <a:glow rad="63500">
              <a:schemeClr val="accent4">
                <a:satMod val="175000"/>
                <a:alpha val="40000"/>
              </a:schemeClr>
            </a:glow>
          </a:effectLst>
        </p:spPr>
      </p:pic>
      <p:pic>
        <p:nvPicPr>
          <p:cNvPr id="5" name="Picture 4" descr="A drawing of a person&#10;&#10;Description automatically generated">
            <a:extLst>
              <a:ext uri="{FF2B5EF4-FFF2-40B4-BE49-F238E27FC236}">
                <a16:creationId xmlns="" xmlns:a16="http://schemas.microsoft.com/office/drawing/2014/main" id="{8BB68B13-7EF5-4F6F-BD23-124EE5229FF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5737239" y="1587378"/>
            <a:ext cx="1554629" cy="1968744"/>
          </a:xfrm>
          <a:prstGeom prst="rect">
            <a:avLst/>
          </a:prstGeom>
        </p:spPr>
      </p:pic>
    </p:spTree>
    <p:extLst>
      <p:ext uri="{BB962C8B-B14F-4D97-AF65-F5344CB8AC3E}">
        <p14:creationId xmlns:p14="http://schemas.microsoft.com/office/powerpoint/2010/main" val="48680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drawing of a person&#10;&#10;Description automatically generated">
            <a:extLst>
              <a:ext uri="{FF2B5EF4-FFF2-40B4-BE49-F238E27FC236}">
                <a16:creationId xmlns="" xmlns:a16="http://schemas.microsoft.com/office/drawing/2014/main" id="{19B9A87B-BBBA-48AE-8F9F-55DA95E787B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612835" y="2286737"/>
            <a:ext cx="692602" cy="877094"/>
          </a:xfrm>
          <a:prstGeom prst="rect">
            <a:avLst/>
          </a:prstGeom>
        </p:spPr>
      </p:pic>
      <p:sp>
        <p:nvSpPr>
          <p:cNvPr id="4" name="Title 3"/>
          <p:cNvSpPr>
            <a:spLocks noGrp="1"/>
          </p:cNvSpPr>
          <p:nvPr>
            <p:ph type="title"/>
          </p:nvPr>
        </p:nvSpPr>
        <p:spPr/>
        <p:txBody>
          <a:bodyPr/>
          <a:lstStyle/>
          <a:p>
            <a:r>
              <a:rPr lang="en-US" dirty="0"/>
              <a:t>ML Bot Cleaner setup</a:t>
            </a:r>
          </a:p>
        </p:txBody>
      </p:sp>
      <p:pic>
        <p:nvPicPr>
          <p:cNvPr id="3" name="Picture 2"/>
          <p:cNvPicPr>
            <a:picLocks noChangeAspect="1"/>
          </p:cNvPicPr>
          <p:nvPr/>
        </p:nvPicPr>
        <p:blipFill>
          <a:blip r:embed="rId5"/>
          <a:stretch>
            <a:fillRect/>
          </a:stretch>
        </p:blipFill>
        <p:spPr>
          <a:xfrm>
            <a:off x="432882" y="3218677"/>
            <a:ext cx="457397" cy="457397"/>
          </a:xfrm>
          <a:prstGeom prst="rect">
            <a:avLst/>
          </a:prstGeom>
        </p:spPr>
      </p:pic>
      <p:sp>
        <p:nvSpPr>
          <p:cNvPr id="62" name="Rectangle 61"/>
          <p:cNvSpPr/>
          <p:nvPr/>
        </p:nvSpPr>
        <p:spPr>
          <a:xfrm>
            <a:off x="7197168" y="2417205"/>
            <a:ext cx="854660" cy="379864"/>
          </a:xfrm>
          <a:prstGeom prst="rect">
            <a:avLst/>
          </a:prstGeom>
          <a:solidFill>
            <a:schemeClr val="tx2"/>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Media Server</a:t>
            </a:r>
          </a:p>
        </p:txBody>
      </p:sp>
      <p:sp>
        <p:nvSpPr>
          <p:cNvPr id="67" name="Cloud Callout 66"/>
          <p:cNvSpPr/>
          <p:nvPr/>
        </p:nvSpPr>
        <p:spPr>
          <a:xfrm>
            <a:off x="5110941" y="2450032"/>
            <a:ext cx="1495789" cy="1157988"/>
          </a:xfrm>
          <a:prstGeom prst="cloudCallout">
            <a:avLst>
              <a:gd name="adj1" fmla="val -11466"/>
              <a:gd name="adj2" fmla="val 41226"/>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Partner EPC2</a:t>
            </a:r>
          </a:p>
        </p:txBody>
      </p:sp>
      <p:sp>
        <p:nvSpPr>
          <p:cNvPr id="27" name="Rectangle 26"/>
          <p:cNvSpPr/>
          <p:nvPr/>
        </p:nvSpPr>
        <p:spPr>
          <a:xfrm>
            <a:off x="4465097" y="2808406"/>
            <a:ext cx="863084" cy="655595"/>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Cyrus</a:t>
            </a:r>
            <a:endParaRPr lang="en-US" dirty="0">
              <a:solidFill>
                <a:schemeClr val="tx1"/>
              </a:solidFill>
            </a:endParaRPr>
          </a:p>
        </p:txBody>
      </p:sp>
      <p:sp>
        <p:nvSpPr>
          <p:cNvPr id="69" name="Flowchart: Summing Junction 68"/>
          <p:cNvSpPr/>
          <p:nvPr/>
        </p:nvSpPr>
        <p:spPr>
          <a:xfrm>
            <a:off x="6267631" y="3078734"/>
            <a:ext cx="353296" cy="193188"/>
          </a:xfrm>
          <a:prstGeom prst="flowChartSummingJunction">
            <a:avLst/>
          </a:prstGeom>
          <a:solidFill>
            <a:schemeClr val="accent4">
              <a:lumMod val="20000"/>
              <a:lumOff val="8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2" name="Straight Connector 30"/>
          <p:cNvCxnSpPr>
            <a:cxnSpLocks/>
            <a:stCxn id="69" idx="6"/>
          </p:cNvCxnSpPr>
          <p:nvPr/>
        </p:nvCxnSpPr>
        <p:spPr>
          <a:xfrm flipV="1">
            <a:off x="6620927" y="2607137"/>
            <a:ext cx="576242" cy="568191"/>
          </a:xfrm>
          <a:prstGeom prst="curvedConnector3">
            <a:avLst>
              <a:gd name="adj1" fmla="val 50000"/>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8" name="Picture 2" descr="http://alcatel-lucent.com/small-cells/_images/metrocel_180x180px.gif"/>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5402" y="2614108"/>
            <a:ext cx="507451" cy="507451"/>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p:cNvCxnSpPr>
            <a:stCxn id="88" idx="3"/>
            <a:endCxn id="27" idx="1"/>
          </p:cNvCxnSpPr>
          <p:nvPr/>
        </p:nvCxnSpPr>
        <p:spPr>
          <a:xfrm>
            <a:off x="4132853" y="2867834"/>
            <a:ext cx="332244" cy="26837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027871" y="2552793"/>
            <a:ext cx="529312" cy="253916"/>
          </a:xfrm>
          <a:prstGeom prst="rect">
            <a:avLst/>
          </a:prstGeom>
          <a:noFill/>
        </p:spPr>
        <p:txBody>
          <a:bodyPr wrap="none" rtlCol="0">
            <a:spAutoFit/>
          </a:bodyPr>
          <a:lstStyle/>
          <a:p>
            <a:r>
              <a:rPr lang="en-US" sz="1050" dirty="0" err="1"/>
              <a:t>eCPRI</a:t>
            </a:r>
            <a:endParaRPr lang="en-US" sz="1050" dirty="0"/>
          </a:p>
        </p:txBody>
      </p:sp>
      <p:sp>
        <p:nvSpPr>
          <p:cNvPr id="52" name="Rectangle 51">
            <a:extLst>
              <a:ext uri="{FF2B5EF4-FFF2-40B4-BE49-F238E27FC236}">
                <a16:creationId xmlns="" xmlns:a16="http://schemas.microsoft.com/office/drawing/2014/main" id="{467C57C5-D582-4369-8ADC-1F7909B81118}"/>
              </a:ext>
            </a:extLst>
          </p:cNvPr>
          <p:cNvSpPr/>
          <p:nvPr/>
        </p:nvSpPr>
        <p:spPr>
          <a:xfrm>
            <a:off x="894882" y="3217076"/>
            <a:ext cx="1236979" cy="655595"/>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ProVMe</a:t>
            </a:r>
            <a:r>
              <a:rPr lang="en-US" sz="1100" dirty="0">
                <a:solidFill>
                  <a:schemeClr val="tx1"/>
                </a:solidFill>
              </a:rPr>
              <a:t/>
            </a:r>
            <a:br>
              <a:rPr lang="en-US" sz="1100" dirty="0">
                <a:solidFill>
                  <a:schemeClr val="tx1"/>
                </a:solidFill>
              </a:rPr>
            </a:br>
            <a:r>
              <a:rPr lang="en-US" sz="1100" dirty="0">
                <a:solidFill>
                  <a:schemeClr val="tx1"/>
                </a:solidFill>
              </a:rPr>
              <a:t>edge device</a:t>
            </a:r>
          </a:p>
        </p:txBody>
      </p:sp>
      <p:sp>
        <p:nvSpPr>
          <p:cNvPr id="9" name="Rectangle 8">
            <a:extLst>
              <a:ext uri="{FF2B5EF4-FFF2-40B4-BE49-F238E27FC236}">
                <a16:creationId xmlns="" xmlns:a16="http://schemas.microsoft.com/office/drawing/2014/main" id="{DFC461D9-2979-4562-A049-A71640F57908}"/>
              </a:ext>
            </a:extLst>
          </p:cNvPr>
          <p:cNvSpPr/>
          <p:nvPr/>
        </p:nvSpPr>
        <p:spPr>
          <a:xfrm>
            <a:off x="2510879" y="3269528"/>
            <a:ext cx="737902" cy="553203"/>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a:t>
            </a:r>
            <a:r>
              <a:rPr lang="en-US" dirty="0">
                <a:solidFill>
                  <a:schemeClr val="tx1"/>
                </a:solidFill>
              </a:rPr>
              <a:t>router</a:t>
            </a:r>
          </a:p>
        </p:txBody>
      </p:sp>
      <p:cxnSp>
        <p:nvCxnSpPr>
          <p:cNvPr id="46" name="Connector: Elbow 45">
            <a:extLst>
              <a:ext uri="{FF2B5EF4-FFF2-40B4-BE49-F238E27FC236}">
                <a16:creationId xmlns="" xmlns:a16="http://schemas.microsoft.com/office/drawing/2014/main" id="{4AA4B7AC-0C8D-4173-B703-4105D3031990}"/>
              </a:ext>
            </a:extLst>
          </p:cNvPr>
          <p:cNvCxnSpPr>
            <a:cxnSpLocks/>
            <a:stCxn id="52" idx="3"/>
            <a:endCxn id="9" idx="1"/>
          </p:cNvCxnSpPr>
          <p:nvPr/>
        </p:nvCxnSpPr>
        <p:spPr>
          <a:xfrm>
            <a:off x="2131861" y="3544874"/>
            <a:ext cx="379018" cy="1256"/>
          </a:xfrm>
          <a:prstGeom prst="bentConnector3">
            <a:avLst/>
          </a:prstGeom>
          <a:ln w="31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 xmlns:a16="http://schemas.microsoft.com/office/drawing/2014/main" id="{12F422DE-0C27-4016-9D50-4BC3E3C429AC}"/>
              </a:ext>
            </a:extLst>
          </p:cNvPr>
          <p:cNvSpPr/>
          <p:nvPr/>
        </p:nvSpPr>
        <p:spPr>
          <a:xfrm>
            <a:off x="7197168" y="3342219"/>
            <a:ext cx="854660" cy="379864"/>
          </a:xfrm>
          <a:prstGeom prst="rect">
            <a:avLst/>
          </a:prstGeom>
          <a:solidFill>
            <a:schemeClr val="tx2"/>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Server</a:t>
            </a:r>
            <a:endParaRPr lang="en-US" sz="1000" dirty="0">
              <a:solidFill>
                <a:schemeClr val="tx1"/>
              </a:solidFill>
            </a:endParaRPr>
          </a:p>
        </p:txBody>
      </p:sp>
      <p:cxnSp>
        <p:nvCxnSpPr>
          <p:cNvPr id="96" name="Straight Connector 30">
            <a:extLst>
              <a:ext uri="{FF2B5EF4-FFF2-40B4-BE49-F238E27FC236}">
                <a16:creationId xmlns="" xmlns:a16="http://schemas.microsoft.com/office/drawing/2014/main" id="{EDD450CB-8D6C-406F-A4B6-C82ACE1159FB}"/>
              </a:ext>
            </a:extLst>
          </p:cNvPr>
          <p:cNvCxnSpPr>
            <a:cxnSpLocks/>
            <a:stCxn id="69" idx="6"/>
          </p:cNvCxnSpPr>
          <p:nvPr/>
        </p:nvCxnSpPr>
        <p:spPr>
          <a:xfrm>
            <a:off x="6620927" y="3175328"/>
            <a:ext cx="576242" cy="356823"/>
          </a:xfrm>
          <a:prstGeom prst="curvedConnector3">
            <a:avLst>
              <a:gd name="adj1" fmla="val 50000"/>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Connector: Elbow 12">
            <a:extLst>
              <a:ext uri="{FF2B5EF4-FFF2-40B4-BE49-F238E27FC236}">
                <a16:creationId xmlns="" xmlns:a16="http://schemas.microsoft.com/office/drawing/2014/main" id="{EE8D65DC-B7E3-4A8F-AA78-ECABCB276234}"/>
              </a:ext>
            </a:extLst>
          </p:cNvPr>
          <p:cNvCxnSpPr>
            <a:cxnSpLocks/>
            <a:stCxn id="92" idx="2"/>
            <a:endCxn id="52" idx="2"/>
          </p:cNvCxnSpPr>
          <p:nvPr/>
        </p:nvCxnSpPr>
        <p:spPr>
          <a:xfrm rot="5400000">
            <a:off x="4493641" y="741814"/>
            <a:ext cx="150588" cy="6111126"/>
          </a:xfrm>
          <a:prstGeom prst="curvedConnector3">
            <a:avLst>
              <a:gd name="adj1" fmla="val 251805"/>
            </a:avLst>
          </a:prstGeom>
          <a:ln w="6350">
            <a:solidFill>
              <a:srgbClr val="0070C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 xmlns:a16="http://schemas.microsoft.com/office/drawing/2014/main" id="{32DA2A81-D14F-4076-A3C9-F5B993270B74}"/>
              </a:ext>
            </a:extLst>
          </p:cNvPr>
          <p:cNvSpPr txBox="1"/>
          <p:nvPr/>
        </p:nvSpPr>
        <p:spPr>
          <a:xfrm>
            <a:off x="2279383" y="4206776"/>
            <a:ext cx="4164896" cy="253916"/>
          </a:xfrm>
          <a:prstGeom prst="rect">
            <a:avLst/>
          </a:prstGeom>
          <a:noFill/>
        </p:spPr>
        <p:txBody>
          <a:bodyPr wrap="square" rtlCol="0">
            <a:spAutoFit/>
          </a:bodyPr>
          <a:lstStyle/>
          <a:p>
            <a:r>
              <a:rPr lang="en-US" sz="1050" dirty="0" err="1"/>
              <a:t>ProVMe</a:t>
            </a:r>
            <a:r>
              <a:rPr lang="en-US" sz="1050" dirty="0"/>
              <a:t> metrics and Classifier\Anomaly Detector decision sent live</a:t>
            </a:r>
          </a:p>
        </p:txBody>
      </p:sp>
      <p:sp>
        <p:nvSpPr>
          <p:cNvPr id="98" name="TextBox 97">
            <a:extLst>
              <a:ext uri="{FF2B5EF4-FFF2-40B4-BE49-F238E27FC236}">
                <a16:creationId xmlns="" xmlns:a16="http://schemas.microsoft.com/office/drawing/2014/main" id="{FFE16358-3B0F-452D-A4FF-810C84E5DB63}"/>
              </a:ext>
            </a:extLst>
          </p:cNvPr>
          <p:cNvSpPr txBox="1"/>
          <p:nvPr/>
        </p:nvSpPr>
        <p:spPr>
          <a:xfrm>
            <a:off x="7197169" y="3136204"/>
            <a:ext cx="576242" cy="21544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800" dirty="0"/>
              <a:t>Grafana</a:t>
            </a:r>
          </a:p>
        </p:txBody>
      </p:sp>
      <p:sp>
        <p:nvSpPr>
          <p:cNvPr id="112" name="TextBox 111">
            <a:extLst>
              <a:ext uri="{FF2B5EF4-FFF2-40B4-BE49-F238E27FC236}">
                <a16:creationId xmlns="" xmlns:a16="http://schemas.microsoft.com/office/drawing/2014/main" id="{1FCE2A90-9A4C-4ADC-8A59-8294745CBA6A}"/>
              </a:ext>
            </a:extLst>
          </p:cNvPr>
          <p:cNvSpPr txBox="1"/>
          <p:nvPr/>
        </p:nvSpPr>
        <p:spPr>
          <a:xfrm>
            <a:off x="959692" y="2974972"/>
            <a:ext cx="684705" cy="21544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800" dirty="0" err="1"/>
              <a:t>BotCleaner</a:t>
            </a:r>
            <a:r>
              <a:rPr lang="en-US" sz="800" dirty="0"/>
              <a:t> </a:t>
            </a:r>
          </a:p>
        </p:txBody>
      </p:sp>
      <p:cxnSp>
        <p:nvCxnSpPr>
          <p:cNvPr id="117" name="Connector: Elbow 12">
            <a:extLst>
              <a:ext uri="{FF2B5EF4-FFF2-40B4-BE49-F238E27FC236}">
                <a16:creationId xmlns="" xmlns:a16="http://schemas.microsoft.com/office/drawing/2014/main" id="{39149908-DA5B-458F-9BF7-F86F4CFC6CEB}"/>
              </a:ext>
            </a:extLst>
          </p:cNvPr>
          <p:cNvCxnSpPr>
            <a:cxnSpLocks/>
            <a:endCxn id="3" idx="0"/>
          </p:cNvCxnSpPr>
          <p:nvPr/>
        </p:nvCxnSpPr>
        <p:spPr>
          <a:xfrm rot="16200000" flipH="1" flipV="1">
            <a:off x="3742304" y="-663518"/>
            <a:ext cx="801472" cy="6962918"/>
          </a:xfrm>
          <a:prstGeom prst="curvedConnector3">
            <a:avLst>
              <a:gd name="adj1" fmla="val -28523"/>
            </a:avLst>
          </a:prstGeom>
          <a:ln w="6350">
            <a:solidFill>
              <a:srgbClr val="0070C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Gruppieren 19"/>
          <p:cNvGrpSpPr/>
          <p:nvPr/>
        </p:nvGrpSpPr>
        <p:grpSpPr>
          <a:xfrm>
            <a:off x="3012134" y="3114948"/>
            <a:ext cx="648000" cy="648000"/>
            <a:chOff x="1656000" y="936000"/>
            <a:chExt cx="648000" cy="648000"/>
          </a:xfrm>
        </p:grpSpPr>
        <p:sp>
          <p:nvSpPr>
            <p:cNvPr id="26" name="Bogen 18"/>
            <p:cNvSpPr/>
            <p:nvPr/>
          </p:nvSpPr>
          <p:spPr>
            <a:xfrm>
              <a:off x="1800000" y="1080000"/>
              <a:ext cx="360000" cy="360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Bogen 43"/>
            <p:cNvSpPr/>
            <p:nvPr/>
          </p:nvSpPr>
          <p:spPr>
            <a:xfrm>
              <a:off x="1728000" y="1008000"/>
              <a:ext cx="504000" cy="504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Bogen 44"/>
            <p:cNvSpPr/>
            <p:nvPr/>
          </p:nvSpPr>
          <p:spPr>
            <a:xfrm>
              <a:off x="1656000" y="936000"/>
              <a:ext cx="648000" cy="648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3004" y="886459"/>
            <a:ext cx="1083853" cy="1083853"/>
          </a:xfrm>
          <a:prstGeom prst="rect">
            <a:avLst/>
          </a:prstGeom>
        </p:spPr>
      </p:pic>
      <p:grpSp>
        <p:nvGrpSpPr>
          <p:cNvPr id="31" name="Gruppieren 19"/>
          <p:cNvGrpSpPr/>
          <p:nvPr/>
        </p:nvGrpSpPr>
        <p:grpSpPr>
          <a:xfrm rot="10090861">
            <a:off x="7432242" y="1611451"/>
            <a:ext cx="648000" cy="648000"/>
            <a:chOff x="1656000" y="936000"/>
            <a:chExt cx="648000" cy="648000"/>
          </a:xfrm>
        </p:grpSpPr>
        <p:sp>
          <p:nvSpPr>
            <p:cNvPr id="32" name="Bogen 18"/>
            <p:cNvSpPr/>
            <p:nvPr/>
          </p:nvSpPr>
          <p:spPr>
            <a:xfrm>
              <a:off x="1800000" y="1080000"/>
              <a:ext cx="360000" cy="360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Bogen 43"/>
            <p:cNvSpPr/>
            <p:nvPr/>
          </p:nvSpPr>
          <p:spPr>
            <a:xfrm>
              <a:off x="1728000" y="1008000"/>
              <a:ext cx="504000" cy="504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Bogen 44"/>
            <p:cNvSpPr/>
            <p:nvPr/>
          </p:nvSpPr>
          <p:spPr>
            <a:xfrm>
              <a:off x="1656000" y="936000"/>
              <a:ext cx="648000" cy="648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4362" y="1192320"/>
            <a:ext cx="456558" cy="456558"/>
          </a:xfrm>
          <a:prstGeom prst="rect">
            <a:avLst/>
          </a:prstGeom>
        </p:spPr>
      </p:pic>
      <p:sp>
        <p:nvSpPr>
          <p:cNvPr id="36" name="TextBox 35">
            <a:extLst>
              <a:ext uri="{FF2B5EF4-FFF2-40B4-BE49-F238E27FC236}">
                <a16:creationId xmlns="" xmlns:a16="http://schemas.microsoft.com/office/drawing/2014/main" id="{F196FDD1-87E4-4CAF-9E06-811499BBE97E}"/>
              </a:ext>
            </a:extLst>
          </p:cNvPr>
          <p:cNvSpPr txBox="1"/>
          <p:nvPr/>
        </p:nvSpPr>
        <p:spPr>
          <a:xfrm>
            <a:off x="7660869" y="1946655"/>
            <a:ext cx="1469432" cy="338554"/>
          </a:xfrm>
          <a:prstGeom prst="rect">
            <a:avLst/>
          </a:prstGeom>
          <a:noFill/>
        </p:spPr>
        <p:txBody>
          <a:bodyPr wrap="square" rtlCol="0">
            <a:spAutoFit/>
          </a:bodyPr>
          <a:lstStyle/>
          <a:p>
            <a:pPr algn="ctr"/>
            <a:r>
              <a:rPr lang="en-US" sz="800" dirty="0" err="1"/>
              <a:t>WebRTC</a:t>
            </a:r>
            <a:r>
              <a:rPr lang="en-US" sz="800" dirty="0"/>
              <a:t> Client</a:t>
            </a:r>
          </a:p>
          <a:p>
            <a:pPr algn="ctr"/>
            <a:r>
              <a:rPr lang="en-US" sz="800" dirty="0"/>
              <a:t>Laptop/Tablet/Phone</a:t>
            </a:r>
          </a:p>
        </p:txBody>
      </p:sp>
      <p:pic>
        <p:nvPicPr>
          <p:cNvPr id="2" name="Picture 1">
            <a:extLst>
              <a:ext uri="{FF2B5EF4-FFF2-40B4-BE49-F238E27FC236}">
                <a16:creationId xmlns="" xmlns:a16="http://schemas.microsoft.com/office/drawing/2014/main" id="{1E535C98-06EB-47D8-B963-28B41E182F22}"/>
              </a:ext>
            </a:extLst>
          </p:cNvPr>
          <p:cNvPicPr>
            <a:picLocks noChangeAspect="1"/>
          </p:cNvPicPr>
          <p:nvPr/>
        </p:nvPicPr>
        <p:blipFill>
          <a:blip r:embed="rId9"/>
          <a:stretch>
            <a:fillRect/>
          </a:stretch>
        </p:blipFill>
        <p:spPr>
          <a:xfrm>
            <a:off x="7010400" y="4092518"/>
            <a:ext cx="645332" cy="537777"/>
          </a:xfrm>
          <a:prstGeom prst="rect">
            <a:avLst/>
          </a:prstGeom>
        </p:spPr>
      </p:pic>
      <p:sp>
        <p:nvSpPr>
          <p:cNvPr id="114" name="TextBox 113">
            <a:extLst>
              <a:ext uri="{FF2B5EF4-FFF2-40B4-BE49-F238E27FC236}">
                <a16:creationId xmlns="" xmlns:a16="http://schemas.microsoft.com/office/drawing/2014/main" id="{F196FDD1-87E4-4CAF-9E06-811499BBE97E}"/>
              </a:ext>
            </a:extLst>
          </p:cNvPr>
          <p:cNvSpPr txBox="1"/>
          <p:nvPr/>
        </p:nvSpPr>
        <p:spPr>
          <a:xfrm>
            <a:off x="2040165" y="2835506"/>
            <a:ext cx="1153237" cy="253916"/>
          </a:xfrm>
          <a:prstGeom prst="rect">
            <a:avLst/>
          </a:prstGeom>
          <a:noFill/>
        </p:spPr>
        <p:txBody>
          <a:bodyPr wrap="square" rtlCol="0">
            <a:spAutoFit/>
          </a:bodyPr>
          <a:lstStyle/>
          <a:p>
            <a:r>
              <a:rPr lang="en-US" sz="1000" dirty="0"/>
              <a:t>Ethereum miner</a:t>
            </a:r>
          </a:p>
        </p:txBody>
      </p:sp>
      <p:pic>
        <p:nvPicPr>
          <p:cNvPr id="38" name="Picture 37"/>
          <p:cNvPicPr>
            <a:picLocks noChangeAspect="1"/>
          </p:cNvPicPr>
          <p:nvPr/>
        </p:nvPicPr>
        <p:blipFill>
          <a:blip r:embed="rId10"/>
          <a:stretch>
            <a:fillRect/>
          </a:stretch>
        </p:blipFill>
        <p:spPr>
          <a:xfrm>
            <a:off x="8085231" y="3385590"/>
            <a:ext cx="374819" cy="293122"/>
          </a:xfrm>
          <a:prstGeom prst="rect">
            <a:avLst/>
          </a:prstGeom>
        </p:spPr>
      </p:pic>
      <p:pic>
        <p:nvPicPr>
          <p:cNvPr id="39" name="Picture 38"/>
          <p:cNvPicPr/>
          <p:nvPr/>
        </p:nvPicPr>
        <p:blipFill>
          <a:blip r:embed="rId11" cstate="print"/>
          <a:srcRect/>
          <a:stretch>
            <a:fillRect/>
          </a:stretch>
        </p:blipFill>
        <p:spPr bwMode="auto">
          <a:xfrm>
            <a:off x="559394" y="3910433"/>
            <a:ext cx="953977" cy="364169"/>
          </a:xfrm>
          <a:prstGeom prst="rect">
            <a:avLst/>
          </a:prstGeom>
          <a:noFill/>
          <a:ln w="9525">
            <a:noFill/>
            <a:miter lim="800000"/>
            <a:headEnd/>
            <a:tailEnd/>
          </a:ln>
        </p:spPr>
      </p:pic>
      <p:pic>
        <p:nvPicPr>
          <p:cNvPr id="40" name="Picture 1" descr="cid:image003.jpg@01D34EE7.F035196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35345" y="3491180"/>
            <a:ext cx="604039" cy="23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13"/>
          <a:stretch>
            <a:fillRect/>
          </a:stretch>
        </p:blipFill>
        <p:spPr>
          <a:xfrm>
            <a:off x="3289351" y="3712246"/>
            <a:ext cx="453565" cy="304962"/>
          </a:xfrm>
          <a:prstGeom prst="rect">
            <a:avLst/>
          </a:prstGeom>
        </p:spPr>
      </p:pic>
    </p:spTree>
    <p:extLst>
      <p:ext uri="{BB962C8B-B14F-4D97-AF65-F5344CB8AC3E}">
        <p14:creationId xmlns:p14="http://schemas.microsoft.com/office/powerpoint/2010/main" val="292640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 Bot Cleaner setup</a:t>
            </a:r>
            <a:endParaRPr lang="en-US" dirty="0"/>
          </a:p>
        </p:txBody>
      </p:sp>
      <p:pic>
        <p:nvPicPr>
          <p:cNvPr id="4" name="Picture 1"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297" y="1657891"/>
            <a:ext cx="1565295" cy="7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02" y="3828210"/>
            <a:ext cx="2203783" cy="3356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135" y="3828210"/>
            <a:ext cx="2203783" cy="335615"/>
          </a:xfrm>
          <a:prstGeom prst="rect">
            <a:avLst/>
          </a:prstGeom>
        </p:spPr>
      </p:pic>
      <p:cxnSp>
        <p:nvCxnSpPr>
          <p:cNvPr id="8" name="Straight Connector 7"/>
          <p:cNvCxnSpPr>
            <a:stCxn id="5" idx="3"/>
            <a:endCxn id="6" idx="1"/>
          </p:cNvCxnSpPr>
          <p:nvPr/>
        </p:nvCxnSpPr>
        <p:spPr>
          <a:xfrm>
            <a:off x="3697285" y="3996018"/>
            <a:ext cx="125485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4" idx="2"/>
            <a:endCxn id="5" idx="0"/>
          </p:cNvCxnSpPr>
          <p:nvPr/>
        </p:nvCxnSpPr>
        <p:spPr>
          <a:xfrm>
            <a:off x="2462945" y="2407529"/>
            <a:ext cx="132449" cy="1420681"/>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a:stCxn id="4" idx="2"/>
            <a:endCxn id="6" idx="0"/>
          </p:cNvCxnSpPr>
          <p:nvPr/>
        </p:nvCxnSpPr>
        <p:spPr>
          <a:xfrm>
            <a:off x="2462945" y="2407529"/>
            <a:ext cx="3591082" cy="1420681"/>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p:cNvCxnSpPr>
            <a:stCxn id="4" idx="3"/>
            <a:endCxn id="1032" idx="3"/>
          </p:cNvCxnSpPr>
          <p:nvPr/>
        </p:nvCxnSpPr>
        <p:spPr>
          <a:xfrm flipV="1">
            <a:off x="3245592" y="1407599"/>
            <a:ext cx="524432" cy="62511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descr="×ª××¦××ª ×ª××× × ×¢×××¨ âªpirate icon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221" y="4531384"/>
            <a:ext cx="324649" cy="324649"/>
          </a:xfrm>
          <a:prstGeom prst="rect">
            <a:avLst/>
          </a:prstGeom>
        </p:spPr>
        <p:style>
          <a:lnRef idx="1">
            <a:schemeClr val="accent3"/>
          </a:lnRef>
          <a:fillRef idx="3">
            <a:schemeClr val="accent3"/>
          </a:fillRef>
          <a:effectRef idx="2">
            <a:schemeClr val="accent3"/>
          </a:effectRef>
          <a:fontRef idx="minor">
            <a:schemeClr val="lt1"/>
          </a:fontRef>
        </p:style>
      </p:pic>
      <p:cxnSp>
        <p:nvCxnSpPr>
          <p:cNvPr id="21" name="Straight Arrow Connector 20"/>
          <p:cNvCxnSpPr>
            <a:stCxn id="20" idx="0"/>
            <a:endCxn id="5" idx="2"/>
          </p:cNvCxnSpPr>
          <p:nvPr/>
        </p:nvCxnSpPr>
        <p:spPr>
          <a:xfrm flipV="1">
            <a:off x="1955546" y="4163825"/>
            <a:ext cx="639848" cy="3675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6"/>
          <p:cNvPicPr>
            <a:picLocks noChangeAspect="1"/>
          </p:cNvPicPr>
          <p:nvPr/>
        </p:nvPicPr>
        <p:blipFill>
          <a:blip r:embed="rId5">
            <a:duotone>
              <a:schemeClr val="accent5">
                <a:shade val="45000"/>
                <a:satMod val="135000"/>
              </a:schemeClr>
              <a:prstClr val="white"/>
            </a:duotone>
          </a:blip>
          <a:stretch>
            <a:fillRect/>
          </a:stretch>
        </p:blipFill>
        <p:spPr>
          <a:xfrm flipH="1">
            <a:off x="2236614" y="3611378"/>
            <a:ext cx="290336" cy="283925"/>
          </a:xfrm>
          <a:prstGeom prst="rect">
            <a:avLst/>
          </a:prstGeom>
        </p:spPr>
      </p:pic>
      <p:pic>
        <p:nvPicPr>
          <p:cNvPr id="23" name="Picture 17"/>
          <p:cNvPicPr>
            <a:picLocks noChangeAspect="1"/>
          </p:cNvPicPr>
          <p:nvPr/>
        </p:nvPicPr>
        <p:blipFill>
          <a:blip r:embed="rId6">
            <a:duotone>
              <a:schemeClr val="accent5">
                <a:shade val="45000"/>
                <a:satMod val="135000"/>
              </a:schemeClr>
              <a:prstClr val="white"/>
            </a:duotone>
          </a:blip>
          <a:stretch>
            <a:fillRect/>
          </a:stretch>
        </p:blipFill>
        <p:spPr>
          <a:xfrm>
            <a:off x="2723601" y="3611378"/>
            <a:ext cx="295329" cy="295183"/>
          </a:xfrm>
          <a:prstGeom prst="rect">
            <a:avLst/>
          </a:prstGeom>
        </p:spPr>
      </p:pic>
      <p:pic>
        <p:nvPicPr>
          <p:cNvPr id="24" name="Picture 107"/>
          <p:cNvPicPr>
            <a:picLocks/>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842048" y="3636075"/>
            <a:ext cx="275822" cy="259228"/>
          </a:xfrm>
          <a:prstGeom prst="rect">
            <a:avLst/>
          </a:prstGeom>
        </p:spPr>
      </p:pic>
      <p:pic>
        <p:nvPicPr>
          <p:cNvPr id="27" name="Picture 26"/>
          <p:cNvPicPr>
            <a:picLocks noChangeAspect="1"/>
          </p:cNvPicPr>
          <p:nvPr/>
        </p:nvPicPr>
        <p:blipFill>
          <a:blip r:embed="rId5">
            <a:duotone>
              <a:schemeClr val="accent5">
                <a:shade val="45000"/>
                <a:satMod val="135000"/>
              </a:schemeClr>
              <a:prstClr val="white"/>
            </a:duotone>
          </a:blip>
          <a:stretch>
            <a:fillRect/>
          </a:stretch>
        </p:blipFill>
        <p:spPr>
          <a:xfrm flipH="1">
            <a:off x="6054359" y="3626155"/>
            <a:ext cx="290336" cy="283925"/>
          </a:xfrm>
          <a:prstGeom prst="rect">
            <a:avLst/>
          </a:prstGeom>
        </p:spPr>
      </p:pic>
      <p:pic>
        <p:nvPicPr>
          <p:cNvPr id="28" name="Picture 17"/>
          <p:cNvPicPr>
            <a:picLocks noChangeAspect="1"/>
          </p:cNvPicPr>
          <p:nvPr/>
        </p:nvPicPr>
        <p:blipFill>
          <a:blip r:embed="rId6">
            <a:duotone>
              <a:schemeClr val="accent5">
                <a:shade val="45000"/>
                <a:satMod val="135000"/>
              </a:schemeClr>
              <a:prstClr val="white"/>
            </a:duotone>
          </a:blip>
          <a:stretch>
            <a:fillRect/>
          </a:stretch>
        </p:blipFill>
        <p:spPr>
          <a:xfrm>
            <a:off x="6541346" y="3626155"/>
            <a:ext cx="295329" cy="295183"/>
          </a:xfrm>
          <a:prstGeom prst="rect">
            <a:avLst/>
          </a:prstGeom>
        </p:spPr>
      </p:pic>
      <p:pic>
        <p:nvPicPr>
          <p:cNvPr id="29" name="Picture 107"/>
          <p:cNvPicPr>
            <a:picLocks/>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659793" y="3650852"/>
            <a:ext cx="275822" cy="259228"/>
          </a:xfrm>
          <a:prstGeom prst="rect">
            <a:avLst/>
          </a:prstGeom>
        </p:spPr>
      </p:pic>
      <p:pic>
        <p:nvPicPr>
          <p:cNvPr id="1026"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7057" y="1010889"/>
            <a:ext cx="963753" cy="7613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able databas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770024" y="1088010"/>
            <a:ext cx="639177" cy="639177"/>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p:cNvSpPr txBox="1"/>
          <p:nvPr/>
        </p:nvSpPr>
        <p:spPr>
          <a:xfrm>
            <a:off x="3695364" y="940638"/>
            <a:ext cx="615874" cy="230832"/>
          </a:xfrm>
          <a:prstGeom prst="rect">
            <a:avLst/>
          </a:prstGeom>
          <a:noFill/>
        </p:spPr>
        <p:txBody>
          <a:bodyPr wrap="none" rtlCol="0">
            <a:spAutoFit/>
          </a:bodyPr>
          <a:lstStyle/>
          <a:p>
            <a:r>
              <a:rPr lang="en-US" sz="900" dirty="0"/>
              <a:t>KPI Data</a:t>
            </a:r>
          </a:p>
        </p:txBody>
      </p:sp>
      <p:cxnSp>
        <p:nvCxnSpPr>
          <p:cNvPr id="1028" name="Straight Arrow Connector 1027"/>
          <p:cNvCxnSpPr>
            <a:stCxn id="1032" idx="1"/>
            <a:endCxn id="1026" idx="1"/>
          </p:cNvCxnSpPr>
          <p:nvPr/>
        </p:nvCxnSpPr>
        <p:spPr>
          <a:xfrm flipV="1">
            <a:off x="4409201" y="1391572"/>
            <a:ext cx="637856" cy="16027"/>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36" name="Picture 1035"/>
          <p:cNvPicPr>
            <a:picLocks noChangeAspect="1"/>
          </p:cNvPicPr>
          <p:nvPr/>
        </p:nvPicPr>
        <p:blipFill>
          <a:blip r:embed="rId10"/>
          <a:stretch>
            <a:fillRect/>
          </a:stretch>
        </p:blipFill>
        <p:spPr>
          <a:xfrm>
            <a:off x="6170305" y="1810949"/>
            <a:ext cx="402484" cy="367358"/>
          </a:xfrm>
          <a:prstGeom prst="rect">
            <a:avLst/>
          </a:prstGeom>
        </p:spPr>
      </p:pic>
      <p:pic>
        <p:nvPicPr>
          <p:cNvPr id="1034" name="Picture 10" descr="Image result for tensorflow graph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43843" y="1933121"/>
            <a:ext cx="325526" cy="325526"/>
          </a:xfrm>
          <a:prstGeom prst="rect">
            <a:avLst/>
          </a:prstGeom>
          <a:noFill/>
          <a:extLst>
            <a:ext uri="{909E8E84-426E-40DD-AFC4-6F175D3DCCD1}">
              <a14:hiddenFill xmlns:a14="http://schemas.microsoft.com/office/drawing/2010/main">
                <a:solidFill>
                  <a:srgbClr val="FFFFFF"/>
                </a:solidFill>
              </a14:hiddenFill>
            </a:ext>
          </a:extLst>
        </p:spPr>
      </p:pic>
      <p:cxnSp>
        <p:nvCxnSpPr>
          <p:cNvPr id="1038" name="Straight Arrow Connector 1037"/>
          <p:cNvCxnSpPr>
            <a:stCxn id="1026" idx="3"/>
            <a:endCxn id="1036" idx="0"/>
          </p:cNvCxnSpPr>
          <p:nvPr/>
        </p:nvCxnSpPr>
        <p:spPr>
          <a:xfrm>
            <a:off x="6010810" y="1391572"/>
            <a:ext cx="360737" cy="419377"/>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Straight Arrow Connector 1043"/>
          <p:cNvCxnSpPr>
            <a:stCxn id="4" idx="3"/>
            <a:endCxn id="1036" idx="1"/>
          </p:cNvCxnSpPr>
          <p:nvPr/>
        </p:nvCxnSpPr>
        <p:spPr>
          <a:xfrm flipV="1">
            <a:off x="3245592" y="1994628"/>
            <a:ext cx="2924713" cy="38082"/>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51285" y="2030790"/>
            <a:ext cx="1808508" cy="230832"/>
          </a:xfrm>
          <a:prstGeom prst="rect">
            <a:avLst/>
          </a:prstGeom>
          <a:noFill/>
        </p:spPr>
        <p:txBody>
          <a:bodyPr wrap="none" rtlCol="0">
            <a:spAutoFit/>
          </a:bodyPr>
          <a:lstStyle/>
          <a:p>
            <a:r>
              <a:rPr lang="en-US" sz="900" dirty="0"/>
              <a:t>Predict using the learned model</a:t>
            </a:r>
          </a:p>
        </p:txBody>
      </p:sp>
      <p:sp>
        <p:nvSpPr>
          <p:cNvPr id="55" name="TextBox 54"/>
          <p:cNvSpPr txBox="1"/>
          <p:nvPr/>
        </p:nvSpPr>
        <p:spPr>
          <a:xfrm>
            <a:off x="6073136" y="1418826"/>
            <a:ext cx="989373" cy="230832"/>
          </a:xfrm>
          <a:prstGeom prst="rect">
            <a:avLst/>
          </a:prstGeom>
          <a:noFill/>
        </p:spPr>
        <p:txBody>
          <a:bodyPr wrap="none" rtlCol="0">
            <a:spAutoFit/>
          </a:bodyPr>
          <a:lstStyle/>
          <a:p>
            <a:r>
              <a:rPr lang="en-US" sz="900" dirty="0"/>
              <a:t>Build the model</a:t>
            </a:r>
          </a:p>
        </p:txBody>
      </p:sp>
      <p:sp>
        <p:nvSpPr>
          <p:cNvPr id="56" name="TextBox 55"/>
          <p:cNvSpPr txBox="1"/>
          <p:nvPr/>
        </p:nvSpPr>
        <p:spPr>
          <a:xfrm>
            <a:off x="2228914" y="4380240"/>
            <a:ext cx="1593706" cy="230832"/>
          </a:xfrm>
          <a:prstGeom prst="rect">
            <a:avLst/>
          </a:prstGeom>
          <a:noFill/>
        </p:spPr>
        <p:txBody>
          <a:bodyPr wrap="none" rtlCol="0">
            <a:spAutoFit/>
          </a:bodyPr>
          <a:lstStyle/>
          <a:p>
            <a:r>
              <a:rPr lang="en-US" sz="900" dirty="0"/>
              <a:t>Emulate intrusion using Kali</a:t>
            </a:r>
          </a:p>
        </p:txBody>
      </p:sp>
      <p:sp>
        <p:nvSpPr>
          <p:cNvPr id="33" name="Rectangle 32"/>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612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Machine Learning – </a:t>
            </a:r>
            <a:r>
              <a:rPr lang="en-US" sz="3200" b="0" dirty="0" err="1" smtClean="0">
                <a:solidFill>
                  <a:srgbClr val="1F497D"/>
                </a:solidFill>
                <a:latin typeface="Calibri Light" panose="020F0302020204030204" pitchFamily="34" charset="0"/>
                <a:cs typeface="Calibri Light" panose="020F0302020204030204" pitchFamily="34" charset="0"/>
              </a:rPr>
              <a:t>FACEaaS</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11719" y="3137836"/>
            <a:ext cx="3542097" cy="367565"/>
          </a:xfrm>
        </p:spPr>
        <p:txBody>
          <a:bodyPr/>
          <a:lstStyle/>
          <a:p>
            <a:pPr algn="l"/>
            <a:r>
              <a:rPr lang="en-US" sz="1600" dirty="0" smtClean="0"/>
              <a:t>Presenter: Eyal Ben Saadon (ADVA)</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p:cNvPicPr/>
          <p:nvPr/>
        </p:nvPicPr>
        <p:blipFill>
          <a:blip r:embed="rId2" cstate="print"/>
          <a:srcRect/>
          <a:stretch>
            <a:fillRect/>
          </a:stretch>
        </p:blipFill>
        <p:spPr bwMode="auto">
          <a:xfrm>
            <a:off x="4638360" y="3079572"/>
            <a:ext cx="1233130" cy="492303"/>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6056034" y="3064695"/>
            <a:ext cx="655455" cy="440706"/>
          </a:xfrm>
          <a:prstGeom prst="rect">
            <a:avLst/>
          </a:prstGeom>
        </p:spPr>
      </p:pic>
      <p:pic>
        <p:nvPicPr>
          <p:cNvPr id="9" name="Picture 1" descr="cid:image003.jpg@01D34EE7.F03519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7905" y="3051982"/>
            <a:ext cx="982285" cy="38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3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073888" y="62971"/>
            <a:ext cx="6298861" cy="685799"/>
          </a:xfrm>
        </p:spPr>
        <p:txBody>
          <a:bodyPr/>
          <a:lstStyle/>
          <a:p>
            <a:r>
              <a:rPr lang="en-US" dirty="0" smtClean="0"/>
              <a:t>Story: </a:t>
            </a:r>
            <a:r>
              <a:rPr lang="en-US" dirty="0" err="1" smtClean="0"/>
              <a:t>FACEaaS</a:t>
            </a:r>
            <a:endParaRPr lang="en-US" dirty="0"/>
          </a:p>
        </p:txBody>
      </p:sp>
      <p:sp>
        <p:nvSpPr>
          <p:cNvPr id="3" name="Text Placeholder 2"/>
          <p:cNvSpPr>
            <a:spLocks noGrp="1"/>
          </p:cNvSpPr>
          <p:nvPr>
            <p:ph type="body" sz="quarter" idx="12"/>
          </p:nvPr>
        </p:nvSpPr>
        <p:spPr/>
        <p:txBody>
          <a:bodyPr>
            <a:noAutofit/>
          </a:bodyPr>
          <a:lstStyle/>
          <a:p>
            <a:r>
              <a:rPr lang="en-US" sz="2000" dirty="0" err="1" smtClean="0"/>
              <a:t>FACEaaS</a:t>
            </a:r>
            <a:r>
              <a:rPr lang="en-US" sz="2000" dirty="0" smtClean="0"/>
              <a:t>   lost </a:t>
            </a:r>
            <a:r>
              <a:rPr lang="en-US" sz="2000" dirty="0"/>
              <a:t>child or </a:t>
            </a:r>
            <a:r>
              <a:rPr lang="en-US" sz="2000" dirty="0" smtClean="0"/>
              <a:t>terrorist</a:t>
            </a:r>
            <a:endParaRPr lang="en-US" sz="2000" dirty="0"/>
          </a:p>
          <a:p>
            <a:endParaRPr lang="en-US" sz="2000" dirty="0"/>
          </a:p>
          <a:p>
            <a:r>
              <a:rPr lang="en-US" sz="2000" dirty="0"/>
              <a:t>Message: VAF (Virtual Application </a:t>
            </a:r>
            <a:r>
              <a:rPr lang="en-US" sz="2000" dirty="0" smtClean="0"/>
              <a:t>Function)</a:t>
            </a:r>
          </a:p>
          <a:p>
            <a:r>
              <a:rPr lang="en-US" sz="2000" dirty="0"/>
              <a:t>	</a:t>
            </a:r>
            <a:r>
              <a:rPr lang="en-US" sz="2000" dirty="0" smtClean="0"/>
              <a:t>using </a:t>
            </a:r>
            <a:r>
              <a:rPr lang="en-US" sz="2000" dirty="0"/>
              <a:t>the same tools as NFV</a:t>
            </a:r>
          </a:p>
          <a:p>
            <a:endParaRPr lang="en-US" sz="2000" dirty="0"/>
          </a:p>
        </p:txBody>
      </p:sp>
      <p:pic>
        <p:nvPicPr>
          <p:cNvPr id="5" name="Picture 2" descr="Image result for stor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1513"/>
            <a:ext cx="676846" cy="6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5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a:t>
            </a:r>
            <a:r>
              <a:rPr lang="en-US" dirty="0"/>
              <a:t>as A Service : The need</a:t>
            </a:r>
          </a:p>
        </p:txBody>
      </p:sp>
      <p:sp>
        <p:nvSpPr>
          <p:cNvPr id="4" name="Text Placeholder 3"/>
          <p:cNvSpPr>
            <a:spLocks noGrp="1"/>
          </p:cNvSpPr>
          <p:nvPr>
            <p:ph type="body" sz="quarter" idx="12"/>
          </p:nvPr>
        </p:nvSpPr>
        <p:spPr>
          <a:xfrm>
            <a:off x="195389" y="1713186"/>
            <a:ext cx="4152324" cy="3210982"/>
          </a:xfrm>
        </p:spPr>
        <p:txBody>
          <a:bodyPr>
            <a:normAutofit/>
          </a:bodyPr>
          <a:lstStyle/>
          <a:p>
            <a:pPr marL="342900" indent="-342900">
              <a:buAutoNum type="arabicPeriod"/>
            </a:pPr>
            <a:r>
              <a:rPr lang="en-US" sz="2000" dirty="0"/>
              <a:t>We all remember the Boston Marathon terror attack …</a:t>
            </a:r>
          </a:p>
          <a:p>
            <a:pPr marL="342900" indent="-342900">
              <a:buAutoNum type="arabicPeriod"/>
            </a:pPr>
            <a:r>
              <a:rPr lang="en-US" sz="2000" dirty="0"/>
              <a:t>What if we could </a:t>
            </a:r>
            <a:r>
              <a:rPr lang="en-US" sz="2000" dirty="0" smtClean="0"/>
              <a:t>have given an alert </a:t>
            </a:r>
            <a:r>
              <a:rPr lang="en-US" sz="2000" dirty="0"/>
              <a:t>or even </a:t>
            </a:r>
            <a:r>
              <a:rPr lang="en-US" sz="2000" dirty="0" smtClean="0"/>
              <a:t>prevented </a:t>
            </a:r>
            <a:r>
              <a:rPr lang="en-US" sz="2000" dirty="0"/>
              <a:t>it … </a:t>
            </a:r>
            <a:r>
              <a:rPr lang="en-US" sz="2000" dirty="0" smtClean="0"/>
              <a:t>?</a:t>
            </a:r>
            <a:endParaRPr lang="he-IL" sz="2000" dirty="0" smtClean="0"/>
          </a:p>
          <a:p>
            <a:pPr marL="342900" indent="-342900">
              <a:buAutoNum type="arabicPeriod"/>
            </a:pPr>
            <a:r>
              <a:rPr lang="en-US" sz="2000" dirty="0" smtClean="0"/>
              <a:t>But ubiquitous face recognition raises privacy concerns!</a:t>
            </a:r>
          </a:p>
          <a:p>
            <a:pPr marL="342900" indent="-342900">
              <a:buAutoNum type="arabicPeriod"/>
            </a:pPr>
            <a:r>
              <a:rPr lang="en-US" sz="2000" dirty="0" smtClean="0"/>
              <a:t>The solution – on-demand </a:t>
            </a:r>
            <a:r>
              <a:rPr lang="en-US" sz="2000" dirty="0" err="1" smtClean="0"/>
              <a:t>FaaS</a:t>
            </a:r>
            <a:r>
              <a:rPr lang="en-US" sz="2000" dirty="0" smtClean="0"/>
              <a:t> edge computation </a:t>
            </a:r>
            <a:endParaRPr lang="en-US" sz="2000" dirty="0"/>
          </a:p>
          <a:p>
            <a:endParaRPr lang="en-US" sz="2400" dirty="0"/>
          </a:p>
        </p:txBody>
      </p:sp>
      <p:pic>
        <p:nvPicPr>
          <p:cNvPr id="1026" name="Picture 2" descr="Image result for boston terror 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81" y="1178107"/>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412921" y="3048152"/>
            <a:ext cx="3259185" cy="1831248"/>
          </a:xfrm>
          <a:prstGeom prst="rect">
            <a:avLst/>
          </a:prstGeom>
        </p:spPr>
      </p:pic>
    </p:spTree>
    <p:extLst>
      <p:ext uri="{BB962C8B-B14F-4D97-AF65-F5344CB8AC3E}">
        <p14:creationId xmlns:p14="http://schemas.microsoft.com/office/powerpoint/2010/main" val="400747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Welcome</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7713" y="3079572"/>
            <a:ext cx="3542097" cy="396441"/>
          </a:xfrm>
        </p:spPr>
        <p:txBody>
          <a:bodyPr/>
          <a:lstStyle/>
          <a:p>
            <a:pPr algn="l"/>
            <a:r>
              <a:rPr lang="en-US" sz="1600" dirty="0" smtClean="0"/>
              <a:t>Presenter: </a:t>
            </a:r>
            <a:r>
              <a:rPr lang="en-US" sz="1600" dirty="0" smtClean="0"/>
              <a:t>Avi Gal (Gilat)</a:t>
            </a:r>
            <a:endParaRPr lang="en-US" sz="1600" dirty="0" smtClean="0"/>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9" name="Picture 8" descr="gilat-logo.png"/>
          <p:cNvPicPr/>
          <p:nvPr/>
        </p:nvPicPr>
        <p:blipFill>
          <a:blip r:embed="rId2" cstate="print"/>
          <a:srcRect/>
          <a:stretch>
            <a:fillRect/>
          </a:stretch>
        </p:blipFill>
        <p:spPr bwMode="auto">
          <a:xfrm>
            <a:off x="5682986" y="2837791"/>
            <a:ext cx="603420" cy="621603"/>
          </a:xfrm>
          <a:prstGeom prst="rect">
            <a:avLst/>
          </a:prstGeom>
          <a:noFill/>
          <a:ln w="9525">
            <a:noFill/>
            <a:miter lim="800000"/>
            <a:headEnd/>
            <a:tailEnd/>
          </a:ln>
        </p:spPr>
      </p:pic>
    </p:spTree>
    <p:extLst>
      <p:ext uri="{BB962C8B-B14F-4D97-AF65-F5344CB8AC3E}">
        <p14:creationId xmlns:p14="http://schemas.microsoft.com/office/powerpoint/2010/main" val="405641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0" y="4562250"/>
            <a:ext cx="8686800" cy="396000"/>
          </a:xfrm>
        </p:spPr>
        <p:txBody>
          <a:bodyPr/>
          <a:lstStyle/>
          <a:p>
            <a:r>
              <a:rPr lang="en-US" dirty="0"/>
              <a:t>VAF (Virtual Application Function), using the same tools as NFV</a:t>
            </a:r>
          </a:p>
        </p:txBody>
      </p:sp>
      <p:sp>
        <p:nvSpPr>
          <p:cNvPr id="2" name="Title 1"/>
          <p:cNvSpPr>
            <a:spLocks noGrp="1"/>
          </p:cNvSpPr>
          <p:nvPr>
            <p:ph type="title"/>
          </p:nvPr>
        </p:nvSpPr>
        <p:spPr/>
        <p:txBody>
          <a:bodyPr/>
          <a:lstStyle/>
          <a:p>
            <a:r>
              <a:rPr lang="en-US" dirty="0"/>
              <a:t>Face as a Service</a:t>
            </a:r>
          </a:p>
        </p:txBody>
      </p:sp>
      <p:sp>
        <p:nvSpPr>
          <p:cNvPr id="6" name="Rectangle 5"/>
          <p:cNvSpPr/>
          <p:nvPr/>
        </p:nvSpPr>
        <p:spPr>
          <a:xfrm>
            <a:off x="373117" y="871196"/>
            <a:ext cx="4737044" cy="3539430"/>
          </a:xfrm>
          <a:prstGeom prst="rect">
            <a:avLst/>
          </a:prstGeom>
        </p:spPr>
        <p:txBody>
          <a:bodyPr wrap="square">
            <a:spAutoFit/>
          </a:bodyPr>
          <a:lstStyle/>
          <a:p>
            <a:r>
              <a:rPr lang="en-US" sz="1600" dirty="0"/>
              <a:t>Lost-Child/ Find a Terrorist use-case: </a:t>
            </a:r>
            <a:r>
              <a:rPr lang="en-US" sz="1600" dirty="0" err="1"/>
              <a:t>FACEaaS</a:t>
            </a:r>
            <a:endParaRPr lang="en-US" sz="1600" dirty="0"/>
          </a:p>
          <a:p>
            <a:pPr marL="228600" indent="-228600">
              <a:buAutoNum type="arabicPeriod"/>
            </a:pPr>
            <a:r>
              <a:rPr lang="en-US" sz="1600" dirty="0"/>
              <a:t>A Child is </a:t>
            </a:r>
            <a:r>
              <a:rPr lang="en-US" sz="1600" dirty="0" smtClean="0"/>
              <a:t>lost</a:t>
            </a:r>
            <a:endParaRPr lang="en-US" sz="1600" dirty="0"/>
          </a:p>
          <a:p>
            <a:pPr marL="228600" indent="-228600">
              <a:buAutoNum type="arabicPeriod"/>
            </a:pPr>
            <a:r>
              <a:rPr lang="en-US" sz="1600" dirty="0"/>
              <a:t>Mother </a:t>
            </a:r>
            <a:r>
              <a:rPr lang="en-US" sz="1600" dirty="0" smtClean="0"/>
              <a:t>applies </a:t>
            </a:r>
            <a:r>
              <a:rPr lang="en-US" sz="1600" dirty="0"/>
              <a:t>for </a:t>
            </a:r>
            <a:r>
              <a:rPr lang="en-US" sz="1600" i="1" dirty="0"/>
              <a:t>Find a </a:t>
            </a:r>
            <a:r>
              <a:rPr lang="en-US" sz="1600" i="1" dirty="0" smtClean="0"/>
              <a:t>Child</a:t>
            </a:r>
            <a:r>
              <a:rPr lang="en-US" sz="1600" dirty="0" smtClean="0"/>
              <a:t> </a:t>
            </a:r>
            <a:r>
              <a:rPr lang="en-US" sz="1600" dirty="0"/>
              <a:t>service…</a:t>
            </a:r>
          </a:p>
          <a:p>
            <a:pPr marL="228600" indent="-228600">
              <a:buAutoNum type="arabicPeriod"/>
            </a:pPr>
            <a:r>
              <a:rPr lang="en-US" sz="1600" dirty="0"/>
              <a:t>VM with </a:t>
            </a:r>
            <a:r>
              <a:rPr lang="en-US" sz="1600" dirty="0" err="1"/>
              <a:t>FaceNet</a:t>
            </a:r>
            <a:r>
              <a:rPr lang="en-US" sz="1600" dirty="0"/>
              <a:t> analytics is spin-out on the edge-compute devices on the child’s neighborhood/Last seen area</a:t>
            </a:r>
          </a:p>
          <a:p>
            <a:pPr marL="228600" indent="-228600">
              <a:buAutoNum type="arabicPeriod"/>
            </a:pPr>
            <a:r>
              <a:rPr lang="en-US" sz="1600" dirty="0"/>
              <a:t>HD-Video is used for the analytics VM on the edge </a:t>
            </a:r>
            <a:r>
              <a:rPr lang="en-US" sz="1600" dirty="0" smtClean="0"/>
              <a:t>compute</a:t>
            </a:r>
            <a:endParaRPr lang="en-US" sz="1600" dirty="0"/>
          </a:p>
          <a:p>
            <a:pPr marL="228600" indent="-228600">
              <a:buAutoNum type="arabicPeriod"/>
            </a:pPr>
            <a:r>
              <a:rPr lang="en-US" sz="1600" dirty="0"/>
              <a:t>LR-Video/monochrome is passed to the cloud Media-Server (so a user/mother can look at it</a:t>
            </a:r>
            <a:r>
              <a:rPr lang="en-US" sz="1600" dirty="0" smtClean="0"/>
              <a:t>)</a:t>
            </a:r>
            <a:endParaRPr lang="en-US" sz="1600" dirty="0"/>
          </a:p>
          <a:p>
            <a:pPr marL="228600" indent="-228600">
              <a:buAutoNum type="arabicPeriod"/>
            </a:pPr>
            <a:r>
              <a:rPr lang="en-US" sz="1600" dirty="0" err="1"/>
              <a:t>FaceNet</a:t>
            </a:r>
            <a:r>
              <a:rPr lang="en-US" sz="1600" dirty="0"/>
              <a:t>  analytics results are also transmitted to the cloud and available for parents to verify that the child was </a:t>
            </a:r>
            <a:r>
              <a:rPr lang="en-US" sz="1600" dirty="0" smtClean="0"/>
              <a:t>found   </a:t>
            </a:r>
            <a:r>
              <a:rPr lang="en-US" sz="1600" dirty="0" smtClean="0">
                <a:sym typeface="Wingdings" panose="05000000000000000000" pitchFamily="2" charset="2"/>
              </a:rPr>
              <a:t></a:t>
            </a:r>
            <a:endParaRPr lang="en-US" sz="1600" dirty="0">
              <a:sym typeface="Wingdings" panose="05000000000000000000" pitchFamily="2" charset="2"/>
            </a:endParaRPr>
          </a:p>
          <a:p>
            <a:pPr marL="228600" indent="-228600">
              <a:buAutoNum type="arabicPeriod"/>
            </a:pPr>
            <a:r>
              <a:rPr lang="en-US" sz="1600" dirty="0">
                <a:sym typeface="Wingdings" panose="05000000000000000000" pitchFamily="2" charset="2"/>
              </a:rPr>
              <a:t>Service </a:t>
            </a:r>
            <a:r>
              <a:rPr lang="en-US" sz="1600" dirty="0" smtClean="0">
                <a:sym typeface="Wingdings" panose="05000000000000000000" pitchFamily="2" charset="2"/>
              </a:rPr>
              <a:t>teardown</a:t>
            </a:r>
            <a:endParaRPr lang="en-US"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161" y="1072054"/>
            <a:ext cx="3805239" cy="2242645"/>
          </a:xfrm>
          <a:prstGeom prst="rect">
            <a:avLst/>
          </a:prstGeom>
        </p:spPr>
      </p:pic>
    </p:spTree>
    <p:extLst>
      <p:ext uri="{BB962C8B-B14F-4D97-AF65-F5344CB8AC3E}">
        <p14:creationId xmlns:p14="http://schemas.microsoft.com/office/powerpoint/2010/main" val="3594687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129361" y="2013716"/>
            <a:ext cx="3605461" cy="1623713"/>
          </a:xfrm>
          <a:prstGeom prst="round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normAutofit/>
          </a:bodyPr>
          <a:lstStyle/>
          <a:p>
            <a:r>
              <a:rPr lang="en-US" dirty="0" smtClean="0"/>
              <a:t>Setup</a:t>
            </a:r>
            <a:endParaRPr lang="en-US" dirty="0"/>
          </a:p>
        </p:txBody>
      </p:sp>
      <p:pic>
        <p:nvPicPr>
          <p:cNvPr id="13" name="Picture 12"/>
          <p:cNvPicPr>
            <a:picLocks noChangeAspect="1"/>
          </p:cNvPicPr>
          <p:nvPr/>
        </p:nvPicPr>
        <p:blipFill>
          <a:blip r:embed="rId3"/>
          <a:stretch>
            <a:fillRect/>
          </a:stretch>
        </p:blipFill>
        <p:spPr>
          <a:xfrm>
            <a:off x="93434" y="1139267"/>
            <a:ext cx="796784" cy="799908"/>
          </a:xfrm>
          <a:prstGeom prst="rect">
            <a:avLst/>
          </a:prstGeom>
        </p:spPr>
      </p:pic>
      <p:sp>
        <p:nvSpPr>
          <p:cNvPr id="20" name="Abgerundetes Rechteck 5"/>
          <p:cNvSpPr/>
          <p:nvPr/>
        </p:nvSpPr>
        <p:spPr bwMode="auto">
          <a:xfrm>
            <a:off x="1064524" y="1506725"/>
            <a:ext cx="2182368" cy="2535936"/>
          </a:xfrm>
          <a:prstGeom prst="roundRect">
            <a:avLst>
              <a:gd name="adj" fmla="val 4097"/>
            </a:avLst>
          </a:prstGeom>
          <a:solidFill>
            <a:schemeClr val="bg1"/>
          </a:solidFill>
          <a:ln w="12700" algn="ctr">
            <a:solidFill>
              <a:schemeClr val="tx1"/>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735" y="2472461"/>
            <a:ext cx="545640" cy="5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4"/>
          <p:cNvSpPr txBox="1"/>
          <p:nvPr/>
        </p:nvSpPr>
        <p:spPr>
          <a:xfrm>
            <a:off x="5101515" y="3002776"/>
            <a:ext cx="918841" cy="338554"/>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800" dirty="0"/>
              <a:t>C-RAN + Virtual</a:t>
            </a:r>
            <a:br>
              <a:rPr lang="en-US" sz="800" dirty="0"/>
            </a:br>
            <a:r>
              <a:rPr lang="en-US" sz="800" dirty="0" err="1"/>
              <a:t>eNodeB</a:t>
            </a:r>
            <a:endParaRPr lang="en-US" sz="800" dirty="0"/>
          </a:p>
        </p:txBody>
      </p:sp>
      <p:sp>
        <p:nvSpPr>
          <p:cNvPr id="27" name="Textfeld 12"/>
          <p:cNvSpPr txBox="1"/>
          <p:nvPr/>
        </p:nvSpPr>
        <p:spPr>
          <a:xfrm>
            <a:off x="1863837" y="1578178"/>
            <a:ext cx="575799" cy="215444"/>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800" dirty="0" err="1"/>
              <a:t>vFirewall</a:t>
            </a:r>
            <a:endParaRPr lang="en-US" sz="800" dirty="0"/>
          </a:p>
        </p:txBody>
      </p:sp>
      <p:sp>
        <p:nvSpPr>
          <p:cNvPr id="28" name="Textfeld 13"/>
          <p:cNvSpPr txBox="1"/>
          <p:nvPr/>
        </p:nvSpPr>
        <p:spPr>
          <a:xfrm>
            <a:off x="1160610" y="1506814"/>
            <a:ext cx="553357" cy="338554"/>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800" dirty="0" err="1"/>
              <a:t>FaceNet</a:t>
            </a:r>
            <a:endParaRPr lang="en-US" sz="800" dirty="0"/>
          </a:p>
          <a:p>
            <a:pPr marL="0" indent="0" algn="ctr">
              <a:buClr>
                <a:schemeClr val="accent1"/>
              </a:buClr>
              <a:buFont typeface="Arial" panose="020B0604020202020204" pitchFamily="34" charset="0"/>
              <a:buNone/>
            </a:pPr>
            <a:r>
              <a:rPr lang="en-US" sz="800" dirty="0"/>
              <a:t>D-NN</a:t>
            </a:r>
          </a:p>
        </p:txBody>
      </p:sp>
      <p:sp>
        <p:nvSpPr>
          <p:cNvPr id="29" name="Textfeld 14"/>
          <p:cNvSpPr txBox="1"/>
          <p:nvPr/>
        </p:nvSpPr>
        <p:spPr>
          <a:xfrm>
            <a:off x="1398171" y="3530422"/>
            <a:ext cx="1507144" cy="338554"/>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800" dirty="0"/>
              <a:t>     ADVA NID</a:t>
            </a:r>
            <a:br>
              <a:rPr lang="en-US" sz="800" dirty="0"/>
            </a:br>
            <a:r>
              <a:rPr lang="en-US" sz="800" dirty="0"/>
              <a:t>hosting virtual appliances</a:t>
            </a:r>
          </a:p>
        </p:txBody>
      </p:sp>
      <p:sp>
        <p:nvSpPr>
          <p:cNvPr id="30" name="Freeform 3"/>
          <p:cNvSpPr>
            <a:spLocks noChangeAspect="1" noEditPoints="1"/>
          </p:cNvSpPr>
          <p:nvPr/>
        </p:nvSpPr>
        <p:spPr bwMode="auto">
          <a:xfrm>
            <a:off x="1805961" y="3587610"/>
            <a:ext cx="108000" cy="108000"/>
          </a:xfrm>
          <a:custGeom>
            <a:avLst/>
            <a:gdLst>
              <a:gd name="T0" fmla="*/ 2147483647 w 121"/>
              <a:gd name="T1" fmla="*/ 2147483647 h 121"/>
              <a:gd name="T2" fmla="*/ 0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2147483647 h 121"/>
              <a:gd name="T26" fmla="*/ 2147483647 w 121"/>
              <a:gd name="T27" fmla="*/ 0 h 121"/>
              <a:gd name="T28" fmla="*/ 2147483647 w 121"/>
              <a:gd name="T29" fmla="*/ 2147483647 h 121"/>
              <a:gd name="T30" fmla="*/ 2147483647 w 121"/>
              <a:gd name="T31" fmla="*/ 2147483647 h 121"/>
              <a:gd name="T32" fmla="*/ 2147483647 w 121"/>
              <a:gd name="T33" fmla="*/ 2147483647 h 121"/>
              <a:gd name="T34" fmla="*/ 2147483647 w 121"/>
              <a:gd name="T35" fmla="*/ 2147483647 h 121"/>
              <a:gd name="T36" fmla="*/ 2147483647 w 121"/>
              <a:gd name="T37" fmla="*/ 2147483647 h 121"/>
              <a:gd name="T38" fmla="*/ 0 w 121"/>
              <a:gd name="T39" fmla="*/ 2147483647 h 121"/>
              <a:gd name="T40" fmla="*/ 2147483647 w 121"/>
              <a:gd name="T41" fmla="*/ 2147483647 h 121"/>
              <a:gd name="T42" fmla="*/ 2147483647 w 121"/>
              <a:gd name="T43" fmla="*/ 2147483647 h 121"/>
              <a:gd name="T44" fmla="*/ 2147483647 w 121"/>
              <a:gd name="T45" fmla="*/ 2147483647 h 121"/>
              <a:gd name="T46" fmla="*/ 0 w 121"/>
              <a:gd name="T47" fmla="*/ 2147483647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
              <a:gd name="T73" fmla="*/ 0 h 121"/>
              <a:gd name="T74" fmla="*/ 121 w 121"/>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 h="121">
                <a:moveTo>
                  <a:pt x="13" y="98"/>
                </a:moveTo>
                <a:cubicBezTo>
                  <a:pt x="7" y="90"/>
                  <a:pt x="2" y="80"/>
                  <a:pt x="0" y="68"/>
                </a:cubicBezTo>
                <a:cubicBezTo>
                  <a:pt x="36" y="68"/>
                  <a:pt x="36" y="68"/>
                  <a:pt x="36" y="68"/>
                </a:cubicBezTo>
                <a:cubicBezTo>
                  <a:pt x="37" y="70"/>
                  <a:pt x="38" y="72"/>
                  <a:pt x="39" y="73"/>
                </a:cubicBezTo>
                <a:cubicBezTo>
                  <a:pt x="13" y="98"/>
                  <a:pt x="13" y="98"/>
                  <a:pt x="13" y="98"/>
                </a:cubicBezTo>
                <a:close/>
                <a:moveTo>
                  <a:pt x="120" y="68"/>
                </a:moveTo>
                <a:cubicBezTo>
                  <a:pt x="116" y="98"/>
                  <a:pt x="91" y="121"/>
                  <a:pt x="60" y="121"/>
                </a:cubicBezTo>
                <a:cubicBezTo>
                  <a:pt x="46" y="121"/>
                  <a:pt x="33" y="116"/>
                  <a:pt x="23" y="108"/>
                </a:cubicBezTo>
                <a:cubicBezTo>
                  <a:pt x="48" y="83"/>
                  <a:pt x="48" y="83"/>
                  <a:pt x="48" y="83"/>
                </a:cubicBezTo>
                <a:cubicBezTo>
                  <a:pt x="52" y="85"/>
                  <a:pt x="56" y="86"/>
                  <a:pt x="60" y="86"/>
                </a:cubicBezTo>
                <a:cubicBezTo>
                  <a:pt x="72" y="86"/>
                  <a:pt x="81" y="78"/>
                  <a:pt x="84" y="68"/>
                </a:cubicBezTo>
                <a:cubicBezTo>
                  <a:pt x="120" y="68"/>
                  <a:pt x="120" y="68"/>
                  <a:pt x="120" y="68"/>
                </a:cubicBezTo>
                <a:close/>
                <a:moveTo>
                  <a:pt x="23" y="13"/>
                </a:moveTo>
                <a:cubicBezTo>
                  <a:pt x="33" y="5"/>
                  <a:pt x="46" y="0"/>
                  <a:pt x="60" y="0"/>
                </a:cubicBezTo>
                <a:cubicBezTo>
                  <a:pt x="92" y="0"/>
                  <a:pt x="118" y="24"/>
                  <a:pt x="121" y="54"/>
                </a:cubicBezTo>
                <a:cubicBezTo>
                  <a:pt x="85" y="54"/>
                  <a:pt x="85" y="54"/>
                  <a:pt x="85" y="54"/>
                </a:cubicBezTo>
                <a:cubicBezTo>
                  <a:pt x="82" y="43"/>
                  <a:pt x="72" y="35"/>
                  <a:pt x="60" y="35"/>
                </a:cubicBezTo>
                <a:cubicBezTo>
                  <a:pt x="56" y="35"/>
                  <a:pt x="51" y="36"/>
                  <a:pt x="48" y="38"/>
                </a:cubicBezTo>
                <a:cubicBezTo>
                  <a:pt x="23" y="13"/>
                  <a:pt x="23" y="13"/>
                  <a:pt x="23" y="13"/>
                </a:cubicBezTo>
                <a:close/>
                <a:moveTo>
                  <a:pt x="0" y="54"/>
                </a:moveTo>
                <a:cubicBezTo>
                  <a:pt x="1" y="42"/>
                  <a:pt x="6" y="31"/>
                  <a:pt x="13" y="23"/>
                </a:cubicBezTo>
                <a:cubicBezTo>
                  <a:pt x="38" y="48"/>
                  <a:pt x="38" y="48"/>
                  <a:pt x="38" y="48"/>
                </a:cubicBezTo>
                <a:cubicBezTo>
                  <a:pt x="37" y="50"/>
                  <a:pt x="36" y="52"/>
                  <a:pt x="36" y="54"/>
                </a:cubicBezTo>
                <a:cubicBezTo>
                  <a:pt x="0" y="54"/>
                  <a:pt x="0" y="54"/>
                  <a:pt x="0" y="54"/>
                </a:cubicBezTo>
                <a:close/>
              </a:path>
            </a:pathLst>
          </a:custGeom>
          <a:solidFill>
            <a:srgbClr val="FC1B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31" name="Textfeld 22"/>
          <p:cNvSpPr txBox="1"/>
          <p:nvPr/>
        </p:nvSpPr>
        <p:spPr>
          <a:xfrm>
            <a:off x="1373918" y="4084080"/>
            <a:ext cx="1588897" cy="246221"/>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1000" dirty="0"/>
              <a:t>Edge Compute / XG304u</a:t>
            </a:r>
          </a:p>
        </p:txBody>
      </p:sp>
      <p:pic>
        <p:nvPicPr>
          <p:cNvPr id="3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973" y="2491828"/>
            <a:ext cx="542591" cy="5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feld 21"/>
          <p:cNvSpPr txBox="1"/>
          <p:nvPr/>
        </p:nvSpPr>
        <p:spPr>
          <a:xfrm>
            <a:off x="4120045" y="3041858"/>
            <a:ext cx="920445" cy="400110"/>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1000" dirty="0"/>
              <a:t>Remote</a:t>
            </a:r>
            <a:br>
              <a:rPr lang="en-US" sz="1000" dirty="0"/>
            </a:br>
            <a:r>
              <a:rPr lang="en-US" sz="1000" dirty="0"/>
              <a:t>Radio Head</a:t>
            </a:r>
          </a:p>
        </p:txBody>
      </p:sp>
      <p:grpSp>
        <p:nvGrpSpPr>
          <p:cNvPr id="34" name="Gruppieren 19"/>
          <p:cNvGrpSpPr/>
          <p:nvPr/>
        </p:nvGrpSpPr>
        <p:grpSpPr>
          <a:xfrm rot="13500000">
            <a:off x="3805361" y="2436493"/>
            <a:ext cx="648000" cy="648000"/>
            <a:chOff x="1656000" y="936000"/>
            <a:chExt cx="648000" cy="648000"/>
          </a:xfrm>
        </p:grpSpPr>
        <p:sp>
          <p:nvSpPr>
            <p:cNvPr id="35" name="Bogen 18"/>
            <p:cNvSpPr/>
            <p:nvPr/>
          </p:nvSpPr>
          <p:spPr>
            <a:xfrm>
              <a:off x="1800000" y="1080000"/>
              <a:ext cx="360000" cy="360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Bogen 43"/>
            <p:cNvSpPr/>
            <p:nvPr/>
          </p:nvSpPr>
          <p:spPr>
            <a:xfrm>
              <a:off x="1728000" y="1008000"/>
              <a:ext cx="504000" cy="504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Bogen 44"/>
            <p:cNvSpPr/>
            <p:nvPr/>
          </p:nvSpPr>
          <p:spPr>
            <a:xfrm>
              <a:off x="1656000" y="936000"/>
              <a:ext cx="648000" cy="648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380" y="1292444"/>
            <a:ext cx="575962" cy="575962"/>
          </a:xfrm>
          <a:prstGeom prst="rect">
            <a:avLst/>
          </a:prstGeom>
        </p:spPr>
      </p:pic>
      <p:sp>
        <p:nvSpPr>
          <p:cNvPr id="38" name="Cloud Callout 37"/>
          <p:cNvSpPr/>
          <p:nvPr/>
        </p:nvSpPr>
        <p:spPr>
          <a:xfrm>
            <a:off x="6296402" y="923340"/>
            <a:ext cx="2306734" cy="769204"/>
          </a:xfrm>
          <a:prstGeom prst="cloudCallout">
            <a:avLst>
              <a:gd name="adj1" fmla="val -11466"/>
              <a:gd name="adj2" fmla="val 41226"/>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Internet</a:t>
            </a:r>
          </a:p>
        </p:txBody>
      </p:sp>
      <p:sp>
        <p:nvSpPr>
          <p:cNvPr id="39" name="Rectangle 38"/>
          <p:cNvSpPr/>
          <p:nvPr/>
        </p:nvSpPr>
        <p:spPr>
          <a:xfrm>
            <a:off x="7915356" y="1405231"/>
            <a:ext cx="778213" cy="794376"/>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Media Server</a:t>
            </a:r>
          </a:p>
        </p:txBody>
      </p:sp>
      <p:sp>
        <p:nvSpPr>
          <p:cNvPr id="42" name="Textfeld 12"/>
          <p:cNvSpPr txBox="1"/>
          <p:nvPr/>
        </p:nvSpPr>
        <p:spPr>
          <a:xfrm>
            <a:off x="2628061" y="1568155"/>
            <a:ext cx="537328" cy="215444"/>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800" dirty="0" err="1"/>
              <a:t>vRouter</a:t>
            </a:r>
            <a:endParaRPr lang="en-US" sz="800" dirty="0"/>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9811" y="2315186"/>
            <a:ext cx="1083853" cy="1083853"/>
          </a:xfrm>
          <a:prstGeom prst="rect">
            <a:avLst/>
          </a:prstGeom>
        </p:spPr>
      </p:pic>
      <p:pic>
        <p:nvPicPr>
          <p:cNvPr id="24" name="Picture 5"/>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8022" y="1939175"/>
            <a:ext cx="545640" cy="5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3548" y="2102412"/>
            <a:ext cx="1434359" cy="924521"/>
          </a:xfrm>
          <a:prstGeom prst="rect">
            <a:avLst/>
          </a:prstGeom>
          <a:noFill/>
          <a:ln>
            <a:noFill/>
          </a:ln>
          <a:effectLst/>
        </p:spPr>
      </p:pic>
      <p:sp>
        <p:nvSpPr>
          <p:cNvPr id="45" name="Textfeld 9"/>
          <p:cNvSpPr txBox="1"/>
          <p:nvPr/>
        </p:nvSpPr>
        <p:spPr>
          <a:xfrm>
            <a:off x="6255661" y="3041858"/>
            <a:ext cx="954107" cy="400110"/>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1000" dirty="0"/>
              <a:t>Evolved</a:t>
            </a:r>
            <a:br>
              <a:rPr lang="en-US" sz="1000" dirty="0"/>
            </a:br>
            <a:r>
              <a:rPr lang="en-US" sz="1000" dirty="0"/>
              <a:t>Packet Core</a:t>
            </a:r>
          </a:p>
        </p:txBody>
      </p:sp>
      <p:pic>
        <p:nvPicPr>
          <p:cNvPr id="46"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69431" y="2416191"/>
            <a:ext cx="542591" cy="5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1433" y="1857598"/>
            <a:ext cx="380875" cy="380875"/>
          </a:xfrm>
          <a:prstGeom prst="rect">
            <a:avLst/>
          </a:prstGeom>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8688" y="2625356"/>
            <a:ext cx="526993" cy="526993"/>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62150" y="3891927"/>
            <a:ext cx="1083853" cy="1083853"/>
          </a:xfrm>
          <a:prstGeom prst="rect">
            <a:avLst/>
          </a:prstGeom>
        </p:spPr>
      </p:pic>
      <p:grpSp>
        <p:nvGrpSpPr>
          <p:cNvPr id="50" name="Gruppieren 19"/>
          <p:cNvGrpSpPr/>
          <p:nvPr/>
        </p:nvGrpSpPr>
        <p:grpSpPr>
          <a:xfrm rot="15518400">
            <a:off x="6754698" y="3694047"/>
            <a:ext cx="648000" cy="648000"/>
            <a:chOff x="1656000" y="936000"/>
            <a:chExt cx="648000" cy="648000"/>
          </a:xfrm>
        </p:grpSpPr>
        <p:sp>
          <p:nvSpPr>
            <p:cNvPr id="51" name="Bogen 18"/>
            <p:cNvSpPr/>
            <p:nvPr/>
          </p:nvSpPr>
          <p:spPr>
            <a:xfrm>
              <a:off x="1800000" y="1080000"/>
              <a:ext cx="360000" cy="360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Bogen 43"/>
            <p:cNvSpPr/>
            <p:nvPr/>
          </p:nvSpPr>
          <p:spPr>
            <a:xfrm>
              <a:off x="1728000" y="1008000"/>
              <a:ext cx="504000" cy="504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Bogen 44"/>
            <p:cNvSpPr/>
            <p:nvPr/>
          </p:nvSpPr>
          <p:spPr>
            <a:xfrm>
              <a:off x="1656000" y="936000"/>
              <a:ext cx="648000" cy="648000"/>
            </a:xfrm>
            <a:prstGeom prst="arc">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8264" y="4212257"/>
            <a:ext cx="456558" cy="456558"/>
          </a:xfrm>
          <a:prstGeom prst="rect">
            <a:avLst/>
          </a:prstGeom>
        </p:spPr>
      </p:pic>
      <p:sp>
        <p:nvSpPr>
          <p:cNvPr id="56" name="Textfeld 12"/>
          <p:cNvSpPr txBox="1"/>
          <p:nvPr/>
        </p:nvSpPr>
        <p:spPr>
          <a:xfrm>
            <a:off x="3225621" y="1845368"/>
            <a:ext cx="688009" cy="215444"/>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800" dirty="0"/>
              <a:t>LTE up-link</a:t>
            </a:r>
          </a:p>
        </p:txBody>
      </p:sp>
      <p:cxnSp>
        <p:nvCxnSpPr>
          <p:cNvPr id="58" name="Elbow Connector 57"/>
          <p:cNvCxnSpPr>
            <a:stCxn id="13" idx="2"/>
            <a:endCxn id="20" idx="1"/>
          </p:cNvCxnSpPr>
          <p:nvPr/>
        </p:nvCxnSpPr>
        <p:spPr>
          <a:xfrm rot="16200000" flipH="1">
            <a:off x="360416" y="2070585"/>
            <a:ext cx="835518" cy="572698"/>
          </a:xfrm>
          <a:prstGeom prst="bentConnector2">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78080" y="2857112"/>
            <a:ext cx="801823" cy="430887"/>
          </a:xfrm>
          <a:prstGeom prst="rect">
            <a:avLst/>
          </a:prstGeom>
          <a:noFill/>
        </p:spPr>
        <p:txBody>
          <a:bodyPr wrap="none" rtlCol="0">
            <a:spAutoFit/>
          </a:bodyPr>
          <a:lstStyle/>
          <a:p>
            <a:pPr algn="ctr"/>
            <a:r>
              <a:rPr lang="en-US" sz="1100" dirty="0"/>
              <a:t>HD-Video</a:t>
            </a:r>
          </a:p>
          <a:p>
            <a:pPr algn="ctr"/>
            <a:r>
              <a:rPr lang="en-US" sz="1100" dirty="0"/>
              <a:t> stream</a:t>
            </a:r>
          </a:p>
        </p:txBody>
      </p:sp>
      <p:pic>
        <p:nvPicPr>
          <p:cNvPr id="60" name="Picture 5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65422" y="1059073"/>
            <a:ext cx="549978" cy="547830"/>
          </a:xfrm>
          <a:prstGeom prst="rect">
            <a:avLst/>
          </a:prstGeom>
        </p:spPr>
      </p:pic>
      <p:sp>
        <p:nvSpPr>
          <p:cNvPr id="61" name="TextBox 60"/>
          <p:cNvSpPr txBox="1"/>
          <p:nvPr/>
        </p:nvSpPr>
        <p:spPr>
          <a:xfrm>
            <a:off x="2968833" y="3099170"/>
            <a:ext cx="1391683" cy="430887"/>
          </a:xfrm>
          <a:prstGeom prst="rect">
            <a:avLst/>
          </a:prstGeom>
          <a:noFill/>
        </p:spPr>
        <p:txBody>
          <a:bodyPr wrap="square" rtlCol="0">
            <a:spAutoFit/>
          </a:bodyPr>
          <a:lstStyle/>
          <a:p>
            <a:pPr algn="ctr"/>
            <a:r>
              <a:rPr lang="en-US" sz="1100" dirty="0"/>
              <a:t>LR-Video + Analytic</a:t>
            </a:r>
          </a:p>
        </p:txBody>
      </p:sp>
      <p:pic>
        <p:nvPicPr>
          <p:cNvPr id="64" name="Picture 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04352" y="1292443"/>
            <a:ext cx="214281" cy="214281"/>
          </a:xfrm>
          <a:prstGeom prst="rect">
            <a:avLst/>
          </a:prstGeom>
        </p:spPr>
      </p:pic>
      <p:pic>
        <p:nvPicPr>
          <p:cNvPr id="65" name="Picture 64"/>
          <p:cNvPicPr>
            <a:picLocks noChangeAspect="1"/>
          </p:cNvPicPr>
          <p:nvPr/>
        </p:nvPicPr>
        <p:blipFill>
          <a:blip r:embed="rId17" cstate="print">
            <a:lum bright="70000" contrast="-70000"/>
            <a:extLst>
              <a:ext uri="{28A0092B-C50C-407E-A947-70E740481C1C}">
                <a14:useLocalDpi xmlns:a14="http://schemas.microsoft.com/office/drawing/2010/main" val="0"/>
              </a:ext>
            </a:extLst>
          </a:blip>
          <a:stretch>
            <a:fillRect/>
          </a:stretch>
        </p:blipFill>
        <p:spPr>
          <a:xfrm>
            <a:off x="2508367" y="1808055"/>
            <a:ext cx="648840" cy="648840"/>
          </a:xfrm>
          <a:prstGeom prst="rect">
            <a:avLst/>
          </a:prstGeom>
        </p:spPr>
      </p:pic>
      <p:pic>
        <p:nvPicPr>
          <p:cNvPr id="66" name="Picture 65"/>
          <p:cNvPicPr>
            <a:picLocks noChangeAspect="1"/>
          </p:cNvPicPr>
          <p:nvPr/>
        </p:nvPicPr>
        <p:blipFill>
          <a:blip r:embed="rId18"/>
          <a:stretch>
            <a:fillRect/>
          </a:stretch>
        </p:blipFill>
        <p:spPr>
          <a:xfrm>
            <a:off x="23380" y="2102412"/>
            <a:ext cx="856679" cy="616285"/>
          </a:xfrm>
          <a:prstGeom prst="rect">
            <a:avLst/>
          </a:prstGeom>
        </p:spPr>
      </p:pic>
      <p:pic>
        <p:nvPicPr>
          <p:cNvPr id="67" name="Picture 66"/>
          <p:cNvPicPr>
            <a:picLocks noChangeAspect="1"/>
          </p:cNvPicPr>
          <p:nvPr/>
        </p:nvPicPr>
        <p:blipFill>
          <a:blip r:embed="rId18">
            <a:grayscl/>
          </a:blip>
          <a:stretch>
            <a:fillRect/>
          </a:stretch>
        </p:blipFill>
        <p:spPr>
          <a:xfrm>
            <a:off x="8311575" y="2102412"/>
            <a:ext cx="822240" cy="591510"/>
          </a:xfrm>
          <a:prstGeom prst="rect">
            <a:avLst/>
          </a:prstGeom>
        </p:spPr>
      </p:pic>
      <p:sp>
        <p:nvSpPr>
          <p:cNvPr id="68" name="TextBox 67"/>
          <p:cNvSpPr txBox="1"/>
          <p:nvPr/>
        </p:nvSpPr>
        <p:spPr>
          <a:xfrm>
            <a:off x="8341767" y="2693922"/>
            <a:ext cx="753732" cy="430887"/>
          </a:xfrm>
          <a:prstGeom prst="rect">
            <a:avLst/>
          </a:prstGeom>
          <a:noFill/>
        </p:spPr>
        <p:txBody>
          <a:bodyPr wrap="none" rtlCol="0">
            <a:spAutoFit/>
          </a:bodyPr>
          <a:lstStyle/>
          <a:p>
            <a:pPr algn="ctr"/>
            <a:r>
              <a:rPr lang="en-US" sz="1100" dirty="0"/>
              <a:t>LR-Video</a:t>
            </a:r>
          </a:p>
          <a:p>
            <a:pPr algn="ctr"/>
            <a:r>
              <a:rPr lang="en-US" sz="1100" dirty="0"/>
              <a:t> stream</a:t>
            </a:r>
          </a:p>
        </p:txBody>
      </p:sp>
      <p:pic>
        <p:nvPicPr>
          <p:cNvPr id="69" name="Picture 68"/>
          <p:cNvPicPr>
            <a:picLocks noChangeAspect="1"/>
          </p:cNvPicPr>
          <p:nvPr/>
        </p:nvPicPr>
        <p:blipFill>
          <a:blip r:embed="rId19" cstate="print">
            <a:lum bright="70000" contrast="-70000"/>
            <a:extLst>
              <a:ext uri="{28A0092B-C50C-407E-A947-70E740481C1C}">
                <a14:useLocalDpi xmlns:a14="http://schemas.microsoft.com/office/drawing/2010/main" val="0"/>
              </a:ext>
            </a:extLst>
          </a:blip>
          <a:stretch>
            <a:fillRect/>
          </a:stretch>
        </p:blipFill>
        <p:spPr>
          <a:xfrm>
            <a:off x="1877535" y="1811307"/>
            <a:ext cx="626451" cy="626451"/>
          </a:xfrm>
          <a:prstGeom prst="rect">
            <a:avLst/>
          </a:prstGeom>
        </p:spPr>
      </p:pic>
      <p:sp>
        <p:nvSpPr>
          <p:cNvPr id="73" name="Rectangle 72"/>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52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reduction of service setup time </a:t>
            </a:r>
            <a:r>
              <a:rPr lang="en-US" sz="2000" dirty="0" smtClean="0">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automation</a:t>
            </a:r>
            <a:r>
              <a:rPr lang="en-US" sz="2000" dirty="0" smtClean="0">
                <a:latin typeface="Calibri"/>
                <a:ea typeface="Times New Roman"/>
                <a:cs typeface="Arial"/>
              </a:rPr>
              <a:t> of network operations, including</a:t>
            </a:r>
          </a:p>
          <a:p>
            <a:pPr marL="686991" lvl="1" indent="-342900" algn="l" rtl="0">
              <a:spcBef>
                <a:spcPts val="300"/>
              </a:spcBef>
              <a:spcAft>
                <a:spcPts val="0"/>
              </a:spcAft>
              <a:buClrTx/>
            </a:pPr>
            <a:r>
              <a:rPr lang="en-US" b="1" dirty="0" smtClean="0">
                <a:latin typeface="Calibri"/>
                <a:ea typeface="Times New Roman"/>
                <a:cs typeface="Arial"/>
              </a:rPr>
              <a:t>zero-touch</a:t>
            </a:r>
            <a:r>
              <a:rPr lang="en-US" dirty="0" smtClean="0">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latin typeface="Calibri"/>
                <a:ea typeface="Times New Roman"/>
                <a:cs typeface="Arial"/>
              </a:rPr>
              <a:t>automatic resilience and </a:t>
            </a:r>
            <a:r>
              <a:rPr lang="en-US" b="1" dirty="0" smtClean="0">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operational expense reduction </a:t>
            </a:r>
            <a:r>
              <a:rPr lang="en-US" sz="2000" dirty="0" smtClean="0">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solidFill>
                  <a:srgbClr val="FF0000"/>
                </a:solidFill>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services: </a:t>
            </a:r>
          </a:p>
          <a:p>
            <a:pPr marL="686991" lvl="1" indent="-342900" algn="l" rtl="0">
              <a:spcBef>
                <a:spcPts val="300"/>
              </a:spcBef>
              <a:spcAft>
                <a:spcPts val="0"/>
              </a:spcAft>
              <a:buClrTx/>
            </a:pPr>
            <a:r>
              <a:rPr lang="en-US" dirty="0" smtClean="0">
                <a:latin typeface="Calibri"/>
                <a:ea typeface="Times New Roman"/>
                <a:cs typeface="Arial"/>
              </a:rPr>
              <a:t>spanning multiple network operators </a:t>
            </a:r>
            <a:r>
              <a:rPr lang="en-US" sz="1800" dirty="0" smtClean="0">
                <a:latin typeface="Calibri"/>
                <a:ea typeface="Times New Roman"/>
                <a:cs typeface="Arial"/>
              </a:rPr>
              <a:t>(</a:t>
            </a:r>
            <a:r>
              <a:rPr lang="en-US" sz="1800" b="1" dirty="0" smtClean="0">
                <a:latin typeface="Calibri"/>
                <a:ea typeface="Times New Roman"/>
                <a:cs typeface="Arial"/>
              </a:rPr>
              <a:t>L</a:t>
            </a:r>
            <a:r>
              <a:rPr lang="en-US" sz="1800" dirty="0" smtClean="0">
                <a:latin typeface="Calibri"/>
                <a:ea typeface="Times New Roman"/>
                <a:cs typeface="Arial"/>
              </a:rPr>
              <a:t>ifecycle </a:t>
            </a:r>
            <a:r>
              <a:rPr lang="en-US" sz="1800" b="1" dirty="0" smtClean="0">
                <a:latin typeface="Calibri"/>
                <a:ea typeface="Times New Roman"/>
                <a:cs typeface="Arial"/>
              </a:rPr>
              <a:t>S</a:t>
            </a:r>
            <a:r>
              <a:rPr lang="en-US" sz="1800" dirty="0" smtClean="0">
                <a:latin typeface="Calibri"/>
                <a:ea typeface="Times New Roman"/>
                <a:cs typeface="Arial"/>
              </a:rPr>
              <a:t>ervice </a:t>
            </a:r>
            <a:r>
              <a:rPr lang="en-US" sz="1800" b="1" dirty="0" smtClean="0">
                <a:latin typeface="Calibri"/>
                <a:ea typeface="Times New Roman"/>
                <a:cs typeface="Arial"/>
              </a:rPr>
              <a:t>O</a:t>
            </a:r>
            <a:r>
              <a:rPr lang="en-US" sz="1800" dirty="0" smtClean="0">
                <a:latin typeface="Calibri"/>
                <a:ea typeface="Times New Roman"/>
                <a:cs typeface="Arial"/>
              </a:rPr>
              <a:t>rchestration)</a:t>
            </a:r>
            <a:endParaRPr lang="en-US" dirty="0" smtClean="0">
              <a:latin typeface="Calibri"/>
              <a:ea typeface="Times New Roman"/>
              <a:cs typeface="Arial"/>
            </a:endParaRPr>
          </a:p>
          <a:p>
            <a:pPr marL="686991" lvl="1" indent="-342900" algn="l" rtl="0">
              <a:spcBef>
                <a:spcPts val="300"/>
              </a:spcBef>
              <a:spcAft>
                <a:spcPts val="0"/>
              </a:spcAft>
              <a:buClrTx/>
            </a:pPr>
            <a:r>
              <a:rPr lang="en-US" dirty="0" smtClean="0">
                <a:latin typeface="Calibri"/>
                <a:ea typeface="Times New Roman"/>
                <a:cs typeface="Arial"/>
              </a:rPr>
              <a:t>requiring an independent subnetwork (network </a:t>
            </a:r>
            <a:r>
              <a:rPr lang="en-US" b="1" dirty="0" smtClean="0">
                <a:latin typeface="Calibri"/>
                <a:ea typeface="Times New Roman"/>
                <a:cs typeface="Arial"/>
              </a:rPr>
              <a:t>slicing</a:t>
            </a:r>
            <a:r>
              <a:rPr lang="en-US" dirty="0" smtClean="0">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109949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Zero Touch Provisioning</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2901" y="3058202"/>
            <a:ext cx="3542097" cy="444567"/>
          </a:xfrm>
        </p:spPr>
        <p:txBody>
          <a:bodyPr/>
          <a:lstStyle/>
          <a:p>
            <a:pPr algn="l"/>
            <a:r>
              <a:rPr lang="en-US" sz="1600" dirty="0" smtClean="0"/>
              <a:t>Presenter: </a:t>
            </a:r>
            <a:r>
              <a:rPr lang="en-US" sz="1600" dirty="0" smtClean="0">
                <a:sym typeface="Wingdings" panose="05000000000000000000" pitchFamily="2" charset="2"/>
              </a:rPr>
              <a:t>Alon Geva </a:t>
            </a:r>
            <a:r>
              <a:rPr lang="en-US" sz="1600" dirty="0" smtClean="0"/>
              <a:t>(RAD)</a:t>
            </a:r>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9" name="irc_mi" descr="http://www.seeklogo.com/images/B/BATM-logo-16E76E04BE-seeklogo.com.gif"/>
          <p:cNvPicPr/>
          <p:nvPr/>
        </p:nvPicPr>
        <p:blipFill rotWithShape="1">
          <a:blip r:embed="rId2" cstate="print"/>
          <a:srcRect t="28310" b="28519"/>
          <a:stretch/>
        </p:blipFill>
        <p:spPr bwMode="auto">
          <a:xfrm>
            <a:off x="4776537" y="3063859"/>
            <a:ext cx="1078651" cy="536684"/>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6232638" y="3008547"/>
            <a:ext cx="756994" cy="591996"/>
          </a:xfrm>
          <a:prstGeom prst="rect">
            <a:avLst/>
          </a:prstGeom>
        </p:spPr>
      </p:pic>
    </p:spTree>
    <p:extLst>
      <p:ext uri="{BB962C8B-B14F-4D97-AF65-F5344CB8AC3E}">
        <p14:creationId xmlns:p14="http://schemas.microsoft.com/office/powerpoint/2010/main" val="9228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pPr>
            <a:r>
              <a:rPr lang="en-US" sz="2000" dirty="0" smtClean="0"/>
              <a:t>Zero touch provisioning (ZTP) means automatically setting up</a:t>
            </a:r>
          </a:p>
          <a:p>
            <a:pPr marL="342900" indent="-342900">
              <a:spcBef>
                <a:spcPts val="0"/>
              </a:spcBef>
              <a:buFont typeface="Arial" panose="020B0604020202020204" pitchFamily="34" charset="0"/>
              <a:buChar char="•"/>
            </a:pPr>
            <a:r>
              <a:rPr lang="en-US" sz="2000" dirty="0" smtClean="0"/>
              <a:t>equipment (e.g., CPE)</a:t>
            </a:r>
          </a:p>
          <a:p>
            <a:pPr marL="342900" indent="-342900">
              <a:spcBef>
                <a:spcPts val="0"/>
              </a:spcBef>
              <a:buFont typeface="Arial" panose="020B0604020202020204" pitchFamily="34" charset="0"/>
              <a:buChar char="•"/>
            </a:pPr>
            <a:r>
              <a:rPr lang="en-US" sz="2000" dirty="0" smtClean="0"/>
              <a:t>end-to-end services (e.g., Point of Sale application for small business)</a:t>
            </a:r>
          </a:p>
          <a:p>
            <a:pPr>
              <a:spcBef>
                <a:spcPts val="0"/>
              </a:spcBef>
            </a:pPr>
            <a:r>
              <a:rPr lang="en-US" sz="2000" dirty="0" smtClean="0"/>
              <a:t>without human intervention</a:t>
            </a:r>
          </a:p>
          <a:p>
            <a:pPr>
              <a:spcBef>
                <a:spcPts val="1200"/>
              </a:spcBef>
            </a:pPr>
            <a:r>
              <a:rPr lang="en-US" sz="2000" dirty="0"/>
              <a:t>We saw CPEs delivered to </a:t>
            </a:r>
            <a:r>
              <a:rPr lang="en-US" sz="2000" dirty="0" smtClean="0"/>
              <a:t>customers</a:t>
            </a:r>
            <a:endParaRPr lang="en-US" sz="2000" dirty="0"/>
          </a:p>
          <a:p>
            <a:pPr marL="285750" indent="-285750">
              <a:spcBef>
                <a:spcPts val="0"/>
              </a:spcBef>
              <a:buFont typeface="Arial" panose="020B0604020202020204" pitchFamily="34" charset="0"/>
              <a:buChar char="•"/>
            </a:pPr>
            <a:r>
              <a:rPr lang="en-US" sz="2000" dirty="0" smtClean="0"/>
              <a:t>CPE </a:t>
            </a:r>
            <a:r>
              <a:rPr lang="en-US" sz="2000" dirty="0"/>
              <a:t>runs </a:t>
            </a:r>
            <a:r>
              <a:rPr lang="en-US" sz="2000" dirty="0" smtClean="0"/>
              <a:t>ZTP </a:t>
            </a:r>
            <a:r>
              <a:rPr lang="en-US" sz="2000" dirty="0"/>
              <a:t>process to </a:t>
            </a:r>
            <a:r>
              <a:rPr lang="en-US" sz="2000" i="1" dirty="0" smtClean="0"/>
              <a:t>boot</a:t>
            </a:r>
            <a:r>
              <a:rPr lang="en-US" sz="2000" dirty="0" smtClean="0"/>
              <a:t> and connect to its management system</a:t>
            </a:r>
            <a:endParaRPr lang="en-US" sz="2000" dirty="0"/>
          </a:p>
          <a:p>
            <a:pPr marL="285750" indent="-285750">
              <a:spcBef>
                <a:spcPts val="0"/>
              </a:spcBef>
              <a:buFont typeface="Arial" panose="020B0604020202020204" pitchFamily="34" charset="0"/>
              <a:buChar char="•"/>
            </a:pPr>
            <a:r>
              <a:rPr lang="en-US" sz="2000" dirty="0" smtClean="0"/>
              <a:t>VNFs </a:t>
            </a:r>
            <a:r>
              <a:rPr lang="en-US" sz="2000" dirty="0"/>
              <a:t>are automatically installed and configured</a:t>
            </a:r>
          </a:p>
          <a:p>
            <a:pPr marL="285750" lvl="0" indent="-285750">
              <a:spcBef>
                <a:spcPts val="0"/>
              </a:spcBef>
              <a:buFont typeface="Arial" panose="020B0604020202020204" pitchFamily="34" charset="0"/>
              <a:buChar char="•"/>
            </a:pPr>
            <a:r>
              <a:rPr lang="en-US" sz="2000" dirty="0" smtClean="0"/>
              <a:t>CPE </a:t>
            </a:r>
            <a:r>
              <a:rPr lang="en-US" sz="2000" dirty="0"/>
              <a:t>automatically connects to application (</a:t>
            </a:r>
            <a:r>
              <a:rPr lang="en-US" sz="2000" dirty="0" err="1" smtClean="0"/>
              <a:t>PoS</a:t>
            </a:r>
            <a:r>
              <a:rPr lang="en-US" sz="2000" dirty="0" smtClean="0"/>
              <a:t> </a:t>
            </a:r>
            <a:r>
              <a:rPr lang="en-US" sz="2000" dirty="0"/>
              <a:t>at RAD HQ)</a:t>
            </a:r>
          </a:p>
          <a:p>
            <a:pPr>
              <a:spcBef>
                <a:spcPts val="0"/>
              </a:spcBef>
            </a:pPr>
            <a:r>
              <a:rPr lang="en-US" sz="2000" dirty="0" smtClean="0"/>
              <a:t>and it all works </a:t>
            </a:r>
            <a:r>
              <a:rPr lang="en-US" sz="2000" i="1" dirty="0" smtClean="0"/>
              <a:t>automagically</a:t>
            </a:r>
          </a:p>
          <a:p>
            <a:pPr>
              <a:spcBef>
                <a:spcPts val="600"/>
              </a:spcBef>
            </a:pPr>
            <a:endParaRPr lang="en-US" dirty="0"/>
          </a:p>
        </p:txBody>
      </p:sp>
      <p:sp>
        <p:nvSpPr>
          <p:cNvPr id="3" name="Title 2"/>
          <p:cNvSpPr>
            <a:spLocks noGrp="1"/>
          </p:cNvSpPr>
          <p:nvPr>
            <p:ph type="title"/>
          </p:nvPr>
        </p:nvSpPr>
        <p:spPr/>
        <p:txBody>
          <a:bodyPr/>
          <a:lstStyle/>
          <a:p>
            <a:r>
              <a:rPr lang="en-US" dirty="0" smtClean="0"/>
              <a:t>Zero touch</a:t>
            </a:r>
            <a:endParaRPr lang="en-US" dirty="0"/>
          </a:p>
        </p:txBody>
      </p:sp>
    </p:spTree>
    <p:extLst>
      <p:ext uri="{BB962C8B-B14F-4D97-AF65-F5344CB8AC3E}">
        <p14:creationId xmlns:p14="http://schemas.microsoft.com/office/powerpoint/2010/main" val="636712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803" b="20547"/>
          <a:stretch/>
        </p:blipFill>
        <p:spPr bwMode="auto">
          <a:xfrm>
            <a:off x="-1" y="1507415"/>
            <a:ext cx="9164847" cy="3460377"/>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1" y="2233556"/>
            <a:ext cx="9170827" cy="1391373"/>
          </a:xfrm>
          <a:prstGeom prst="rect">
            <a:avLst/>
          </a:prstGeom>
          <a:solidFill>
            <a:srgbClr val="03122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r>
              <a:rPr lang="en-US" dirty="0" smtClean="0"/>
              <a:t>ZTP Process   Ready to Plug &amp; Play uCPE</a:t>
            </a:r>
            <a:endParaRPr lang="en-US" dirty="0"/>
          </a:p>
        </p:txBody>
      </p:sp>
      <p:sp>
        <p:nvSpPr>
          <p:cNvPr id="28" name="Rectangle 2"/>
          <p:cNvSpPr/>
          <p:nvPr/>
        </p:nvSpPr>
        <p:spPr>
          <a:xfrm>
            <a:off x="714462" y="2222061"/>
            <a:ext cx="889950" cy="553998"/>
          </a:xfrm>
          <a:prstGeom prst="rect">
            <a:avLst/>
          </a:prstGeom>
        </p:spPr>
        <p:txBody>
          <a:bodyPr wrap="square" lIns="0" tIns="0" rIns="0" bIns="0">
            <a:spAutoFit/>
          </a:bodyPr>
          <a:lstStyle/>
          <a:p>
            <a:pPr rtl="1"/>
            <a:r>
              <a:rPr lang="en-US" sz="1200" dirty="0">
                <a:solidFill>
                  <a:schemeClr val="bg1"/>
                </a:solidFill>
              </a:rPr>
              <a:t>CUSTOMER SERVICE ORDER</a:t>
            </a:r>
          </a:p>
        </p:txBody>
      </p:sp>
      <p:sp>
        <p:nvSpPr>
          <p:cNvPr id="10" name="Rectangle 2"/>
          <p:cNvSpPr/>
          <p:nvPr/>
        </p:nvSpPr>
        <p:spPr>
          <a:xfrm>
            <a:off x="3777186" y="2219471"/>
            <a:ext cx="1152543" cy="553998"/>
          </a:xfrm>
          <a:prstGeom prst="rect">
            <a:avLst/>
          </a:prstGeom>
        </p:spPr>
        <p:txBody>
          <a:bodyPr wrap="square" lIns="0" tIns="0" rIns="0" bIns="0">
            <a:spAutoFit/>
          </a:bodyPr>
          <a:lstStyle/>
          <a:p>
            <a:pPr rtl="1"/>
            <a:r>
              <a:rPr lang="en-US" sz="1200" dirty="0">
                <a:solidFill>
                  <a:schemeClr val="bg1"/>
                </a:solidFill>
              </a:rPr>
              <a:t>SHIP UNCONFIRMED WHITEBOX</a:t>
            </a:r>
          </a:p>
        </p:txBody>
      </p:sp>
      <p:grpSp>
        <p:nvGrpSpPr>
          <p:cNvPr id="22" name="קבוצה 21"/>
          <p:cNvGrpSpPr/>
          <p:nvPr/>
        </p:nvGrpSpPr>
        <p:grpSpPr>
          <a:xfrm>
            <a:off x="215770" y="2222061"/>
            <a:ext cx="409226" cy="409226"/>
            <a:chOff x="215770" y="2222061"/>
            <a:chExt cx="409226" cy="409226"/>
          </a:xfrm>
        </p:grpSpPr>
        <p:sp>
          <p:nvSpPr>
            <p:cNvPr id="32" name="אליפסה 31"/>
            <p:cNvSpPr/>
            <p:nvPr/>
          </p:nvSpPr>
          <p:spPr>
            <a:xfrm>
              <a:off x="215770" y="2222061"/>
              <a:ext cx="409226" cy="409226"/>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9"/>
            <p:cNvSpPr>
              <a:spLocks/>
            </p:cNvSpPr>
            <p:nvPr/>
          </p:nvSpPr>
          <p:spPr bwMode="auto">
            <a:xfrm>
              <a:off x="258133" y="2319510"/>
              <a:ext cx="306153" cy="214834"/>
            </a:xfrm>
            <a:custGeom>
              <a:avLst/>
              <a:gdLst>
                <a:gd name="T0" fmla="*/ 0 w 303"/>
                <a:gd name="T1" fmla="*/ 55 h 195"/>
                <a:gd name="T2" fmla="*/ 151 w 303"/>
                <a:gd name="T3" fmla="*/ 55 h 195"/>
                <a:gd name="T4" fmla="*/ 151 w 303"/>
                <a:gd name="T5" fmla="*/ 0 h 195"/>
                <a:gd name="T6" fmla="*/ 303 w 303"/>
                <a:gd name="T7" fmla="*/ 98 h 195"/>
                <a:gd name="T8" fmla="*/ 151 w 303"/>
                <a:gd name="T9" fmla="*/ 195 h 195"/>
                <a:gd name="T10" fmla="*/ 151 w 303"/>
                <a:gd name="T11" fmla="*/ 146 h 195"/>
                <a:gd name="T12" fmla="*/ 0 w 303"/>
                <a:gd name="T13" fmla="*/ 146 h 195"/>
              </a:gdLst>
              <a:ahLst/>
              <a:cxnLst>
                <a:cxn ang="0">
                  <a:pos x="T0" y="T1"/>
                </a:cxn>
                <a:cxn ang="0">
                  <a:pos x="T2" y="T3"/>
                </a:cxn>
                <a:cxn ang="0">
                  <a:pos x="T4" y="T5"/>
                </a:cxn>
                <a:cxn ang="0">
                  <a:pos x="T6" y="T7"/>
                </a:cxn>
                <a:cxn ang="0">
                  <a:pos x="T8" y="T9"/>
                </a:cxn>
                <a:cxn ang="0">
                  <a:pos x="T10" y="T11"/>
                </a:cxn>
                <a:cxn ang="0">
                  <a:pos x="T12" y="T13"/>
                </a:cxn>
              </a:cxnLst>
              <a:rect l="0" t="0" r="r" b="b"/>
              <a:pathLst>
                <a:path w="303" h="195">
                  <a:moveTo>
                    <a:pt x="0" y="55"/>
                  </a:moveTo>
                  <a:lnTo>
                    <a:pt x="151" y="55"/>
                  </a:lnTo>
                  <a:lnTo>
                    <a:pt x="151" y="0"/>
                  </a:lnTo>
                  <a:lnTo>
                    <a:pt x="303" y="98"/>
                  </a:lnTo>
                  <a:lnTo>
                    <a:pt x="151" y="195"/>
                  </a:lnTo>
                  <a:lnTo>
                    <a:pt x="151" y="146"/>
                  </a:lnTo>
                  <a:lnTo>
                    <a:pt x="0" y="146"/>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he-IL" dirty="0"/>
            </a:p>
          </p:txBody>
        </p:sp>
      </p:grpSp>
      <p:grpSp>
        <p:nvGrpSpPr>
          <p:cNvPr id="29" name="קבוצה 28"/>
          <p:cNvGrpSpPr/>
          <p:nvPr/>
        </p:nvGrpSpPr>
        <p:grpSpPr>
          <a:xfrm>
            <a:off x="3279899" y="2219471"/>
            <a:ext cx="409226" cy="409226"/>
            <a:chOff x="215770" y="2222061"/>
            <a:chExt cx="409226" cy="409226"/>
          </a:xfrm>
        </p:grpSpPr>
        <p:sp>
          <p:nvSpPr>
            <p:cNvPr id="30" name="אליפסה 29"/>
            <p:cNvSpPr/>
            <p:nvPr/>
          </p:nvSpPr>
          <p:spPr>
            <a:xfrm>
              <a:off x="215770" y="2222061"/>
              <a:ext cx="409226" cy="409226"/>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9"/>
            <p:cNvSpPr>
              <a:spLocks/>
            </p:cNvSpPr>
            <p:nvPr/>
          </p:nvSpPr>
          <p:spPr bwMode="auto">
            <a:xfrm>
              <a:off x="258133" y="2319510"/>
              <a:ext cx="306153" cy="214834"/>
            </a:xfrm>
            <a:custGeom>
              <a:avLst/>
              <a:gdLst>
                <a:gd name="T0" fmla="*/ 0 w 303"/>
                <a:gd name="T1" fmla="*/ 55 h 195"/>
                <a:gd name="T2" fmla="*/ 151 w 303"/>
                <a:gd name="T3" fmla="*/ 55 h 195"/>
                <a:gd name="T4" fmla="*/ 151 w 303"/>
                <a:gd name="T5" fmla="*/ 0 h 195"/>
                <a:gd name="T6" fmla="*/ 303 w 303"/>
                <a:gd name="T7" fmla="*/ 98 h 195"/>
                <a:gd name="T8" fmla="*/ 151 w 303"/>
                <a:gd name="T9" fmla="*/ 195 h 195"/>
                <a:gd name="T10" fmla="*/ 151 w 303"/>
                <a:gd name="T11" fmla="*/ 146 h 195"/>
                <a:gd name="T12" fmla="*/ 0 w 303"/>
                <a:gd name="T13" fmla="*/ 146 h 195"/>
              </a:gdLst>
              <a:ahLst/>
              <a:cxnLst>
                <a:cxn ang="0">
                  <a:pos x="T0" y="T1"/>
                </a:cxn>
                <a:cxn ang="0">
                  <a:pos x="T2" y="T3"/>
                </a:cxn>
                <a:cxn ang="0">
                  <a:pos x="T4" y="T5"/>
                </a:cxn>
                <a:cxn ang="0">
                  <a:pos x="T6" y="T7"/>
                </a:cxn>
                <a:cxn ang="0">
                  <a:pos x="T8" y="T9"/>
                </a:cxn>
                <a:cxn ang="0">
                  <a:pos x="T10" y="T11"/>
                </a:cxn>
                <a:cxn ang="0">
                  <a:pos x="T12" y="T13"/>
                </a:cxn>
              </a:cxnLst>
              <a:rect l="0" t="0" r="r" b="b"/>
              <a:pathLst>
                <a:path w="303" h="195">
                  <a:moveTo>
                    <a:pt x="0" y="55"/>
                  </a:moveTo>
                  <a:lnTo>
                    <a:pt x="151" y="55"/>
                  </a:lnTo>
                  <a:lnTo>
                    <a:pt x="151" y="0"/>
                  </a:lnTo>
                  <a:lnTo>
                    <a:pt x="303" y="98"/>
                  </a:lnTo>
                  <a:lnTo>
                    <a:pt x="151" y="195"/>
                  </a:lnTo>
                  <a:lnTo>
                    <a:pt x="151" y="146"/>
                  </a:lnTo>
                  <a:lnTo>
                    <a:pt x="0" y="146"/>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he-IL" dirty="0"/>
            </a:p>
          </p:txBody>
        </p:sp>
      </p:grpSp>
      <p:grpSp>
        <p:nvGrpSpPr>
          <p:cNvPr id="39" name="קבוצה 38"/>
          <p:cNvGrpSpPr/>
          <p:nvPr/>
        </p:nvGrpSpPr>
        <p:grpSpPr>
          <a:xfrm>
            <a:off x="4841520" y="2222061"/>
            <a:ext cx="409226" cy="409226"/>
            <a:chOff x="215770" y="2222061"/>
            <a:chExt cx="409226" cy="409226"/>
          </a:xfrm>
        </p:grpSpPr>
        <p:sp>
          <p:nvSpPr>
            <p:cNvPr id="40" name="אליפסה 39"/>
            <p:cNvSpPr/>
            <p:nvPr/>
          </p:nvSpPr>
          <p:spPr>
            <a:xfrm>
              <a:off x="215770" y="2222061"/>
              <a:ext cx="409226" cy="409226"/>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9"/>
            <p:cNvSpPr>
              <a:spLocks/>
            </p:cNvSpPr>
            <p:nvPr/>
          </p:nvSpPr>
          <p:spPr bwMode="auto">
            <a:xfrm>
              <a:off x="258133" y="2319510"/>
              <a:ext cx="306153" cy="214834"/>
            </a:xfrm>
            <a:custGeom>
              <a:avLst/>
              <a:gdLst>
                <a:gd name="T0" fmla="*/ 0 w 303"/>
                <a:gd name="T1" fmla="*/ 55 h 195"/>
                <a:gd name="T2" fmla="*/ 151 w 303"/>
                <a:gd name="T3" fmla="*/ 55 h 195"/>
                <a:gd name="T4" fmla="*/ 151 w 303"/>
                <a:gd name="T5" fmla="*/ 0 h 195"/>
                <a:gd name="T6" fmla="*/ 303 w 303"/>
                <a:gd name="T7" fmla="*/ 98 h 195"/>
                <a:gd name="T8" fmla="*/ 151 w 303"/>
                <a:gd name="T9" fmla="*/ 195 h 195"/>
                <a:gd name="T10" fmla="*/ 151 w 303"/>
                <a:gd name="T11" fmla="*/ 146 h 195"/>
                <a:gd name="T12" fmla="*/ 0 w 303"/>
                <a:gd name="T13" fmla="*/ 146 h 195"/>
              </a:gdLst>
              <a:ahLst/>
              <a:cxnLst>
                <a:cxn ang="0">
                  <a:pos x="T0" y="T1"/>
                </a:cxn>
                <a:cxn ang="0">
                  <a:pos x="T2" y="T3"/>
                </a:cxn>
                <a:cxn ang="0">
                  <a:pos x="T4" y="T5"/>
                </a:cxn>
                <a:cxn ang="0">
                  <a:pos x="T6" y="T7"/>
                </a:cxn>
                <a:cxn ang="0">
                  <a:pos x="T8" y="T9"/>
                </a:cxn>
                <a:cxn ang="0">
                  <a:pos x="T10" y="T11"/>
                </a:cxn>
                <a:cxn ang="0">
                  <a:pos x="T12" y="T13"/>
                </a:cxn>
              </a:cxnLst>
              <a:rect l="0" t="0" r="r" b="b"/>
              <a:pathLst>
                <a:path w="303" h="195">
                  <a:moveTo>
                    <a:pt x="0" y="55"/>
                  </a:moveTo>
                  <a:lnTo>
                    <a:pt x="151" y="55"/>
                  </a:lnTo>
                  <a:lnTo>
                    <a:pt x="151" y="0"/>
                  </a:lnTo>
                  <a:lnTo>
                    <a:pt x="303" y="98"/>
                  </a:lnTo>
                  <a:lnTo>
                    <a:pt x="151" y="195"/>
                  </a:lnTo>
                  <a:lnTo>
                    <a:pt x="151" y="146"/>
                  </a:lnTo>
                  <a:lnTo>
                    <a:pt x="0" y="146"/>
                  </a:lnTo>
                </a:path>
              </a:pathLst>
            </a:custGeom>
            <a:noFill/>
            <a:ln w="1270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he-IL" dirty="0"/>
            </a:p>
          </p:txBody>
        </p:sp>
      </p:grpSp>
      <p:sp>
        <p:nvSpPr>
          <p:cNvPr id="48" name="Rectangle 2"/>
          <p:cNvSpPr/>
          <p:nvPr/>
        </p:nvSpPr>
        <p:spPr>
          <a:xfrm>
            <a:off x="5333018" y="2208101"/>
            <a:ext cx="1192306" cy="553998"/>
          </a:xfrm>
          <a:prstGeom prst="rect">
            <a:avLst/>
          </a:prstGeom>
        </p:spPr>
        <p:txBody>
          <a:bodyPr wrap="square" lIns="0" tIns="0" rIns="0" bIns="0">
            <a:spAutoFit/>
          </a:bodyPr>
          <a:lstStyle/>
          <a:p>
            <a:pPr rtl="1"/>
            <a:r>
              <a:rPr lang="en-US" sz="1200" dirty="0">
                <a:solidFill>
                  <a:schemeClr val="bg1"/>
                </a:solidFill>
              </a:rPr>
              <a:t>PLUG </a:t>
            </a:r>
          </a:p>
          <a:p>
            <a:pPr rtl="1"/>
            <a:r>
              <a:rPr lang="en-US" sz="1200" dirty="0">
                <a:solidFill>
                  <a:schemeClr val="bg1"/>
                </a:solidFill>
              </a:rPr>
              <a:t>AND PLAY</a:t>
            </a:r>
          </a:p>
          <a:p>
            <a:pPr rtl="1"/>
            <a:r>
              <a:rPr lang="en-US" sz="1200" dirty="0">
                <a:solidFill>
                  <a:schemeClr val="bg1"/>
                </a:solidFill>
              </a:rPr>
              <a:t>PROVISIONING</a:t>
            </a:r>
          </a:p>
        </p:txBody>
      </p:sp>
      <p:sp>
        <p:nvSpPr>
          <p:cNvPr id="24" name="מלבן 23"/>
          <p:cNvSpPr/>
          <p:nvPr/>
        </p:nvSpPr>
        <p:spPr>
          <a:xfrm>
            <a:off x="2006936" y="2175894"/>
            <a:ext cx="1631060" cy="646331"/>
          </a:xfrm>
          <a:prstGeom prst="rect">
            <a:avLst/>
          </a:prstGeom>
        </p:spPr>
        <p:txBody>
          <a:bodyPr wrap="square">
            <a:spAutoFit/>
          </a:bodyPr>
          <a:lstStyle/>
          <a:p>
            <a:pPr rtl="1">
              <a:spcAft>
                <a:spcPts val="0"/>
              </a:spcAft>
            </a:pPr>
            <a:r>
              <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rPr>
              <a:t>UPDATE </a:t>
            </a:r>
          </a:p>
          <a:p>
            <a:pPr rtl="1">
              <a:spcAft>
                <a:spcPts val="0"/>
              </a:spcAft>
            </a:pPr>
            <a:r>
              <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rPr>
              <a:t>SHIPMENT ON</a:t>
            </a:r>
          </a:p>
          <a:p>
            <a:pPr rtl="1">
              <a:spcAft>
                <a:spcPts val="0"/>
              </a:spcAft>
            </a:pPr>
            <a:r>
              <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rPr>
              <a:t>UCPE MANAGER</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0" name="Freeform 14"/>
          <p:cNvSpPr>
            <a:spLocks/>
          </p:cNvSpPr>
          <p:nvPr/>
        </p:nvSpPr>
        <p:spPr bwMode="auto">
          <a:xfrm>
            <a:off x="-180975" y="6524625"/>
            <a:ext cx="6062663" cy="273050"/>
          </a:xfrm>
          <a:custGeom>
            <a:avLst/>
            <a:gdLst>
              <a:gd name="T0" fmla="*/ 0 w 1800"/>
              <a:gd name="T1" fmla="*/ 1 h 81"/>
              <a:gd name="T2" fmla="*/ 37 w 1800"/>
              <a:gd name="T3" fmla="*/ 0 h 81"/>
              <a:gd name="T4" fmla="*/ 1790 w 1800"/>
              <a:gd name="T5" fmla="*/ 0 h 81"/>
              <a:gd name="T6" fmla="*/ 1800 w 1800"/>
              <a:gd name="T7" fmla="*/ 1 h 81"/>
              <a:gd name="T8" fmla="*/ 1800 w 1800"/>
              <a:gd name="T9" fmla="*/ 81 h 81"/>
              <a:gd name="T10" fmla="*/ 0 w 1800"/>
              <a:gd name="T11" fmla="*/ 81 h 81"/>
              <a:gd name="T12" fmla="*/ 0 w 1800"/>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1800" h="81">
                <a:moveTo>
                  <a:pt x="0" y="1"/>
                </a:moveTo>
                <a:cubicBezTo>
                  <a:pt x="12" y="1"/>
                  <a:pt x="25" y="0"/>
                  <a:pt x="37" y="0"/>
                </a:cubicBezTo>
                <a:cubicBezTo>
                  <a:pt x="622" y="0"/>
                  <a:pt x="1206" y="0"/>
                  <a:pt x="1790" y="0"/>
                </a:cubicBezTo>
                <a:cubicBezTo>
                  <a:pt x="1793" y="0"/>
                  <a:pt x="1796" y="1"/>
                  <a:pt x="1800" y="1"/>
                </a:cubicBezTo>
                <a:cubicBezTo>
                  <a:pt x="1800" y="28"/>
                  <a:pt x="1800" y="54"/>
                  <a:pt x="1800" y="81"/>
                </a:cubicBezTo>
                <a:cubicBezTo>
                  <a:pt x="1200" y="81"/>
                  <a:pt x="600" y="81"/>
                  <a:pt x="0" y="81"/>
                </a:cubicBezTo>
                <a:cubicBezTo>
                  <a:pt x="0" y="54"/>
                  <a:pt x="0" y="2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nvGrpSpPr>
          <p:cNvPr id="96" name="קבוצה 95"/>
          <p:cNvGrpSpPr/>
          <p:nvPr/>
        </p:nvGrpSpPr>
        <p:grpSpPr>
          <a:xfrm>
            <a:off x="439240" y="2084111"/>
            <a:ext cx="238676" cy="238676"/>
            <a:chOff x="5652120" y="2241021"/>
            <a:chExt cx="562660" cy="562660"/>
          </a:xfrm>
        </p:grpSpPr>
        <p:sp>
          <p:nvSpPr>
            <p:cNvPr id="97" name="אליפסה 96"/>
            <p:cNvSpPr/>
            <p:nvPr/>
          </p:nvSpPr>
          <p:spPr>
            <a:xfrm>
              <a:off x="5652120" y="2241021"/>
              <a:ext cx="562660" cy="56266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p:cNvSpPr>
              <a:spLocks/>
            </p:cNvSpPr>
            <p:nvPr/>
          </p:nvSpPr>
          <p:spPr bwMode="auto">
            <a:xfrm>
              <a:off x="5838596" y="2453625"/>
              <a:ext cx="189708" cy="137453"/>
            </a:xfrm>
            <a:custGeom>
              <a:avLst/>
              <a:gdLst>
                <a:gd name="T0" fmla="*/ 49 w 153"/>
                <a:gd name="T1" fmla="*/ 111 h 111"/>
                <a:gd name="T2" fmla="*/ 44 w 153"/>
                <a:gd name="T3" fmla="*/ 109 h 111"/>
                <a:gd name="T4" fmla="*/ 2 w 153"/>
                <a:gd name="T5" fmla="*/ 67 h 111"/>
                <a:gd name="T6" fmla="*/ 0 w 153"/>
                <a:gd name="T7" fmla="*/ 62 h 111"/>
                <a:gd name="T8" fmla="*/ 2 w 153"/>
                <a:gd name="T9" fmla="*/ 57 h 111"/>
                <a:gd name="T10" fmla="*/ 7 w 153"/>
                <a:gd name="T11" fmla="*/ 55 h 111"/>
                <a:gd name="T12" fmla="*/ 11 w 153"/>
                <a:gd name="T13" fmla="*/ 57 h 111"/>
                <a:gd name="T14" fmla="*/ 49 w 153"/>
                <a:gd name="T15" fmla="*/ 94 h 111"/>
                <a:gd name="T16" fmla="*/ 141 w 153"/>
                <a:gd name="T17" fmla="*/ 2 h 111"/>
                <a:gd name="T18" fmla="*/ 146 w 153"/>
                <a:gd name="T19" fmla="*/ 0 h 111"/>
                <a:gd name="T20" fmla="*/ 151 w 153"/>
                <a:gd name="T21" fmla="*/ 2 h 111"/>
                <a:gd name="T22" fmla="*/ 153 w 153"/>
                <a:gd name="T23" fmla="*/ 7 h 111"/>
                <a:gd name="T24" fmla="*/ 151 w 153"/>
                <a:gd name="T25" fmla="*/ 12 h 111"/>
                <a:gd name="T26" fmla="*/ 54 w 153"/>
                <a:gd name="T27" fmla="*/ 109 h 111"/>
                <a:gd name="T28" fmla="*/ 49 w 153"/>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11">
                  <a:moveTo>
                    <a:pt x="49" y="111"/>
                  </a:moveTo>
                  <a:cubicBezTo>
                    <a:pt x="47" y="111"/>
                    <a:pt x="45" y="110"/>
                    <a:pt x="44" y="109"/>
                  </a:cubicBezTo>
                  <a:cubicBezTo>
                    <a:pt x="2" y="67"/>
                    <a:pt x="2" y="67"/>
                    <a:pt x="2" y="67"/>
                  </a:cubicBezTo>
                  <a:cubicBezTo>
                    <a:pt x="0" y="66"/>
                    <a:pt x="0" y="64"/>
                    <a:pt x="0" y="62"/>
                  </a:cubicBezTo>
                  <a:cubicBezTo>
                    <a:pt x="0" y="60"/>
                    <a:pt x="0" y="58"/>
                    <a:pt x="2" y="57"/>
                  </a:cubicBezTo>
                  <a:cubicBezTo>
                    <a:pt x="3" y="56"/>
                    <a:pt x="5" y="55"/>
                    <a:pt x="7" y="55"/>
                  </a:cubicBezTo>
                  <a:cubicBezTo>
                    <a:pt x="8" y="55"/>
                    <a:pt x="10" y="56"/>
                    <a:pt x="11" y="57"/>
                  </a:cubicBezTo>
                  <a:cubicBezTo>
                    <a:pt x="49" y="94"/>
                    <a:pt x="49" y="94"/>
                    <a:pt x="49" y="94"/>
                  </a:cubicBezTo>
                  <a:cubicBezTo>
                    <a:pt x="141" y="2"/>
                    <a:pt x="141" y="2"/>
                    <a:pt x="141" y="2"/>
                  </a:cubicBezTo>
                  <a:cubicBezTo>
                    <a:pt x="142" y="1"/>
                    <a:pt x="144" y="0"/>
                    <a:pt x="146" y="0"/>
                  </a:cubicBezTo>
                  <a:cubicBezTo>
                    <a:pt x="148" y="0"/>
                    <a:pt x="149" y="1"/>
                    <a:pt x="151" y="2"/>
                  </a:cubicBezTo>
                  <a:cubicBezTo>
                    <a:pt x="152" y="4"/>
                    <a:pt x="153" y="5"/>
                    <a:pt x="153" y="7"/>
                  </a:cubicBezTo>
                  <a:cubicBezTo>
                    <a:pt x="153" y="9"/>
                    <a:pt x="152" y="11"/>
                    <a:pt x="151" y="12"/>
                  </a:cubicBezTo>
                  <a:cubicBezTo>
                    <a:pt x="54" y="109"/>
                    <a:pt x="54" y="109"/>
                    <a:pt x="54" y="109"/>
                  </a:cubicBezTo>
                  <a:cubicBezTo>
                    <a:pt x="52" y="110"/>
                    <a:pt x="51" y="111"/>
                    <a:pt x="49" y="111"/>
                  </a:cubicBezTo>
                  <a:close/>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99" name="קבוצה 98"/>
          <p:cNvGrpSpPr/>
          <p:nvPr/>
        </p:nvGrpSpPr>
        <p:grpSpPr>
          <a:xfrm>
            <a:off x="3492756" y="2081521"/>
            <a:ext cx="238676" cy="238676"/>
            <a:chOff x="5652120" y="2241021"/>
            <a:chExt cx="562660" cy="562660"/>
          </a:xfrm>
        </p:grpSpPr>
        <p:sp>
          <p:nvSpPr>
            <p:cNvPr id="100" name="אליפסה 99"/>
            <p:cNvSpPr/>
            <p:nvPr/>
          </p:nvSpPr>
          <p:spPr>
            <a:xfrm>
              <a:off x="5652120" y="2241021"/>
              <a:ext cx="562660" cy="56266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1"/>
            <p:cNvSpPr>
              <a:spLocks/>
            </p:cNvSpPr>
            <p:nvPr/>
          </p:nvSpPr>
          <p:spPr bwMode="auto">
            <a:xfrm>
              <a:off x="5838596" y="2453625"/>
              <a:ext cx="189708" cy="137453"/>
            </a:xfrm>
            <a:custGeom>
              <a:avLst/>
              <a:gdLst>
                <a:gd name="T0" fmla="*/ 49 w 153"/>
                <a:gd name="T1" fmla="*/ 111 h 111"/>
                <a:gd name="T2" fmla="*/ 44 w 153"/>
                <a:gd name="T3" fmla="*/ 109 h 111"/>
                <a:gd name="T4" fmla="*/ 2 w 153"/>
                <a:gd name="T5" fmla="*/ 67 h 111"/>
                <a:gd name="T6" fmla="*/ 0 w 153"/>
                <a:gd name="T7" fmla="*/ 62 h 111"/>
                <a:gd name="T8" fmla="*/ 2 w 153"/>
                <a:gd name="T9" fmla="*/ 57 h 111"/>
                <a:gd name="T10" fmla="*/ 7 w 153"/>
                <a:gd name="T11" fmla="*/ 55 h 111"/>
                <a:gd name="T12" fmla="*/ 11 w 153"/>
                <a:gd name="T13" fmla="*/ 57 h 111"/>
                <a:gd name="T14" fmla="*/ 49 w 153"/>
                <a:gd name="T15" fmla="*/ 94 h 111"/>
                <a:gd name="T16" fmla="*/ 141 w 153"/>
                <a:gd name="T17" fmla="*/ 2 h 111"/>
                <a:gd name="T18" fmla="*/ 146 w 153"/>
                <a:gd name="T19" fmla="*/ 0 h 111"/>
                <a:gd name="T20" fmla="*/ 151 w 153"/>
                <a:gd name="T21" fmla="*/ 2 h 111"/>
                <a:gd name="T22" fmla="*/ 153 w 153"/>
                <a:gd name="T23" fmla="*/ 7 h 111"/>
                <a:gd name="T24" fmla="*/ 151 w 153"/>
                <a:gd name="T25" fmla="*/ 12 h 111"/>
                <a:gd name="T26" fmla="*/ 54 w 153"/>
                <a:gd name="T27" fmla="*/ 109 h 111"/>
                <a:gd name="T28" fmla="*/ 49 w 153"/>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11">
                  <a:moveTo>
                    <a:pt x="49" y="111"/>
                  </a:moveTo>
                  <a:cubicBezTo>
                    <a:pt x="47" y="111"/>
                    <a:pt x="45" y="110"/>
                    <a:pt x="44" y="109"/>
                  </a:cubicBezTo>
                  <a:cubicBezTo>
                    <a:pt x="2" y="67"/>
                    <a:pt x="2" y="67"/>
                    <a:pt x="2" y="67"/>
                  </a:cubicBezTo>
                  <a:cubicBezTo>
                    <a:pt x="0" y="66"/>
                    <a:pt x="0" y="64"/>
                    <a:pt x="0" y="62"/>
                  </a:cubicBezTo>
                  <a:cubicBezTo>
                    <a:pt x="0" y="60"/>
                    <a:pt x="0" y="58"/>
                    <a:pt x="2" y="57"/>
                  </a:cubicBezTo>
                  <a:cubicBezTo>
                    <a:pt x="3" y="56"/>
                    <a:pt x="5" y="55"/>
                    <a:pt x="7" y="55"/>
                  </a:cubicBezTo>
                  <a:cubicBezTo>
                    <a:pt x="8" y="55"/>
                    <a:pt x="10" y="56"/>
                    <a:pt x="11" y="57"/>
                  </a:cubicBezTo>
                  <a:cubicBezTo>
                    <a:pt x="49" y="94"/>
                    <a:pt x="49" y="94"/>
                    <a:pt x="49" y="94"/>
                  </a:cubicBezTo>
                  <a:cubicBezTo>
                    <a:pt x="141" y="2"/>
                    <a:pt x="141" y="2"/>
                    <a:pt x="141" y="2"/>
                  </a:cubicBezTo>
                  <a:cubicBezTo>
                    <a:pt x="142" y="1"/>
                    <a:pt x="144" y="0"/>
                    <a:pt x="146" y="0"/>
                  </a:cubicBezTo>
                  <a:cubicBezTo>
                    <a:pt x="148" y="0"/>
                    <a:pt x="149" y="1"/>
                    <a:pt x="151" y="2"/>
                  </a:cubicBezTo>
                  <a:cubicBezTo>
                    <a:pt x="152" y="4"/>
                    <a:pt x="153" y="5"/>
                    <a:pt x="153" y="7"/>
                  </a:cubicBezTo>
                  <a:cubicBezTo>
                    <a:pt x="153" y="9"/>
                    <a:pt x="152" y="11"/>
                    <a:pt x="151" y="12"/>
                  </a:cubicBezTo>
                  <a:cubicBezTo>
                    <a:pt x="54" y="109"/>
                    <a:pt x="54" y="109"/>
                    <a:pt x="54" y="109"/>
                  </a:cubicBezTo>
                  <a:cubicBezTo>
                    <a:pt x="52" y="110"/>
                    <a:pt x="51" y="111"/>
                    <a:pt x="49" y="111"/>
                  </a:cubicBezTo>
                  <a:close/>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4" name="אליפסה 3"/>
          <p:cNvSpPr/>
          <p:nvPr/>
        </p:nvSpPr>
        <p:spPr>
          <a:xfrm>
            <a:off x="6300704" y="2222061"/>
            <a:ext cx="2152831" cy="2152831"/>
          </a:xfrm>
          <a:prstGeom prst="ellipse">
            <a:avLst/>
          </a:prstGeom>
          <a:solidFill>
            <a:schemeClr val="bg1"/>
          </a:solidFill>
          <a:ln>
            <a:solidFill>
              <a:schemeClr val="bg1">
                <a:lumMod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12710" t="-15912"/>
          <a:stretch/>
        </p:blipFill>
        <p:spPr>
          <a:xfrm>
            <a:off x="6331804" y="2543379"/>
            <a:ext cx="1964158" cy="1756536"/>
          </a:xfrm>
          <a:prstGeom prst="ellipse">
            <a:avLst/>
          </a:prstGeom>
        </p:spPr>
      </p:pic>
      <p:pic>
        <p:nvPicPr>
          <p:cNvPr id="33" name="237aa229-a3f7-4a20-adc4-c41c63f46079" descr="9FB1F0E5-B9E8-498F-AB61-ED3260D4AEF3@my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324" y="2677887"/>
            <a:ext cx="1659612" cy="40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קבוצה 28"/>
          <p:cNvGrpSpPr/>
          <p:nvPr/>
        </p:nvGrpSpPr>
        <p:grpSpPr>
          <a:xfrm>
            <a:off x="1592582" y="2219471"/>
            <a:ext cx="409226" cy="409226"/>
            <a:chOff x="215770" y="2222061"/>
            <a:chExt cx="409226" cy="409226"/>
          </a:xfrm>
        </p:grpSpPr>
        <p:sp>
          <p:nvSpPr>
            <p:cNvPr id="35" name="אליפסה 29"/>
            <p:cNvSpPr/>
            <p:nvPr/>
          </p:nvSpPr>
          <p:spPr>
            <a:xfrm>
              <a:off x="215770" y="2222061"/>
              <a:ext cx="409226" cy="409226"/>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
            <p:cNvSpPr>
              <a:spLocks/>
            </p:cNvSpPr>
            <p:nvPr/>
          </p:nvSpPr>
          <p:spPr bwMode="auto">
            <a:xfrm>
              <a:off x="258133" y="2319510"/>
              <a:ext cx="306153" cy="214834"/>
            </a:xfrm>
            <a:custGeom>
              <a:avLst/>
              <a:gdLst>
                <a:gd name="T0" fmla="*/ 0 w 303"/>
                <a:gd name="T1" fmla="*/ 55 h 195"/>
                <a:gd name="T2" fmla="*/ 151 w 303"/>
                <a:gd name="T3" fmla="*/ 55 h 195"/>
                <a:gd name="T4" fmla="*/ 151 w 303"/>
                <a:gd name="T5" fmla="*/ 0 h 195"/>
                <a:gd name="T6" fmla="*/ 303 w 303"/>
                <a:gd name="T7" fmla="*/ 98 h 195"/>
                <a:gd name="T8" fmla="*/ 151 w 303"/>
                <a:gd name="T9" fmla="*/ 195 h 195"/>
                <a:gd name="T10" fmla="*/ 151 w 303"/>
                <a:gd name="T11" fmla="*/ 146 h 195"/>
                <a:gd name="T12" fmla="*/ 0 w 303"/>
                <a:gd name="T13" fmla="*/ 146 h 195"/>
              </a:gdLst>
              <a:ahLst/>
              <a:cxnLst>
                <a:cxn ang="0">
                  <a:pos x="T0" y="T1"/>
                </a:cxn>
                <a:cxn ang="0">
                  <a:pos x="T2" y="T3"/>
                </a:cxn>
                <a:cxn ang="0">
                  <a:pos x="T4" y="T5"/>
                </a:cxn>
                <a:cxn ang="0">
                  <a:pos x="T6" y="T7"/>
                </a:cxn>
                <a:cxn ang="0">
                  <a:pos x="T8" y="T9"/>
                </a:cxn>
                <a:cxn ang="0">
                  <a:pos x="T10" y="T11"/>
                </a:cxn>
                <a:cxn ang="0">
                  <a:pos x="T12" y="T13"/>
                </a:cxn>
              </a:cxnLst>
              <a:rect l="0" t="0" r="r" b="b"/>
              <a:pathLst>
                <a:path w="303" h="195">
                  <a:moveTo>
                    <a:pt x="0" y="55"/>
                  </a:moveTo>
                  <a:lnTo>
                    <a:pt x="151" y="55"/>
                  </a:lnTo>
                  <a:lnTo>
                    <a:pt x="151" y="0"/>
                  </a:lnTo>
                  <a:lnTo>
                    <a:pt x="303" y="98"/>
                  </a:lnTo>
                  <a:lnTo>
                    <a:pt x="151" y="195"/>
                  </a:lnTo>
                  <a:lnTo>
                    <a:pt x="151" y="146"/>
                  </a:lnTo>
                  <a:lnTo>
                    <a:pt x="0" y="146"/>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he-IL" dirty="0"/>
            </a:p>
          </p:txBody>
        </p:sp>
      </p:grpSp>
      <p:grpSp>
        <p:nvGrpSpPr>
          <p:cNvPr id="102" name="קבוצה 101"/>
          <p:cNvGrpSpPr/>
          <p:nvPr/>
        </p:nvGrpSpPr>
        <p:grpSpPr>
          <a:xfrm>
            <a:off x="1812745" y="2084111"/>
            <a:ext cx="238676" cy="238676"/>
            <a:chOff x="5652120" y="2241021"/>
            <a:chExt cx="562660" cy="562660"/>
          </a:xfrm>
        </p:grpSpPr>
        <p:sp>
          <p:nvSpPr>
            <p:cNvPr id="103" name="אליפסה 102"/>
            <p:cNvSpPr/>
            <p:nvPr/>
          </p:nvSpPr>
          <p:spPr>
            <a:xfrm>
              <a:off x="5652120" y="2241021"/>
              <a:ext cx="562660" cy="56266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1"/>
            <p:cNvSpPr>
              <a:spLocks/>
            </p:cNvSpPr>
            <p:nvPr/>
          </p:nvSpPr>
          <p:spPr bwMode="auto">
            <a:xfrm>
              <a:off x="5838596" y="2453625"/>
              <a:ext cx="189708" cy="137453"/>
            </a:xfrm>
            <a:custGeom>
              <a:avLst/>
              <a:gdLst>
                <a:gd name="T0" fmla="*/ 49 w 153"/>
                <a:gd name="T1" fmla="*/ 111 h 111"/>
                <a:gd name="T2" fmla="*/ 44 w 153"/>
                <a:gd name="T3" fmla="*/ 109 h 111"/>
                <a:gd name="T4" fmla="*/ 2 w 153"/>
                <a:gd name="T5" fmla="*/ 67 h 111"/>
                <a:gd name="T6" fmla="*/ 0 w 153"/>
                <a:gd name="T7" fmla="*/ 62 h 111"/>
                <a:gd name="T8" fmla="*/ 2 w 153"/>
                <a:gd name="T9" fmla="*/ 57 h 111"/>
                <a:gd name="T10" fmla="*/ 7 w 153"/>
                <a:gd name="T11" fmla="*/ 55 h 111"/>
                <a:gd name="T12" fmla="*/ 11 w 153"/>
                <a:gd name="T13" fmla="*/ 57 h 111"/>
                <a:gd name="T14" fmla="*/ 49 w 153"/>
                <a:gd name="T15" fmla="*/ 94 h 111"/>
                <a:gd name="T16" fmla="*/ 141 w 153"/>
                <a:gd name="T17" fmla="*/ 2 h 111"/>
                <a:gd name="T18" fmla="*/ 146 w 153"/>
                <a:gd name="T19" fmla="*/ 0 h 111"/>
                <a:gd name="T20" fmla="*/ 151 w 153"/>
                <a:gd name="T21" fmla="*/ 2 h 111"/>
                <a:gd name="T22" fmla="*/ 153 w 153"/>
                <a:gd name="T23" fmla="*/ 7 h 111"/>
                <a:gd name="T24" fmla="*/ 151 w 153"/>
                <a:gd name="T25" fmla="*/ 12 h 111"/>
                <a:gd name="T26" fmla="*/ 54 w 153"/>
                <a:gd name="T27" fmla="*/ 109 h 111"/>
                <a:gd name="T28" fmla="*/ 49 w 153"/>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11">
                  <a:moveTo>
                    <a:pt x="49" y="111"/>
                  </a:moveTo>
                  <a:cubicBezTo>
                    <a:pt x="47" y="111"/>
                    <a:pt x="45" y="110"/>
                    <a:pt x="44" y="109"/>
                  </a:cubicBezTo>
                  <a:cubicBezTo>
                    <a:pt x="2" y="67"/>
                    <a:pt x="2" y="67"/>
                    <a:pt x="2" y="67"/>
                  </a:cubicBezTo>
                  <a:cubicBezTo>
                    <a:pt x="0" y="66"/>
                    <a:pt x="0" y="64"/>
                    <a:pt x="0" y="62"/>
                  </a:cubicBezTo>
                  <a:cubicBezTo>
                    <a:pt x="0" y="60"/>
                    <a:pt x="0" y="58"/>
                    <a:pt x="2" y="57"/>
                  </a:cubicBezTo>
                  <a:cubicBezTo>
                    <a:pt x="3" y="56"/>
                    <a:pt x="5" y="55"/>
                    <a:pt x="7" y="55"/>
                  </a:cubicBezTo>
                  <a:cubicBezTo>
                    <a:pt x="8" y="55"/>
                    <a:pt x="10" y="56"/>
                    <a:pt x="11" y="57"/>
                  </a:cubicBezTo>
                  <a:cubicBezTo>
                    <a:pt x="49" y="94"/>
                    <a:pt x="49" y="94"/>
                    <a:pt x="49" y="94"/>
                  </a:cubicBezTo>
                  <a:cubicBezTo>
                    <a:pt x="141" y="2"/>
                    <a:pt x="141" y="2"/>
                    <a:pt x="141" y="2"/>
                  </a:cubicBezTo>
                  <a:cubicBezTo>
                    <a:pt x="142" y="1"/>
                    <a:pt x="144" y="0"/>
                    <a:pt x="146" y="0"/>
                  </a:cubicBezTo>
                  <a:cubicBezTo>
                    <a:pt x="148" y="0"/>
                    <a:pt x="149" y="1"/>
                    <a:pt x="151" y="2"/>
                  </a:cubicBezTo>
                  <a:cubicBezTo>
                    <a:pt x="152" y="4"/>
                    <a:pt x="153" y="5"/>
                    <a:pt x="153" y="7"/>
                  </a:cubicBezTo>
                  <a:cubicBezTo>
                    <a:pt x="153" y="9"/>
                    <a:pt x="152" y="11"/>
                    <a:pt x="151" y="12"/>
                  </a:cubicBezTo>
                  <a:cubicBezTo>
                    <a:pt x="54" y="109"/>
                    <a:pt x="54" y="109"/>
                    <a:pt x="54" y="109"/>
                  </a:cubicBezTo>
                  <a:cubicBezTo>
                    <a:pt x="52" y="110"/>
                    <a:pt x="51" y="111"/>
                    <a:pt x="49" y="111"/>
                  </a:cubicBezTo>
                  <a:close/>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480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4364" y="4696750"/>
            <a:ext cx="628698" cy="229678"/>
          </a:xfrm>
          <a:prstGeom prst="rect">
            <a:avLst/>
          </a:prstGeom>
          <a:noFill/>
        </p:spPr>
        <p:txBody>
          <a:bodyPr wrap="none" rtlCol="0">
            <a:spAutoFit/>
          </a:bodyPr>
          <a:lstStyle/>
          <a:p>
            <a:pPr algn="ctr">
              <a:lnSpc>
                <a:spcPct val="85000"/>
              </a:lnSpc>
            </a:pPr>
            <a:r>
              <a:rPr lang="en-US" sz="1050" b="1" dirty="0"/>
              <a:t>ETX-2v</a:t>
            </a:r>
          </a:p>
        </p:txBody>
      </p:sp>
      <p:grpSp>
        <p:nvGrpSpPr>
          <p:cNvPr id="6" name="Group 5"/>
          <p:cNvGrpSpPr/>
          <p:nvPr/>
        </p:nvGrpSpPr>
        <p:grpSpPr>
          <a:xfrm>
            <a:off x="3077877" y="3936463"/>
            <a:ext cx="875937" cy="749048"/>
            <a:chOff x="2125534" y="3027812"/>
            <a:chExt cx="640839" cy="634396"/>
          </a:xfrm>
        </p:grpSpPr>
        <p:grpSp>
          <p:nvGrpSpPr>
            <p:cNvPr id="7" name="Group 6"/>
            <p:cNvGrpSpPr/>
            <p:nvPr/>
          </p:nvGrpSpPr>
          <p:grpSpPr>
            <a:xfrm>
              <a:off x="2125534" y="3027812"/>
              <a:ext cx="261217" cy="630851"/>
              <a:chOff x="2193659" y="1408750"/>
              <a:chExt cx="421837" cy="1018754"/>
            </a:xfrm>
          </p:grpSpPr>
          <p:sp>
            <p:nvSpPr>
              <p:cNvPr id="18" name="Rounded Rectangle 17"/>
              <p:cNvSpPr/>
              <p:nvPr/>
            </p:nvSpPr>
            <p:spPr>
              <a:xfrm>
                <a:off x="2193659" y="1408750"/>
                <a:ext cx="421837" cy="1018754"/>
              </a:xfrm>
              <a:prstGeom prst="roundRect">
                <a:avLst>
                  <a:gd name="adj" fmla="val 10454"/>
                </a:avLst>
              </a:prstGeom>
              <a:solidFill>
                <a:srgbClr val="20C4F4"/>
              </a:solidFill>
              <a:ln w="19050">
                <a:solidFill>
                  <a:srgbClr val="0AA4D4"/>
                </a:solid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9" name="Rounded Rectangle 18"/>
              <p:cNvSpPr/>
              <p:nvPr/>
            </p:nvSpPr>
            <p:spPr>
              <a:xfrm>
                <a:off x="2267900" y="2194392"/>
                <a:ext cx="273354" cy="1555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20" name="Group 19"/>
              <p:cNvGrpSpPr/>
              <p:nvPr/>
            </p:nvGrpSpPr>
            <p:grpSpPr>
              <a:xfrm>
                <a:off x="2267900" y="1510981"/>
                <a:ext cx="273354" cy="640530"/>
                <a:chOff x="3842630" y="2312093"/>
                <a:chExt cx="273354" cy="640530"/>
              </a:xfrm>
            </p:grpSpPr>
            <p:sp>
              <p:nvSpPr>
                <p:cNvPr id="24" name="Rounded Rectangle 23"/>
                <p:cNvSpPr/>
                <p:nvPr/>
              </p:nvSpPr>
              <p:spPr>
                <a:xfrm>
                  <a:off x="3842630" y="2312093"/>
                  <a:ext cx="112992" cy="42439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Rounded Rectangle 24"/>
                <p:cNvSpPr/>
                <p:nvPr/>
              </p:nvSpPr>
              <p:spPr>
                <a:xfrm>
                  <a:off x="4002992" y="2312093"/>
                  <a:ext cx="112992" cy="42439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Rounded Rectangle 25"/>
                <p:cNvSpPr/>
                <p:nvPr/>
              </p:nvSpPr>
              <p:spPr>
                <a:xfrm>
                  <a:off x="3842630" y="2791631"/>
                  <a:ext cx="273354" cy="160992"/>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21" name="Group 20"/>
              <p:cNvGrpSpPr/>
              <p:nvPr/>
            </p:nvGrpSpPr>
            <p:grpSpPr>
              <a:xfrm>
                <a:off x="2305477" y="2219412"/>
                <a:ext cx="198201" cy="105517"/>
                <a:chOff x="2468994" y="2794058"/>
                <a:chExt cx="220662" cy="117475"/>
              </a:xfrm>
            </p:grpSpPr>
            <p:sp>
              <p:nvSpPr>
                <p:cNvPr id="22" name="Freeform 97"/>
                <p:cNvSpPr>
                  <a:spLocks/>
                </p:cNvSpPr>
                <p:nvPr/>
              </p:nvSpPr>
              <p:spPr bwMode="auto">
                <a:xfrm>
                  <a:off x="2468994" y="2794058"/>
                  <a:ext cx="220662" cy="117475"/>
                </a:xfrm>
                <a:custGeom>
                  <a:avLst/>
                  <a:gdLst>
                    <a:gd name="T0" fmla="*/ 17 w 276"/>
                    <a:gd name="T1" fmla="*/ 0 h 147"/>
                    <a:gd name="T2" fmla="*/ 258 w 276"/>
                    <a:gd name="T3" fmla="*/ 0 h 147"/>
                    <a:gd name="T4" fmla="*/ 258 w 276"/>
                    <a:gd name="T5" fmla="*/ 0 h 147"/>
                    <a:gd name="T6" fmla="*/ 264 w 276"/>
                    <a:gd name="T7" fmla="*/ 1 h 147"/>
                    <a:gd name="T8" fmla="*/ 271 w 276"/>
                    <a:gd name="T9" fmla="*/ 5 h 147"/>
                    <a:gd name="T10" fmla="*/ 274 w 276"/>
                    <a:gd name="T11" fmla="*/ 10 h 147"/>
                    <a:gd name="T12" fmla="*/ 276 w 276"/>
                    <a:gd name="T13" fmla="*/ 17 h 147"/>
                    <a:gd name="T14" fmla="*/ 276 w 276"/>
                    <a:gd name="T15" fmla="*/ 130 h 147"/>
                    <a:gd name="T16" fmla="*/ 276 w 276"/>
                    <a:gd name="T17" fmla="*/ 130 h 147"/>
                    <a:gd name="T18" fmla="*/ 274 w 276"/>
                    <a:gd name="T19" fmla="*/ 137 h 147"/>
                    <a:gd name="T20" fmla="*/ 271 w 276"/>
                    <a:gd name="T21" fmla="*/ 142 h 147"/>
                    <a:gd name="T22" fmla="*/ 264 w 276"/>
                    <a:gd name="T23" fmla="*/ 145 h 147"/>
                    <a:gd name="T24" fmla="*/ 258 w 276"/>
                    <a:gd name="T25" fmla="*/ 147 h 147"/>
                    <a:gd name="T26" fmla="*/ 17 w 276"/>
                    <a:gd name="T27" fmla="*/ 147 h 147"/>
                    <a:gd name="T28" fmla="*/ 17 w 276"/>
                    <a:gd name="T29" fmla="*/ 147 h 147"/>
                    <a:gd name="T30" fmla="*/ 10 w 276"/>
                    <a:gd name="T31" fmla="*/ 145 h 147"/>
                    <a:gd name="T32" fmla="*/ 5 w 276"/>
                    <a:gd name="T33" fmla="*/ 142 h 147"/>
                    <a:gd name="T34" fmla="*/ 0 w 276"/>
                    <a:gd name="T35" fmla="*/ 137 h 147"/>
                    <a:gd name="T36" fmla="*/ 0 w 276"/>
                    <a:gd name="T37" fmla="*/ 130 h 147"/>
                    <a:gd name="T38" fmla="*/ 0 w 276"/>
                    <a:gd name="T39" fmla="*/ 17 h 147"/>
                    <a:gd name="T40" fmla="*/ 0 w 276"/>
                    <a:gd name="T41" fmla="*/ 17 h 147"/>
                    <a:gd name="T42" fmla="*/ 0 w 276"/>
                    <a:gd name="T43" fmla="*/ 10 h 147"/>
                    <a:gd name="T44" fmla="*/ 5 w 276"/>
                    <a:gd name="T45" fmla="*/ 5 h 147"/>
                    <a:gd name="T46" fmla="*/ 10 w 276"/>
                    <a:gd name="T47" fmla="*/ 1 h 147"/>
                    <a:gd name="T48" fmla="*/ 17 w 276"/>
                    <a:gd name="T49" fmla="*/ 0 h 147"/>
                    <a:gd name="T50" fmla="*/ 17 w 276"/>
                    <a:gd name="T5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47">
                      <a:moveTo>
                        <a:pt x="17" y="0"/>
                      </a:moveTo>
                      <a:lnTo>
                        <a:pt x="258" y="0"/>
                      </a:lnTo>
                      <a:lnTo>
                        <a:pt x="258" y="0"/>
                      </a:lnTo>
                      <a:lnTo>
                        <a:pt x="264" y="1"/>
                      </a:lnTo>
                      <a:lnTo>
                        <a:pt x="271" y="5"/>
                      </a:lnTo>
                      <a:lnTo>
                        <a:pt x="274" y="10"/>
                      </a:lnTo>
                      <a:lnTo>
                        <a:pt x="276" y="17"/>
                      </a:lnTo>
                      <a:lnTo>
                        <a:pt x="276" y="130"/>
                      </a:lnTo>
                      <a:lnTo>
                        <a:pt x="276" y="130"/>
                      </a:lnTo>
                      <a:lnTo>
                        <a:pt x="274" y="137"/>
                      </a:lnTo>
                      <a:lnTo>
                        <a:pt x="271" y="142"/>
                      </a:lnTo>
                      <a:lnTo>
                        <a:pt x="264" y="145"/>
                      </a:lnTo>
                      <a:lnTo>
                        <a:pt x="258" y="147"/>
                      </a:lnTo>
                      <a:lnTo>
                        <a:pt x="17" y="147"/>
                      </a:lnTo>
                      <a:lnTo>
                        <a:pt x="17" y="147"/>
                      </a:lnTo>
                      <a:lnTo>
                        <a:pt x="10" y="145"/>
                      </a:lnTo>
                      <a:lnTo>
                        <a:pt x="5" y="142"/>
                      </a:lnTo>
                      <a:lnTo>
                        <a:pt x="0" y="137"/>
                      </a:lnTo>
                      <a:lnTo>
                        <a:pt x="0" y="130"/>
                      </a:lnTo>
                      <a:lnTo>
                        <a:pt x="0" y="17"/>
                      </a:lnTo>
                      <a:lnTo>
                        <a:pt x="0" y="17"/>
                      </a:lnTo>
                      <a:lnTo>
                        <a:pt x="0" y="10"/>
                      </a:lnTo>
                      <a:lnTo>
                        <a:pt x="5" y="5"/>
                      </a:lnTo>
                      <a:lnTo>
                        <a:pt x="10" y="1"/>
                      </a:lnTo>
                      <a:lnTo>
                        <a:pt x="17" y="0"/>
                      </a:lnTo>
                      <a:lnTo>
                        <a:pt x="1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3" name="Freeform 98"/>
                <p:cNvSpPr>
                  <a:spLocks noEditPoints="1"/>
                </p:cNvSpPr>
                <p:nvPr/>
              </p:nvSpPr>
              <p:spPr bwMode="auto">
                <a:xfrm>
                  <a:off x="2494202" y="2810604"/>
                  <a:ext cx="170247" cy="84383"/>
                </a:xfrm>
                <a:custGeom>
                  <a:avLst/>
                  <a:gdLst>
                    <a:gd name="T0" fmla="*/ 228 w 228"/>
                    <a:gd name="T1" fmla="*/ 16 h 113"/>
                    <a:gd name="T2" fmla="*/ 228 w 228"/>
                    <a:gd name="T3" fmla="*/ 13 h 113"/>
                    <a:gd name="T4" fmla="*/ 222 w 228"/>
                    <a:gd name="T5" fmla="*/ 3 h 113"/>
                    <a:gd name="T6" fmla="*/ 215 w 228"/>
                    <a:gd name="T7" fmla="*/ 0 h 113"/>
                    <a:gd name="T8" fmla="*/ 150 w 228"/>
                    <a:gd name="T9" fmla="*/ 16 h 113"/>
                    <a:gd name="T10" fmla="*/ 157 w 228"/>
                    <a:gd name="T11" fmla="*/ 96 h 113"/>
                    <a:gd name="T12" fmla="*/ 127 w 228"/>
                    <a:gd name="T13" fmla="*/ 0 h 113"/>
                    <a:gd name="T14" fmla="*/ 78 w 228"/>
                    <a:gd name="T15" fmla="*/ 96 h 113"/>
                    <a:gd name="T16" fmla="*/ 71 w 228"/>
                    <a:gd name="T17" fmla="*/ 67 h 113"/>
                    <a:gd name="T18" fmla="*/ 69 w 228"/>
                    <a:gd name="T19" fmla="*/ 62 h 113"/>
                    <a:gd name="T20" fmla="*/ 61 w 228"/>
                    <a:gd name="T21" fmla="*/ 55 h 113"/>
                    <a:gd name="T22" fmla="*/ 66 w 228"/>
                    <a:gd name="T23" fmla="*/ 54 h 113"/>
                    <a:gd name="T24" fmla="*/ 71 w 228"/>
                    <a:gd name="T25" fmla="*/ 49 h 113"/>
                    <a:gd name="T26" fmla="*/ 71 w 228"/>
                    <a:gd name="T27" fmla="*/ 16 h 113"/>
                    <a:gd name="T28" fmla="*/ 69 w 228"/>
                    <a:gd name="T29" fmla="*/ 10 h 113"/>
                    <a:gd name="T30" fmla="*/ 64 w 228"/>
                    <a:gd name="T31" fmla="*/ 1 h 113"/>
                    <a:gd name="T32" fmla="*/ 0 w 228"/>
                    <a:gd name="T33" fmla="*/ 0 h 113"/>
                    <a:gd name="T34" fmla="*/ 5 w 228"/>
                    <a:gd name="T35" fmla="*/ 16 h 113"/>
                    <a:gd name="T36" fmla="*/ 0 w 228"/>
                    <a:gd name="T37" fmla="*/ 96 h 113"/>
                    <a:gd name="T38" fmla="*/ 20 w 228"/>
                    <a:gd name="T39" fmla="*/ 113 h 113"/>
                    <a:gd name="T40" fmla="*/ 47 w 228"/>
                    <a:gd name="T41" fmla="*/ 64 h 113"/>
                    <a:gd name="T42" fmla="*/ 50 w 228"/>
                    <a:gd name="T43" fmla="*/ 64 h 113"/>
                    <a:gd name="T44" fmla="*/ 56 w 228"/>
                    <a:gd name="T45" fmla="*/ 69 h 113"/>
                    <a:gd name="T46" fmla="*/ 56 w 228"/>
                    <a:gd name="T47" fmla="*/ 113 h 113"/>
                    <a:gd name="T48" fmla="*/ 100 w 228"/>
                    <a:gd name="T49" fmla="*/ 79 h 113"/>
                    <a:gd name="T50" fmla="*/ 137 w 228"/>
                    <a:gd name="T51" fmla="*/ 113 h 113"/>
                    <a:gd name="T52" fmla="*/ 215 w 228"/>
                    <a:gd name="T53" fmla="*/ 113 h 113"/>
                    <a:gd name="T54" fmla="*/ 225 w 228"/>
                    <a:gd name="T55" fmla="*/ 110 h 113"/>
                    <a:gd name="T56" fmla="*/ 228 w 228"/>
                    <a:gd name="T57" fmla="*/ 96 h 113"/>
                    <a:gd name="T58" fmla="*/ 54 w 228"/>
                    <a:gd name="T59" fmla="*/ 40 h 113"/>
                    <a:gd name="T60" fmla="*/ 54 w 228"/>
                    <a:gd name="T61" fmla="*/ 45 h 113"/>
                    <a:gd name="T62" fmla="*/ 49 w 228"/>
                    <a:gd name="T63" fmla="*/ 49 h 113"/>
                    <a:gd name="T64" fmla="*/ 20 w 228"/>
                    <a:gd name="T65" fmla="*/ 16 h 113"/>
                    <a:gd name="T66" fmla="*/ 47 w 228"/>
                    <a:gd name="T67" fmla="*/ 16 h 113"/>
                    <a:gd name="T68" fmla="*/ 54 w 228"/>
                    <a:gd name="T69" fmla="*/ 18 h 113"/>
                    <a:gd name="T70" fmla="*/ 54 w 228"/>
                    <a:gd name="T71" fmla="*/ 23 h 113"/>
                    <a:gd name="T72" fmla="*/ 54 w 228"/>
                    <a:gd name="T73" fmla="*/ 40 h 113"/>
                    <a:gd name="T74" fmla="*/ 101 w 228"/>
                    <a:gd name="T75" fmla="*/ 66 h 113"/>
                    <a:gd name="T76" fmla="*/ 125 w 228"/>
                    <a:gd name="T77" fmla="*/ 66 h 113"/>
                    <a:gd name="T78" fmla="*/ 213 w 228"/>
                    <a:gd name="T79" fmla="*/ 89 h 113"/>
                    <a:gd name="T80" fmla="*/ 211 w 228"/>
                    <a:gd name="T81" fmla="*/ 94 h 113"/>
                    <a:gd name="T82" fmla="*/ 206 w 228"/>
                    <a:gd name="T83" fmla="*/ 96 h 113"/>
                    <a:gd name="T84" fmla="*/ 172 w 228"/>
                    <a:gd name="T85" fmla="*/ 16 h 113"/>
                    <a:gd name="T86" fmla="*/ 205 w 228"/>
                    <a:gd name="T87" fmla="*/ 16 h 113"/>
                    <a:gd name="T88" fmla="*/ 211 w 228"/>
                    <a:gd name="T89" fmla="*/ 20 h 113"/>
                    <a:gd name="T90" fmla="*/ 213 w 228"/>
                    <a:gd name="T91" fmla="*/ 8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13">
                      <a:moveTo>
                        <a:pt x="228" y="96"/>
                      </a:moveTo>
                      <a:lnTo>
                        <a:pt x="228" y="16"/>
                      </a:lnTo>
                      <a:lnTo>
                        <a:pt x="228" y="16"/>
                      </a:lnTo>
                      <a:lnTo>
                        <a:pt x="228" y="13"/>
                      </a:lnTo>
                      <a:lnTo>
                        <a:pt x="227" y="8"/>
                      </a:lnTo>
                      <a:lnTo>
                        <a:pt x="222" y="3"/>
                      </a:lnTo>
                      <a:lnTo>
                        <a:pt x="218" y="1"/>
                      </a:lnTo>
                      <a:lnTo>
                        <a:pt x="215" y="0"/>
                      </a:lnTo>
                      <a:lnTo>
                        <a:pt x="150" y="0"/>
                      </a:lnTo>
                      <a:lnTo>
                        <a:pt x="150" y="16"/>
                      </a:lnTo>
                      <a:lnTo>
                        <a:pt x="157" y="16"/>
                      </a:lnTo>
                      <a:lnTo>
                        <a:pt x="157" y="96"/>
                      </a:lnTo>
                      <a:lnTo>
                        <a:pt x="150" y="96"/>
                      </a:lnTo>
                      <a:lnTo>
                        <a:pt x="127" y="0"/>
                      </a:lnTo>
                      <a:lnTo>
                        <a:pt x="101" y="0"/>
                      </a:lnTo>
                      <a:lnTo>
                        <a:pt x="78" y="96"/>
                      </a:lnTo>
                      <a:lnTo>
                        <a:pt x="71" y="96"/>
                      </a:lnTo>
                      <a:lnTo>
                        <a:pt x="71" y="67"/>
                      </a:lnTo>
                      <a:lnTo>
                        <a:pt x="71" y="67"/>
                      </a:lnTo>
                      <a:lnTo>
                        <a:pt x="69" y="62"/>
                      </a:lnTo>
                      <a:lnTo>
                        <a:pt x="66" y="59"/>
                      </a:lnTo>
                      <a:lnTo>
                        <a:pt x="61" y="55"/>
                      </a:lnTo>
                      <a:lnTo>
                        <a:pt x="61" y="55"/>
                      </a:lnTo>
                      <a:lnTo>
                        <a:pt x="66" y="54"/>
                      </a:lnTo>
                      <a:lnTo>
                        <a:pt x="69" y="50"/>
                      </a:lnTo>
                      <a:lnTo>
                        <a:pt x="71" y="49"/>
                      </a:lnTo>
                      <a:lnTo>
                        <a:pt x="71" y="45"/>
                      </a:lnTo>
                      <a:lnTo>
                        <a:pt x="71" y="16"/>
                      </a:lnTo>
                      <a:lnTo>
                        <a:pt x="71" y="16"/>
                      </a:lnTo>
                      <a:lnTo>
                        <a:pt x="69" y="10"/>
                      </a:lnTo>
                      <a:lnTo>
                        <a:pt x="67" y="5"/>
                      </a:lnTo>
                      <a:lnTo>
                        <a:pt x="64" y="1"/>
                      </a:lnTo>
                      <a:lnTo>
                        <a:pt x="56" y="0"/>
                      </a:lnTo>
                      <a:lnTo>
                        <a:pt x="0" y="0"/>
                      </a:lnTo>
                      <a:lnTo>
                        <a:pt x="0" y="16"/>
                      </a:lnTo>
                      <a:lnTo>
                        <a:pt x="5" y="16"/>
                      </a:lnTo>
                      <a:lnTo>
                        <a:pt x="5" y="96"/>
                      </a:lnTo>
                      <a:lnTo>
                        <a:pt x="0" y="96"/>
                      </a:lnTo>
                      <a:lnTo>
                        <a:pt x="0" y="113"/>
                      </a:lnTo>
                      <a:lnTo>
                        <a:pt x="20" y="113"/>
                      </a:lnTo>
                      <a:lnTo>
                        <a:pt x="20" y="64"/>
                      </a:lnTo>
                      <a:lnTo>
                        <a:pt x="47" y="64"/>
                      </a:lnTo>
                      <a:lnTo>
                        <a:pt x="47" y="64"/>
                      </a:lnTo>
                      <a:lnTo>
                        <a:pt x="50" y="64"/>
                      </a:lnTo>
                      <a:lnTo>
                        <a:pt x="54" y="66"/>
                      </a:lnTo>
                      <a:lnTo>
                        <a:pt x="56" y="69"/>
                      </a:lnTo>
                      <a:lnTo>
                        <a:pt x="56" y="72"/>
                      </a:lnTo>
                      <a:lnTo>
                        <a:pt x="56" y="113"/>
                      </a:lnTo>
                      <a:lnTo>
                        <a:pt x="91" y="113"/>
                      </a:lnTo>
                      <a:lnTo>
                        <a:pt x="100" y="79"/>
                      </a:lnTo>
                      <a:lnTo>
                        <a:pt x="127" y="79"/>
                      </a:lnTo>
                      <a:lnTo>
                        <a:pt x="137" y="113"/>
                      </a:lnTo>
                      <a:lnTo>
                        <a:pt x="215" y="113"/>
                      </a:lnTo>
                      <a:lnTo>
                        <a:pt x="215" y="113"/>
                      </a:lnTo>
                      <a:lnTo>
                        <a:pt x="220" y="111"/>
                      </a:lnTo>
                      <a:lnTo>
                        <a:pt x="225" y="110"/>
                      </a:lnTo>
                      <a:lnTo>
                        <a:pt x="227" y="105"/>
                      </a:lnTo>
                      <a:lnTo>
                        <a:pt x="228" y="96"/>
                      </a:lnTo>
                      <a:lnTo>
                        <a:pt x="228" y="96"/>
                      </a:lnTo>
                      <a:close/>
                      <a:moveTo>
                        <a:pt x="54" y="40"/>
                      </a:moveTo>
                      <a:lnTo>
                        <a:pt x="54" y="40"/>
                      </a:lnTo>
                      <a:lnTo>
                        <a:pt x="54" y="45"/>
                      </a:lnTo>
                      <a:lnTo>
                        <a:pt x="52" y="47"/>
                      </a:lnTo>
                      <a:lnTo>
                        <a:pt x="49" y="49"/>
                      </a:lnTo>
                      <a:lnTo>
                        <a:pt x="20" y="49"/>
                      </a:lnTo>
                      <a:lnTo>
                        <a:pt x="20" y="16"/>
                      </a:lnTo>
                      <a:lnTo>
                        <a:pt x="47" y="16"/>
                      </a:lnTo>
                      <a:lnTo>
                        <a:pt x="47" y="16"/>
                      </a:lnTo>
                      <a:lnTo>
                        <a:pt x="50" y="16"/>
                      </a:lnTo>
                      <a:lnTo>
                        <a:pt x="54" y="18"/>
                      </a:lnTo>
                      <a:lnTo>
                        <a:pt x="54" y="22"/>
                      </a:lnTo>
                      <a:lnTo>
                        <a:pt x="54" y="23"/>
                      </a:lnTo>
                      <a:lnTo>
                        <a:pt x="54" y="40"/>
                      </a:lnTo>
                      <a:lnTo>
                        <a:pt x="54" y="40"/>
                      </a:lnTo>
                      <a:close/>
                      <a:moveTo>
                        <a:pt x="125" y="66"/>
                      </a:moveTo>
                      <a:lnTo>
                        <a:pt x="101" y="66"/>
                      </a:lnTo>
                      <a:lnTo>
                        <a:pt x="113" y="10"/>
                      </a:lnTo>
                      <a:lnTo>
                        <a:pt x="125" y="66"/>
                      </a:lnTo>
                      <a:lnTo>
                        <a:pt x="125" y="66"/>
                      </a:lnTo>
                      <a:close/>
                      <a:moveTo>
                        <a:pt x="213" y="89"/>
                      </a:moveTo>
                      <a:lnTo>
                        <a:pt x="213" y="89"/>
                      </a:lnTo>
                      <a:lnTo>
                        <a:pt x="211" y="94"/>
                      </a:lnTo>
                      <a:lnTo>
                        <a:pt x="210" y="96"/>
                      </a:lnTo>
                      <a:lnTo>
                        <a:pt x="206" y="96"/>
                      </a:lnTo>
                      <a:lnTo>
                        <a:pt x="172" y="96"/>
                      </a:lnTo>
                      <a:lnTo>
                        <a:pt x="172" y="16"/>
                      </a:lnTo>
                      <a:lnTo>
                        <a:pt x="205" y="16"/>
                      </a:lnTo>
                      <a:lnTo>
                        <a:pt x="205" y="16"/>
                      </a:lnTo>
                      <a:lnTo>
                        <a:pt x="210" y="16"/>
                      </a:lnTo>
                      <a:lnTo>
                        <a:pt x="211" y="20"/>
                      </a:lnTo>
                      <a:lnTo>
                        <a:pt x="213" y="23"/>
                      </a:lnTo>
                      <a:lnTo>
                        <a:pt x="213" y="89"/>
                      </a:lnTo>
                      <a:lnTo>
                        <a:pt x="213"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grpSp>
          <p:nvGrpSpPr>
            <p:cNvPr id="8" name="Group 7"/>
            <p:cNvGrpSpPr/>
            <p:nvPr/>
          </p:nvGrpSpPr>
          <p:grpSpPr>
            <a:xfrm>
              <a:off x="2336421" y="3232256"/>
              <a:ext cx="429952" cy="429952"/>
              <a:chOff x="1747076" y="3232256"/>
              <a:chExt cx="429952" cy="429952"/>
            </a:xfrm>
          </p:grpSpPr>
          <p:sp>
            <p:nvSpPr>
              <p:cNvPr id="9" name="Freeform 5"/>
              <p:cNvSpPr>
                <a:spLocks/>
              </p:cNvSpPr>
              <p:nvPr/>
            </p:nvSpPr>
            <p:spPr bwMode="auto">
              <a:xfrm>
                <a:off x="1747076" y="3232256"/>
                <a:ext cx="429952" cy="429952"/>
              </a:xfrm>
              <a:custGeom>
                <a:avLst/>
                <a:gdLst>
                  <a:gd name="T0" fmla="*/ 462 w 928"/>
                  <a:gd name="T1" fmla="*/ 928 h 928"/>
                  <a:gd name="T2" fmla="*/ 464 w 928"/>
                  <a:gd name="T3" fmla="*/ 928 h 928"/>
                  <a:gd name="T4" fmla="*/ 488 w 928"/>
                  <a:gd name="T5" fmla="*/ 926 h 928"/>
                  <a:gd name="T6" fmla="*/ 558 w 928"/>
                  <a:gd name="T7" fmla="*/ 918 h 928"/>
                  <a:gd name="T8" fmla="*/ 644 w 928"/>
                  <a:gd name="T9" fmla="*/ 890 h 928"/>
                  <a:gd name="T10" fmla="*/ 724 w 928"/>
                  <a:gd name="T11" fmla="*/ 848 h 928"/>
                  <a:gd name="T12" fmla="*/ 792 w 928"/>
                  <a:gd name="T13" fmla="*/ 792 h 928"/>
                  <a:gd name="T14" fmla="*/ 850 w 928"/>
                  <a:gd name="T15" fmla="*/ 722 h 928"/>
                  <a:gd name="T16" fmla="*/ 892 w 928"/>
                  <a:gd name="T17" fmla="*/ 644 h 928"/>
                  <a:gd name="T18" fmla="*/ 918 w 928"/>
                  <a:gd name="T19" fmla="*/ 556 h 928"/>
                  <a:gd name="T20" fmla="*/ 928 w 928"/>
                  <a:gd name="T21" fmla="*/ 486 h 928"/>
                  <a:gd name="T22" fmla="*/ 928 w 928"/>
                  <a:gd name="T23" fmla="*/ 464 h 928"/>
                  <a:gd name="T24" fmla="*/ 926 w 928"/>
                  <a:gd name="T25" fmla="*/ 416 h 928"/>
                  <a:gd name="T26" fmla="*/ 908 w 928"/>
                  <a:gd name="T27" fmla="*/ 326 h 928"/>
                  <a:gd name="T28" fmla="*/ 872 w 928"/>
                  <a:gd name="T29" fmla="*/ 242 h 928"/>
                  <a:gd name="T30" fmla="*/ 822 w 928"/>
                  <a:gd name="T31" fmla="*/ 168 h 928"/>
                  <a:gd name="T32" fmla="*/ 760 w 928"/>
                  <a:gd name="T33" fmla="*/ 106 h 928"/>
                  <a:gd name="T34" fmla="*/ 686 w 928"/>
                  <a:gd name="T35" fmla="*/ 56 h 928"/>
                  <a:gd name="T36" fmla="*/ 602 w 928"/>
                  <a:gd name="T37" fmla="*/ 20 h 928"/>
                  <a:gd name="T38" fmla="*/ 512 w 928"/>
                  <a:gd name="T39" fmla="*/ 2 h 928"/>
                  <a:gd name="T40" fmla="*/ 464 w 928"/>
                  <a:gd name="T41" fmla="*/ 0 h 928"/>
                  <a:gd name="T42" fmla="*/ 426 w 928"/>
                  <a:gd name="T43" fmla="*/ 0 h 928"/>
                  <a:gd name="T44" fmla="*/ 350 w 928"/>
                  <a:gd name="T45" fmla="*/ 14 h 928"/>
                  <a:gd name="T46" fmla="*/ 280 w 928"/>
                  <a:gd name="T47" fmla="*/ 38 h 928"/>
                  <a:gd name="T48" fmla="*/ 216 w 928"/>
                  <a:gd name="T49" fmla="*/ 72 h 928"/>
                  <a:gd name="T50" fmla="*/ 158 w 928"/>
                  <a:gd name="T51" fmla="*/ 116 h 928"/>
                  <a:gd name="T52" fmla="*/ 106 w 928"/>
                  <a:gd name="T53" fmla="*/ 170 h 928"/>
                  <a:gd name="T54" fmla="*/ 64 w 928"/>
                  <a:gd name="T55" fmla="*/ 230 h 928"/>
                  <a:gd name="T56" fmla="*/ 32 w 928"/>
                  <a:gd name="T57" fmla="*/ 296 h 928"/>
                  <a:gd name="T58" fmla="*/ 20 w 928"/>
                  <a:gd name="T59" fmla="*/ 332 h 928"/>
                  <a:gd name="T60" fmla="*/ 8 w 928"/>
                  <a:gd name="T61" fmla="*/ 380 h 928"/>
                  <a:gd name="T62" fmla="*/ 4 w 928"/>
                  <a:gd name="T63" fmla="*/ 426 h 928"/>
                  <a:gd name="T64" fmla="*/ 6 w 928"/>
                  <a:gd name="T65" fmla="*/ 468 h 928"/>
                  <a:gd name="T66" fmla="*/ 26 w 928"/>
                  <a:gd name="T67" fmla="*/ 552 h 928"/>
                  <a:gd name="T68" fmla="*/ 50 w 928"/>
                  <a:gd name="T69" fmla="*/ 650 h 928"/>
                  <a:gd name="T70" fmla="*/ 60 w 928"/>
                  <a:gd name="T71" fmla="*/ 708 h 928"/>
                  <a:gd name="T72" fmla="*/ 60 w 928"/>
                  <a:gd name="T73" fmla="*/ 772 h 928"/>
                  <a:gd name="T74" fmla="*/ 48 w 928"/>
                  <a:gd name="T75" fmla="*/ 830 h 928"/>
                  <a:gd name="T76" fmla="*/ 26 w 928"/>
                  <a:gd name="T77" fmla="*/ 882 h 928"/>
                  <a:gd name="T78" fmla="*/ 0 w 928"/>
                  <a:gd name="T79"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8" h="928">
                    <a:moveTo>
                      <a:pt x="462" y="928"/>
                    </a:moveTo>
                    <a:lnTo>
                      <a:pt x="462" y="928"/>
                    </a:lnTo>
                    <a:lnTo>
                      <a:pt x="462" y="928"/>
                    </a:lnTo>
                    <a:lnTo>
                      <a:pt x="464" y="928"/>
                    </a:lnTo>
                    <a:lnTo>
                      <a:pt x="464" y="928"/>
                    </a:lnTo>
                    <a:lnTo>
                      <a:pt x="488" y="926"/>
                    </a:lnTo>
                    <a:lnTo>
                      <a:pt x="512" y="924"/>
                    </a:lnTo>
                    <a:lnTo>
                      <a:pt x="558" y="918"/>
                    </a:lnTo>
                    <a:lnTo>
                      <a:pt x="602" y="906"/>
                    </a:lnTo>
                    <a:lnTo>
                      <a:pt x="644" y="890"/>
                    </a:lnTo>
                    <a:lnTo>
                      <a:pt x="686" y="872"/>
                    </a:lnTo>
                    <a:lnTo>
                      <a:pt x="724" y="848"/>
                    </a:lnTo>
                    <a:lnTo>
                      <a:pt x="760" y="822"/>
                    </a:lnTo>
                    <a:lnTo>
                      <a:pt x="792" y="792"/>
                    </a:lnTo>
                    <a:lnTo>
                      <a:pt x="822" y="758"/>
                    </a:lnTo>
                    <a:lnTo>
                      <a:pt x="850" y="722"/>
                    </a:lnTo>
                    <a:lnTo>
                      <a:pt x="872" y="684"/>
                    </a:lnTo>
                    <a:lnTo>
                      <a:pt x="892" y="644"/>
                    </a:lnTo>
                    <a:lnTo>
                      <a:pt x="908" y="602"/>
                    </a:lnTo>
                    <a:lnTo>
                      <a:pt x="918" y="556"/>
                    </a:lnTo>
                    <a:lnTo>
                      <a:pt x="926" y="510"/>
                    </a:lnTo>
                    <a:lnTo>
                      <a:pt x="928" y="486"/>
                    </a:lnTo>
                    <a:lnTo>
                      <a:pt x="928" y="464"/>
                    </a:lnTo>
                    <a:lnTo>
                      <a:pt x="928" y="464"/>
                    </a:lnTo>
                    <a:lnTo>
                      <a:pt x="928" y="440"/>
                    </a:lnTo>
                    <a:lnTo>
                      <a:pt x="926" y="416"/>
                    </a:lnTo>
                    <a:lnTo>
                      <a:pt x="918" y="370"/>
                    </a:lnTo>
                    <a:lnTo>
                      <a:pt x="908" y="326"/>
                    </a:lnTo>
                    <a:lnTo>
                      <a:pt x="892" y="282"/>
                    </a:lnTo>
                    <a:lnTo>
                      <a:pt x="872" y="242"/>
                    </a:lnTo>
                    <a:lnTo>
                      <a:pt x="850" y="204"/>
                    </a:lnTo>
                    <a:lnTo>
                      <a:pt x="822" y="168"/>
                    </a:lnTo>
                    <a:lnTo>
                      <a:pt x="792" y="134"/>
                    </a:lnTo>
                    <a:lnTo>
                      <a:pt x="760" y="106"/>
                    </a:lnTo>
                    <a:lnTo>
                      <a:pt x="724" y="78"/>
                    </a:lnTo>
                    <a:lnTo>
                      <a:pt x="686" y="56"/>
                    </a:lnTo>
                    <a:lnTo>
                      <a:pt x="644" y="36"/>
                    </a:lnTo>
                    <a:lnTo>
                      <a:pt x="602" y="20"/>
                    </a:lnTo>
                    <a:lnTo>
                      <a:pt x="558" y="8"/>
                    </a:lnTo>
                    <a:lnTo>
                      <a:pt x="512" y="2"/>
                    </a:lnTo>
                    <a:lnTo>
                      <a:pt x="488" y="0"/>
                    </a:lnTo>
                    <a:lnTo>
                      <a:pt x="464" y="0"/>
                    </a:lnTo>
                    <a:lnTo>
                      <a:pt x="464" y="0"/>
                    </a:lnTo>
                    <a:lnTo>
                      <a:pt x="426" y="0"/>
                    </a:lnTo>
                    <a:lnTo>
                      <a:pt x="388" y="6"/>
                    </a:lnTo>
                    <a:lnTo>
                      <a:pt x="350" y="14"/>
                    </a:lnTo>
                    <a:lnTo>
                      <a:pt x="314" y="24"/>
                    </a:lnTo>
                    <a:lnTo>
                      <a:pt x="280" y="38"/>
                    </a:lnTo>
                    <a:lnTo>
                      <a:pt x="246" y="54"/>
                    </a:lnTo>
                    <a:lnTo>
                      <a:pt x="216" y="72"/>
                    </a:lnTo>
                    <a:lnTo>
                      <a:pt x="186" y="94"/>
                    </a:lnTo>
                    <a:lnTo>
                      <a:pt x="158" y="116"/>
                    </a:lnTo>
                    <a:lnTo>
                      <a:pt x="130" y="142"/>
                    </a:lnTo>
                    <a:lnTo>
                      <a:pt x="106" y="170"/>
                    </a:lnTo>
                    <a:lnTo>
                      <a:pt x="84" y="198"/>
                    </a:lnTo>
                    <a:lnTo>
                      <a:pt x="64" y="230"/>
                    </a:lnTo>
                    <a:lnTo>
                      <a:pt x="46" y="262"/>
                    </a:lnTo>
                    <a:lnTo>
                      <a:pt x="32" y="296"/>
                    </a:lnTo>
                    <a:lnTo>
                      <a:pt x="20" y="332"/>
                    </a:lnTo>
                    <a:lnTo>
                      <a:pt x="20" y="332"/>
                    </a:lnTo>
                    <a:lnTo>
                      <a:pt x="12" y="356"/>
                    </a:lnTo>
                    <a:lnTo>
                      <a:pt x="8" y="380"/>
                    </a:lnTo>
                    <a:lnTo>
                      <a:pt x="4" y="404"/>
                    </a:lnTo>
                    <a:lnTo>
                      <a:pt x="4" y="426"/>
                    </a:lnTo>
                    <a:lnTo>
                      <a:pt x="4" y="446"/>
                    </a:lnTo>
                    <a:lnTo>
                      <a:pt x="6" y="468"/>
                    </a:lnTo>
                    <a:lnTo>
                      <a:pt x="14" y="508"/>
                    </a:lnTo>
                    <a:lnTo>
                      <a:pt x="26" y="552"/>
                    </a:lnTo>
                    <a:lnTo>
                      <a:pt x="38" y="598"/>
                    </a:lnTo>
                    <a:lnTo>
                      <a:pt x="50" y="650"/>
                    </a:lnTo>
                    <a:lnTo>
                      <a:pt x="60" y="708"/>
                    </a:lnTo>
                    <a:lnTo>
                      <a:pt x="60" y="708"/>
                    </a:lnTo>
                    <a:lnTo>
                      <a:pt x="62" y="740"/>
                    </a:lnTo>
                    <a:lnTo>
                      <a:pt x="60" y="772"/>
                    </a:lnTo>
                    <a:lnTo>
                      <a:pt x="56" y="802"/>
                    </a:lnTo>
                    <a:lnTo>
                      <a:pt x="48" y="830"/>
                    </a:lnTo>
                    <a:lnTo>
                      <a:pt x="38" y="858"/>
                    </a:lnTo>
                    <a:lnTo>
                      <a:pt x="26" y="882"/>
                    </a:lnTo>
                    <a:lnTo>
                      <a:pt x="14" y="906"/>
                    </a:lnTo>
                    <a:lnTo>
                      <a:pt x="0" y="928"/>
                    </a:lnTo>
                    <a:lnTo>
                      <a:pt x="462" y="928"/>
                    </a:lnTo>
                    <a:close/>
                  </a:path>
                </a:pathLst>
              </a:custGeom>
              <a:solidFill>
                <a:srgbClr val="FF0000"/>
              </a:solidFill>
              <a:ln w="19050">
                <a:solidFill>
                  <a:srgbClr val="FF0000"/>
                </a:solidFill>
                <a:prstDash val="solid"/>
                <a:round/>
                <a:headEnd/>
                <a:tailEnd/>
              </a:ln>
              <a:effectLst>
                <a:outerShdw blurRad="762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en-US" sz="1013"/>
              </a:p>
            </p:txBody>
          </p:sp>
          <p:grpSp>
            <p:nvGrpSpPr>
              <p:cNvPr id="10" name="Group 9"/>
              <p:cNvGrpSpPr/>
              <p:nvPr/>
            </p:nvGrpSpPr>
            <p:grpSpPr>
              <a:xfrm>
                <a:off x="1805453" y="3324377"/>
                <a:ext cx="314124" cy="245886"/>
                <a:chOff x="6320458" y="1920416"/>
                <a:chExt cx="496765" cy="388851"/>
              </a:xfrm>
              <a:solidFill>
                <a:schemeClr val="bg1"/>
              </a:solidFill>
            </p:grpSpPr>
            <p:sp>
              <p:nvSpPr>
                <p:cNvPr id="11" name="Freeform 6"/>
                <p:cNvSpPr>
                  <a:spLocks/>
                </p:cNvSpPr>
                <p:nvPr/>
              </p:nvSpPr>
              <p:spPr bwMode="auto">
                <a:xfrm>
                  <a:off x="6364420" y="1949724"/>
                  <a:ext cx="77665" cy="82061"/>
                </a:xfrm>
                <a:custGeom>
                  <a:avLst/>
                  <a:gdLst>
                    <a:gd name="T0" fmla="*/ 52 w 106"/>
                    <a:gd name="T1" fmla="*/ 84 h 112"/>
                    <a:gd name="T2" fmla="*/ 86 w 106"/>
                    <a:gd name="T3" fmla="*/ 0 h 112"/>
                    <a:gd name="T4" fmla="*/ 106 w 106"/>
                    <a:gd name="T5" fmla="*/ 0 h 112"/>
                    <a:gd name="T6" fmla="*/ 60 w 106"/>
                    <a:gd name="T7" fmla="*/ 112 h 112"/>
                    <a:gd name="T8" fmla="*/ 44 w 106"/>
                    <a:gd name="T9" fmla="*/ 112 h 112"/>
                    <a:gd name="T10" fmla="*/ 0 w 106"/>
                    <a:gd name="T11" fmla="*/ 0 h 112"/>
                    <a:gd name="T12" fmla="*/ 22 w 106"/>
                    <a:gd name="T13" fmla="*/ 0 h 112"/>
                    <a:gd name="T14" fmla="*/ 52 w 106"/>
                    <a:gd name="T15" fmla="*/ 84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12">
                      <a:moveTo>
                        <a:pt x="52" y="84"/>
                      </a:moveTo>
                      <a:lnTo>
                        <a:pt x="86" y="0"/>
                      </a:lnTo>
                      <a:lnTo>
                        <a:pt x="106" y="0"/>
                      </a:lnTo>
                      <a:lnTo>
                        <a:pt x="60" y="112"/>
                      </a:lnTo>
                      <a:lnTo>
                        <a:pt x="44" y="112"/>
                      </a:lnTo>
                      <a:lnTo>
                        <a:pt x="0" y="0"/>
                      </a:lnTo>
                      <a:lnTo>
                        <a:pt x="22" y="0"/>
                      </a:lnTo>
                      <a:lnTo>
                        <a:pt x="52" y="84"/>
                      </a:ln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sp>
              <p:nvSpPr>
                <p:cNvPr id="12" name="Freeform 7"/>
                <p:cNvSpPr>
                  <a:spLocks/>
                </p:cNvSpPr>
                <p:nvPr/>
              </p:nvSpPr>
              <p:spPr bwMode="auto">
                <a:xfrm>
                  <a:off x="6459670" y="1920416"/>
                  <a:ext cx="80596" cy="111369"/>
                </a:xfrm>
                <a:custGeom>
                  <a:avLst/>
                  <a:gdLst>
                    <a:gd name="T0" fmla="*/ 110 w 110"/>
                    <a:gd name="T1" fmla="*/ 134 h 152"/>
                    <a:gd name="T2" fmla="*/ 110 w 110"/>
                    <a:gd name="T3" fmla="*/ 152 h 152"/>
                    <a:gd name="T4" fmla="*/ 68 w 110"/>
                    <a:gd name="T5" fmla="*/ 152 h 152"/>
                    <a:gd name="T6" fmla="*/ 68 w 110"/>
                    <a:gd name="T7" fmla="*/ 152 h 152"/>
                    <a:gd name="T8" fmla="*/ 52 w 110"/>
                    <a:gd name="T9" fmla="*/ 152 h 152"/>
                    <a:gd name="T10" fmla="*/ 38 w 110"/>
                    <a:gd name="T11" fmla="*/ 150 h 152"/>
                    <a:gd name="T12" fmla="*/ 38 w 110"/>
                    <a:gd name="T13" fmla="*/ 150 h 152"/>
                    <a:gd name="T14" fmla="*/ 28 w 110"/>
                    <a:gd name="T15" fmla="*/ 146 h 152"/>
                    <a:gd name="T16" fmla="*/ 20 w 110"/>
                    <a:gd name="T17" fmla="*/ 138 h 152"/>
                    <a:gd name="T18" fmla="*/ 12 w 110"/>
                    <a:gd name="T19" fmla="*/ 130 h 152"/>
                    <a:gd name="T20" fmla="*/ 6 w 110"/>
                    <a:gd name="T21" fmla="*/ 118 h 152"/>
                    <a:gd name="T22" fmla="*/ 6 w 110"/>
                    <a:gd name="T23" fmla="*/ 118 h 152"/>
                    <a:gd name="T24" fmla="*/ 2 w 110"/>
                    <a:gd name="T25" fmla="*/ 98 h 152"/>
                    <a:gd name="T26" fmla="*/ 0 w 110"/>
                    <a:gd name="T27" fmla="*/ 78 h 152"/>
                    <a:gd name="T28" fmla="*/ 0 w 110"/>
                    <a:gd name="T29" fmla="*/ 78 h 152"/>
                    <a:gd name="T30" fmla="*/ 0 w 110"/>
                    <a:gd name="T31" fmla="*/ 64 h 152"/>
                    <a:gd name="T32" fmla="*/ 2 w 110"/>
                    <a:gd name="T33" fmla="*/ 52 h 152"/>
                    <a:gd name="T34" fmla="*/ 4 w 110"/>
                    <a:gd name="T35" fmla="*/ 40 h 152"/>
                    <a:gd name="T36" fmla="*/ 10 w 110"/>
                    <a:gd name="T37" fmla="*/ 30 h 152"/>
                    <a:gd name="T38" fmla="*/ 10 w 110"/>
                    <a:gd name="T39" fmla="*/ 30 h 152"/>
                    <a:gd name="T40" fmla="*/ 18 w 110"/>
                    <a:gd name="T41" fmla="*/ 16 h 152"/>
                    <a:gd name="T42" fmla="*/ 24 w 110"/>
                    <a:gd name="T43" fmla="*/ 10 h 152"/>
                    <a:gd name="T44" fmla="*/ 30 w 110"/>
                    <a:gd name="T45" fmla="*/ 6 h 152"/>
                    <a:gd name="T46" fmla="*/ 30 w 110"/>
                    <a:gd name="T47" fmla="*/ 6 h 152"/>
                    <a:gd name="T48" fmla="*/ 38 w 110"/>
                    <a:gd name="T49" fmla="*/ 2 h 152"/>
                    <a:gd name="T50" fmla="*/ 46 w 110"/>
                    <a:gd name="T51" fmla="*/ 0 h 152"/>
                    <a:gd name="T52" fmla="*/ 66 w 110"/>
                    <a:gd name="T53" fmla="*/ 0 h 152"/>
                    <a:gd name="T54" fmla="*/ 110 w 110"/>
                    <a:gd name="T55" fmla="*/ 0 h 152"/>
                    <a:gd name="T56" fmla="*/ 110 w 110"/>
                    <a:gd name="T57" fmla="*/ 18 h 152"/>
                    <a:gd name="T58" fmla="*/ 68 w 110"/>
                    <a:gd name="T59" fmla="*/ 18 h 152"/>
                    <a:gd name="T60" fmla="*/ 68 w 110"/>
                    <a:gd name="T61" fmla="*/ 18 h 152"/>
                    <a:gd name="T62" fmla="*/ 56 w 110"/>
                    <a:gd name="T63" fmla="*/ 20 h 152"/>
                    <a:gd name="T64" fmla="*/ 46 w 110"/>
                    <a:gd name="T65" fmla="*/ 22 h 152"/>
                    <a:gd name="T66" fmla="*/ 46 w 110"/>
                    <a:gd name="T67" fmla="*/ 22 h 152"/>
                    <a:gd name="T68" fmla="*/ 40 w 110"/>
                    <a:gd name="T69" fmla="*/ 24 h 152"/>
                    <a:gd name="T70" fmla="*/ 34 w 110"/>
                    <a:gd name="T71" fmla="*/ 30 h 152"/>
                    <a:gd name="T72" fmla="*/ 34 w 110"/>
                    <a:gd name="T73" fmla="*/ 30 h 152"/>
                    <a:gd name="T74" fmla="*/ 30 w 110"/>
                    <a:gd name="T75" fmla="*/ 38 h 152"/>
                    <a:gd name="T76" fmla="*/ 26 w 110"/>
                    <a:gd name="T77" fmla="*/ 50 h 152"/>
                    <a:gd name="T78" fmla="*/ 26 w 110"/>
                    <a:gd name="T79" fmla="*/ 50 h 152"/>
                    <a:gd name="T80" fmla="*/ 24 w 110"/>
                    <a:gd name="T81" fmla="*/ 64 h 152"/>
                    <a:gd name="T82" fmla="*/ 22 w 110"/>
                    <a:gd name="T83" fmla="*/ 78 h 152"/>
                    <a:gd name="T84" fmla="*/ 22 w 110"/>
                    <a:gd name="T85" fmla="*/ 78 h 152"/>
                    <a:gd name="T86" fmla="*/ 24 w 110"/>
                    <a:gd name="T87" fmla="*/ 92 h 152"/>
                    <a:gd name="T88" fmla="*/ 26 w 110"/>
                    <a:gd name="T89" fmla="*/ 102 h 152"/>
                    <a:gd name="T90" fmla="*/ 30 w 110"/>
                    <a:gd name="T91" fmla="*/ 112 h 152"/>
                    <a:gd name="T92" fmla="*/ 34 w 110"/>
                    <a:gd name="T93" fmla="*/ 122 h 152"/>
                    <a:gd name="T94" fmla="*/ 34 w 110"/>
                    <a:gd name="T95" fmla="*/ 122 h 152"/>
                    <a:gd name="T96" fmla="*/ 40 w 110"/>
                    <a:gd name="T97" fmla="*/ 128 h 152"/>
                    <a:gd name="T98" fmla="*/ 48 w 110"/>
                    <a:gd name="T99" fmla="*/ 130 h 152"/>
                    <a:gd name="T100" fmla="*/ 48 w 110"/>
                    <a:gd name="T101" fmla="*/ 130 h 152"/>
                    <a:gd name="T102" fmla="*/ 56 w 110"/>
                    <a:gd name="T103" fmla="*/ 132 h 152"/>
                    <a:gd name="T104" fmla="*/ 70 w 110"/>
                    <a:gd name="T105" fmla="*/ 134 h 152"/>
                    <a:gd name="T106" fmla="*/ 110 w 110"/>
                    <a:gd name="T107"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52">
                      <a:moveTo>
                        <a:pt x="110" y="134"/>
                      </a:moveTo>
                      <a:lnTo>
                        <a:pt x="110" y="152"/>
                      </a:lnTo>
                      <a:lnTo>
                        <a:pt x="68" y="152"/>
                      </a:lnTo>
                      <a:lnTo>
                        <a:pt x="68" y="152"/>
                      </a:lnTo>
                      <a:lnTo>
                        <a:pt x="52" y="152"/>
                      </a:lnTo>
                      <a:lnTo>
                        <a:pt x="38" y="150"/>
                      </a:lnTo>
                      <a:lnTo>
                        <a:pt x="38" y="150"/>
                      </a:lnTo>
                      <a:lnTo>
                        <a:pt x="28" y="146"/>
                      </a:lnTo>
                      <a:lnTo>
                        <a:pt x="20" y="138"/>
                      </a:lnTo>
                      <a:lnTo>
                        <a:pt x="12" y="130"/>
                      </a:lnTo>
                      <a:lnTo>
                        <a:pt x="6" y="118"/>
                      </a:lnTo>
                      <a:lnTo>
                        <a:pt x="6" y="118"/>
                      </a:lnTo>
                      <a:lnTo>
                        <a:pt x="2" y="98"/>
                      </a:lnTo>
                      <a:lnTo>
                        <a:pt x="0" y="78"/>
                      </a:lnTo>
                      <a:lnTo>
                        <a:pt x="0" y="78"/>
                      </a:lnTo>
                      <a:lnTo>
                        <a:pt x="0" y="64"/>
                      </a:lnTo>
                      <a:lnTo>
                        <a:pt x="2" y="52"/>
                      </a:lnTo>
                      <a:lnTo>
                        <a:pt x="4" y="40"/>
                      </a:lnTo>
                      <a:lnTo>
                        <a:pt x="10" y="30"/>
                      </a:lnTo>
                      <a:lnTo>
                        <a:pt x="10" y="30"/>
                      </a:lnTo>
                      <a:lnTo>
                        <a:pt x="18" y="16"/>
                      </a:lnTo>
                      <a:lnTo>
                        <a:pt x="24" y="10"/>
                      </a:lnTo>
                      <a:lnTo>
                        <a:pt x="30" y="6"/>
                      </a:lnTo>
                      <a:lnTo>
                        <a:pt x="30" y="6"/>
                      </a:lnTo>
                      <a:lnTo>
                        <a:pt x="38" y="2"/>
                      </a:lnTo>
                      <a:lnTo>
                        <a:pt x="46" y="0"/>
                      </a:lnTo>
                      <a:lnTo>
                        <a:pt x="66" y="0"/>
                      </a:lnTo>
                      <a:lnTo>
                        <a:pt x="110" y="0"/>
                      </a:lnTo>
                      <a:lnTo>
                        <a:pt x="110" y="18"/>
                      </a:lnTo>
                      <a:lnTo>
                        <a:pt x="68" y="18"/>
                      </a:lnTo>
                      <a:lnTo>
                        <a:pt x="68" y="18"/>
                      </a:lnTo>
                      <a:lnTo>
                        <a:pt x="56" y="20"/>
                      </a:lnTo>
                      <a:lnTo>
                        <a:pt x="46" y="22"/>
                      </a:lnTo>
                      <a:lnTo>
                        <a:pt x="46" y="22"/>
                      </a:lnTo>
                      <a:lnTo>
                        <a:pt x="40" y="24"/>
                      </a:lnTo>
                      <a:lnTo>
                        <a:pt x="34" y="30"/>
                      </a:lnTo>
                      <a:lnTo>
                        <a:pt x="34" y="30"/>
                      </a:lnTo>
                      <a:lnTo>
                        <a:pt x="30" y="38"/>
                      </a:lnTo>
                      <a:lnTo>
                        <a:pt x="26" y="50"/>
                      </a:lnTo>
                      <a:lnTo>
                        <a:pt x="26" y="50"/>
                      </a:lnTo>
                      <a:lnTo>
                        <a:pt x="24" y="64"/>
                      </a:lnTo>
                      <a:lnTo>
                        <a:pt x="22" y="78"/>
                      </a:lnTo>
                      <a:lnTo>
                        <a:pt x="22" y="78"/>
                      </a:lnTo>
                      <a:lnTo>
                        <a:pt x="24" y="92"/>
                      </a:lnTo>
                      <a:lnTo>
                        <a:pt x="26" y="102"/>
                      </a:lnTo>
                      <a:lnTo>
                        <a:pt x="30" y="112"/>
                      </a:lnTo>
                      <a:lnTo>
                        <a:pt x="34" y="122"/>
                      </a:lnTo>
                      <a:lnTo>
                        <a:pt x="34" y="122"/>
                      </a:lnTo>
                      <a:lnTo>
                        <a:pt x="40" y="128"/>
                      </a:lnTo>
                      <a:lnTo>
                        <a:pt x="48" y="130"/>
                      </a:lnTo>
                      <a:lnTo>
                        <a:pt x="48" y="130"/>
                      </a:lnTo>
                      <a:lnTo>
                        <a:pt x="56" y="132"/>
                      </a:lnTo>
                      <a:lnTo>
                        <a:pt x="70" y="134"/>
                      </a:lnTo>
                      <a:lnTo>
                        <a:pt x="110" y="134"/>
                      </a:ln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sp>
              <p:nvSpPr>
                <p:cNvPr id="13" name="Freeform 8"/>
                <p:cNvSpPr>
                  <a:spLocks noEditPoints="1"/>
                </p:cNvSpPr>
                <p:nvPr/>
              </p:nvSpPr>
              <p:spPr bwMode="auto">
                <a:xfrm>
                  <a:off x="6568108" y="1920416"/>
                  <a:ext cx="80596" cy="111369"/>
                </a:xfrm>
                <a:custGeom>
                  <a:avLst/>
                  <a:gdLst>
                    <a:gd name="T0" fmla="*/ 22 w 110"/>
                    <a:gd name="T1" fmla="*/ 98 h 152"/>
                    <a:gd name="T2" fmla="*/ 22 w 110"/>
                    <a:gd name="T3" fmla="*/ 152 h 152"/>
                    <a:gd name="T4" fmla="*/ 0 w 110"/>
                    <a:gd name="T5" fmla="*/ 152 h 152"/>
                    <a:gd name="T6" fmla="*/ 0 w 110"/>
                    <a:gd name="T7" fmla="*/ 0 h 152"/>
                    <a:gd name="T8" fmla="*/ 60 w 110"/>
                    <a:gd name="T9" fmla="*/ 0 h 152"/>
                    <a:gd name="T10" fmla="*/ 60 w 110"/>
                    <a:gd name="T11" fmla="*/ 0 h 152"/>
                    <a:gd name="T12" fmla="*/ 74 w 110"/>
                    <a:gd name="T13" fmla="*/ 0 h 152"/>
                    <a:gd name="T14" fmla="*/ 84 w 110"/>
                    <a:gd name="T15" fmla="*/ 2 h 152"/>
                    <a:gd name="T16" fmla="*/ 84 w 110"/>
                    <a:gd name="T17" fmla="*/ 2 h 152"/>
                    <a:gd name="T18" fmla="*/ 90 w 110"/>
                    <a:gd name="T19" fmla="*/ 6 h 152"/>
                    <a:gd name="T20" fmla="*/ 96 w 110"/>
                    <a:gd name="T21" fmla="*/ 10 h 152"/>
                    <a:gd name="T22" fmla="*/ 100 w 110"/>
                    <a:gd name="T23" fmla="*/ 14 h 152"/>
                    <a:gd name="T24" fmla="*/ 104 w 110"/>
                    <a:gd name="T25" fmla="*/ 20 h 152"/>
                    <a:gd name="T26" fmla="*/ 104 w 110"/>
                    <a:gd name="T27" fmla="*/ 20 h 152"/>
                    <a:gd name="T28" fmla="*/ 108 w 110"/>
                    <a:gd name="T29" fmla="*/ 32 h 152"/>
                    <a:gd name="T30" fmla="*/ 110 w 110"/>
                    <a:gd name="T31" fmla="*/ 48 h 152"/>
                    <a:gd name="T32" fmla="*/ 110 w 110"/>
                    <a:gd name="T33" fmla="*/ 48 h 152"/>
                    <a:gd name="T34" fmla="*/ 108 w 110"/>
                    <a:gd name="T35" fmla="*/ 60 h 152"/>
                    <a:gd name="T36" fmla="*/ 106 w 110"/>
                    <a:gd name="T37" fmla="*/ 70 h 152"/>
                    <a:gd name="T38" fmla="*/ 102 w 110"/>
                    <a:gd name="T39" fmla="*/ 80 h 152"/>
                    <a:gd name="T40" fmla="*/ 96 w 110"/>
                    <a:gd name="T41" fmla="*/ 88 h 152"/>
                    <a:gd name="T42" fmla="*/ 96 w 110"/>
                    <a:gd name="T43" fmla="*/ 88 h 152"/>
                    <a:gd name="T44" fmla="*/ 88 w 110"/>
                    <a:gd name="T45" fmla="*/ 92 h 152"/>
                    <a:gd name="T46" fmla="*/ 80 w 110"/>
                    <a:gd name="T47" fmla="*/ 94 h 152"/>
                    <a:gd name="T48" fmla="*/ 80 w 110"/>
                    <a:gd name="T49" fmla="*/ 94 h 152"/>
                    <a:gd name="T50" fmla="*/ 70 w 110"/>
                    <a:gd name="T51" fmla="*/ 96 h 152"/>
                    <a:gd name="T52" fmla="*/ 56 w 110"/>
                    <a:gd name="T53" fmla="*/ 98 h 152"/>
                    <a:gd name="T54" fmla="*/ 22 w 110"/>
                    <a:gd name="T55" fmla="*/ 98 h 152"/>
                    <a:gd name="T56" fmla="*/ 22 w 110"/>
                    <a:gd name="T57" fmla="*/ 78 h 152"/>
                    <a:gd name="T58" fmla="*/ 58 w 110"/>
                    <a:gd name="T59" fmla="*/ 78 h 152"/>
                    <a:gd name="T60" fmla="*/ 58 w 110"/>
                    <a:gd name="T61" fmla="*/ 78 h 152"/>
                    <a:gd name="T62" fmla="*/ 70 w 110"/>
                    <a:gd name="T63" fmla="*/ 76 h 152"/>
                    <a:gd name="T64" fmla="*/ 76 w 110"/>
                    <a:gd name="T65" fmla="*/ 74 h 152"/>
                    <a:gd name="T66" fmla="*/ 80 w 110"/>
                    <a:gd name="T67" fmla="*/ 70 h 152"/>
                    <a:gd name="T68" fmla="*/ 80 w 110"/>
                    <a:gd name="T69" fmla="*/ 70 h 152"/>
                    <a:gd name="T70" fmla="*/ 82 w 110"/>
                    <a:gd name="T71" fmla="*/ 66 h 152"/>
                    <a:gd name="T72" fmla="*/ 84 w 110"/>
                    <a:gd name="T73" fmla="*/ 62 h 152"/>
                    <a:gd name="T74" fmla="*/ 86 w 110"/>
                    <a:gd name="T75" fmla="*/ 48 h 152"/>
                    <a:gd name="T76" fmla="*/ 86 w 110"/>
                    <a:gd name="T77" fmla="*/ 48 h 152"/>
                    <a:gd name="T78" fmla="*/ 84 w 110"/>
                    <a:gd name="T79" fmla="*/ 34 h 152"/>
                    <a:gd name="T80" fmla="*/ 78 w 110"/>
                    <a:gd name="T81" fmla="*/ 24 h 152"/>
                    <a:gd name="T82" fmla="*/ 78 w 110"/>
                    <a:gd name="T83" fmla="*/ 24 h 152"/>
                    <a:gd name="T84" fmla="*/ 76 w 110"/>
                    <a:gd name="T85" fmla="*/ 22 h 152"/>
                    <a:gd name="T86" fmla="*/ 70 w 110"/>
                    <a:gd name="T87" fmla="*/ 20 h 152"/>
                    <a:gd name="T88" fmla="*/ 56 w 110"/>
                    <a:gd name="T89" fmla="*/ 18 h 152"/>
                    <a:gd name="T90" fmla="*/ 22 w 110"/>
                    <a:gd name="T91" fmla="*/ 18 h 152"/>
                    <a:gd name="T92" fmla="*/ 22 w 110"/>
                    <a:gd name="T93" fmla="*/ 7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52">
                      <a:moveTo>
                        <a:pt x="22" y="98"/>
                      </a:moveTo>
                      <a:lnTo>
                        <a:pt x="22" y="152"/>
                      </a:lnTo>
                      <a:lnTo>
                        <a:pt x="0" y="152"/>
                      </a:lnTo>
                      <a:lnTo>
                        <a:pt x="0" y="0"/>
                      </a:lnTo>
                      <a:lnTo>
                        <a:pt x="60" y="0"/>
                      </a:lnTo>
                      <a:lnTo>
                        <a:pt x="60" y="0"/>
                      </a:lnTo>
                      <a:lnTo>
                        <a:pt x="74" y="0"/>
                      </a:lnTo>
                      <a:lnTo>
                        <a:pt x="84" y="2"/>
                      </a:lnTo>
                      <a:lnTo>
                        <a:pt x="84" y="2"/>
                      </a:lnTo>
                      <a:lnTo>
                        <a:pt x="90" y="6"/>
                      </a:lnTo>
                      <a:lnTo>
                        <a:pt x="96" y="10"/>
                      </a:lnTo>
                      <a:lnTo>
                        <a:pt x="100" y="14"/>
                      </a:lnTo>
                      <a:lnTo>
                        <a:pt x="104" y="20"/>
                      </a:lnTo>
                      <a:lnTo>
                        <a:pt x="104" y="20"/>
                      </a:lnTo>
                      <a:lnTo>
                        <a:pt x="108" y="32"/>
                      </a:lnTo>
                      <a:lnTo>
                        <a:pt x="110" y="48"/>
                      </a:lnTo>
                      <a:lnTo>
                        <a:pt x="110" y="48"/>
                      </a:lnTo>
                      <a:lnTo>
                        <a:pt x="108" y="60"/>
                      </a:lnTo>
                      <a:lnTo>
                        <a:pt x="106" y="70"/>
                      </a:lnTo>
                      <a:lnTo>
                        <a:pt x="102" y="80"/>
                      </a:lnTo>
                      <a:lnTo>
                        <a:pt x="96" y="88"/>
                      </a:lnTo>
                      <a:lnTo>
                        <a:pt x="96" y="88"/>
                      </a:lnTo>
                      <a:lnTo>
                        <a:pt x="88" y="92"/>
                      </a:lnTo>
                      <a:lnTo>
                        <a:pt x="80" y="94"/>
                      </a:lnTo>
                      <a:lnTo>
                        <a:pt x="80" y="94"/>
                      </a:lnTo>
                      <a:lnTo>
                        <a:pt x="70" y="96"/>
                      </a:lnTo>
                      <a:lnTo>
                        <a:pt x="56" y="98"/>
                      </a:lnTo>
                      <a:lnTo>
                        <a:pt x="22" y="98"/>
                      </a:lnTo>
                      <a:close/>
                      <a:moveTo>
                        <a:pt x="22" y="78"/>
                      </a:moveTo>
                      <a:lnTo>
                        <a:pt x="58" y="78"/>
                      </a:lnTo>
                      <a:lnTo>
                        <a:pt x="58" y="78"/>
                      </a:lnTo>
                      <a:lnTo>
                        <a:pt x="70" y="76"/>
                      </a:lnTo>
                      <a:lnTo>
                        <a:pt x="76" y="74"/>
                      </a:lnTo>
                      <a:lnTo>
                        <a:pt x="80" y="70"/>
                      </a:lnTo>
                      <a:lnTo>
                        <a:pt x="80" y="70"/>
                      </a:lnTo>
                      <a:lnTo>
                        <a:pt x="82" y="66"/>
                      </a:lnTo>
                      <a:lnTo>
                        <a:pt x="84" y="62"/>
                      </a:lnTo>
                      <a:lnTo>
                        <a:pt x="86" y="48"/>
                      </a:lnTo>
                      <a:lnTo>
                        <a:pt x="86" y="48"/>
                      </a:lnTo>
                      <a:lnTo>
                        <a:pt x="84" y="34"/>
                      </a:lnTo>
                      <a:lnTo>
                        <a:pt x="78" y="24"/>
                      </a:lnTo>
                      <a:lnTo>
                        <a:pt x="78" y="24"/>
                      </a:lnTo>
                      <a:lnTo>
                        <a:pt x="76" y="22"/>
                      </a:lnTo>
                      <a:lnTo>
                        <a:pt x="70" y="20"/>
                      </a:lnTo>
                      <a:lnTo>
                        <a:pt x="56" y="18"/>
                      </a:lnTo>
                      <a:lnTo>
                        <a:pt x="22" y="18"/>
                      </a:lnTo>
                      <a:lnTo>
                        <a:pt x="22" y="78"/>
                      </a:ln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sp>
              <p:nvSpPr>
                <p:cNvPr id="14" name="Freeform 9"/>
                <p:cNvSpPr>
                  <a:spLocks/>
                </p:cNvSpPr>
                <p:nvPr/>
              </p:nvSpPr>
              <p:spPr bwMode="auto">
                <a:xfrm>
                  <a:off x="6664823" y="1920416"/>
                  <a:ext cx="77665" cy="111369"/>
                </a:xfrm>
                <a:custGeom>
                  <a:avLst/>
                  <a:gdLst>
                    <a:gd name="T0" fmla="*/ 106 w 106"/>
                    <a:gd name="T1" fmla="*/ 0 h 152"/>
                    <a:gd name="T2" fmla="*/ 106 w 106"/>
                    <a:gd name="T3" fmla="*/ 18 h 152"/>
                    <a:gd name="T4" fmla="*/ 66 w 106"/>
                    <a:gd name="T5" fmla="*/ 18 h 152"/>
                    <a:gd name="T6" fmla="*/ 66 w 106"/>
                    <a:gd name="T7" fmla="*/ 18 h 152"/>
                    <a:gd name="T8" fmla="*/ 50 w 106"/>
                    <a:gd name="T9" fmla="*/ 20 h 152"/>
                    <a:gd name="T10" fmla="*/ 50 w 106"/>
                    <a:gd name="T11" fmla="*/ 20 h 152"/>
                    <a:gd name="T12" fmla="*/ 44 w 106"/>
                    <a:gd name="T13" fmla="*/ 22 h 152"/>
                    <a:gd name="T14" fmla="*/ 38 w 106"/>
                    <a:gd name="T15" fmla="*/ 26 h 152"/>
                    <a:gd name="T16" fmla="*/ 38 w 106"/>
                    <a:gd name="T17" fmla="*/ 26 h 152"/>
                    <a:gd name="T18" fmla="*/ 32 w 106"/>
                    <a:gd name="T19" fmla="*/ 34 h 152"/>
                    <a:gd name="T20" fmla="*/ 28 w 106"/>
                    <a:gd name="T21" fmla="*/ 42 h 152"/>
                    <a:gd name="T22" fmla="*/ 28 w 106"/>
                    <a:gd name="T23" fmla="*/ 42 h 152"/>
                    <a:gd name="T24" fmla="*/ 26 w 106"/>
                    <a:gd name="T25" fmla="*/ 52 h 152"/>
                    <a:gd name="T26" fmla="*/ 24 w 106"/>
                    <a:gd name="T27" fmla="*/ 66 h 152"/>
                    <a:gd name="T28" fmla="*/ 106 w 106"/>
                    <a:gd name="T29" fmla="*/ 66 h 152"/>
                    <a:gd name="T30" fmla="*/ 106 w 106"/>
                    <a:gd name="T31" fmla="*/ 86 h 152"/>
                    <a:gd name="T32" fmla="*/ 24 w 106"/>
                    <a:gd name="T33" fmla="*/ 86 h 152"/>
                    <a:gd name="T34" fmla="*/ 24 w 106"/>
                    <a:gd name="T35" fmla="*/ 86 h 152"/>
                    <a:gd name="T36" fmla="*/ 26 w 106"/>
                    <a:gd name="T37" fmla="*/ 100 h 152"/>
                    <a:gd name="T38" fmla="*/ 30 w 106"/>
                    <a:gd name="T39" fmla="*/ 116 h 152"/>
                    <a:gd name="T40" fmla="*/ 30 w 106"/>
                    <a:gd name="T41" fmla="*/ 116 h 152"/>
                    <a:gd name="T42" fmla="*/ 36 w 106"/>
                    <a:gd name="T43" fmla="*/ 124 h 152"/>
                    <a:gd name="T44" fmla="*/ 44 w 106"/>
                    <a:gd name="T45" fmla="*/ 130 h 152"/>
                    <a:gd name="T46" fmla="*/ 44 w 106"/>
                    <a:gd name="T47" fmla="*/ 130 h 152"/>
                    <a:gd name="T48" fmla="*/ 52 w 106"/>
                    <a:gd name="T49" fmla="*/ 132 h 152"/>
                    <a:gd name="T50" fmla="*/ 66 w 106"/>
                    <a:gd name="T51" fmla="*/ 134 h 152"/>
                    <a:gd name="T52" fmla="*/ 106 w 106"/>
                    <a:gd name="T53" fmla="*/ 134 h 152"/>
                    <a:gd name="T54" fmla="*/ 106 w 106"/>
                    <a:gd name="T55" fmla="*/ 152 h 152"/>
                    <a:gd name="T56" fmla="*/ 62 w 106"/>
                    <a:gd name="T57" fmla="*/ 152 h 152"/>
                    <a:gd name="T58" fmla="*/ 62 w 106"/>
                    <a:gd name="T59" fmla="*/ 152 h 152"/>
                    <a:gd name="T60" fmla="*/ 46 w 106"/>
                    <a:gd name="T61" fmla="*/ 152 h 152"/>
                    <a:gd name="T62" fmla="*/ 32 w 106"/>
                    <a:gd name="T63" fmla="*/ 148 h 152"/>
                    <a:gd name="T64" fmla="*/ 32 w 106"/>
                    <a:gd name="T65" fmla="*/ 148 h 152"/>
                    <a:gd name="T66" fmla="*/ 24 w 106"/>
                    <a:gd name="T67" fmla="*/ 144 h 152"/>
                    <a:gd name="T68" fmla="*/ 16 w 106"/>
                    <a:gd name="T69" fmla="*/ 136 h 152"/>
                    <a:gd name="T70" fmla="*/ 10 w 106"/>
                    <a:gd name="T71" fmla="*/ 126 h 152"/>
                    <a:gd name="T72" fmla="*/ 4 w 106"/>
                    <a:gd name="T73" fmla="*/ 114 h 152"/>
                    <a:gd name="T74" fmla="*/ 4 w 106"/>
                    <a:gd name="T75" fmla="*/ 114 h 152"/>
                    <a:gd name="T76" fmla="*/ 0 w 106"/>
                    <a:gd name="T77" fmla="*/ 98 h 152"/>
                    <a:gd name="T78" fmla="*/ 0 w 106"/>
                    <a:gd name="T79" fmla="*/ 78 h 152"/>
                    <a:gd name="T80" fmla="*/ 0 w 106"/>
                    <a:gd name="T81" fmla="*/ 78 h 152"/>
                    <a:gd name="T82" fmla="*/ 2 w 106"/>
                    <a:gd name="T83" fmla="*/ 54 h 152"/>
                    <a:gd name="T84" fmla="*/ 4 w 106"/>
                    <a:gd name="T85" fmla="*/ 44 h 152"/>
                    <a:gd name="T86" fmla="*/ 8 w 106"/>
                    <a:gd name="T87" fmla="*/ 34 h 152"/>
                    <a:gd name="T88" fmla="*/ 8 w 106"/>
                    <a:gd name="T89" fmla="*/ 34 h 152"/>
                    <a:gd name="T90" fmla="*/ 12 w 106"/>
                    <a:gd name="T91" fmla="*/ 26 h 152"/>
                    <a:gd name="T92" fmla="*/ 18 w 106"/>
                    <a:gd name="T93" fmla="*/ 18 h 152"/>
                    <a:gd name="T94" fmla="*/ 24 w 106"/>
                    <a:gd name="T95" fmla="*/ 12 h 152"/>
                    <a:gd name="T96" fmla="*/ 30 w 106"/>
                    <a:gd name="T97" fmla="*/ 6 h 152"/>
                    <a:gd name="T98" fmla="*/ 30 w 106"/>
                    <a:gd name="T99" fmla="*/ 6 h 152"/>
                    <a:gd name="T100" fmla="*/ 38 w 106"/>
                    <a:gd name="T101" fmla="*/ 4 h 152"/>
                    <a:gd name="T102" fmla="*/ 46 w 106"/>
                    <a:gd name="T103" fmla="*/ 0 h 152"/>
                    <a:gd name="T104" fmla="*/ 68 w 106"/>
                    <a:gd name="T105" fmla="*/ 0 h 152"/>
                    <a:gd name="T106" fmla="*/ 106 w 106"/>
                    <a:gd name="T10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52">
                      <a:moveTo>
                        <a:pt x="106" y="0"/>
                      </a:moveTo>
                      <a:lnTo>
                        <a:pt x="106" y="18"/>
                      </a:lnTo>
                      <a:lnTo>
                        <a:pt x="66" y="18"/>
                      </a:lnTo>
                      <a:lnTo>
                        <a:pt x="66" y="18"/>
                      </a:lnTo>
                      <a:lnTo>
                        <a:pt x="50" y="20"/>
                      </a:lnTo>
                      <a:lnTo>
                        <a:pt x="50" y="20"/>
                      </a:lnTo>
                      <a:lnTo>
                        <a:pt x="44" y="22"/>
                      </a:lnTo>
                      <a:lnTo>
                        <a:pt x="38" y="26"/>
                      </a:lnTo>
                      <a:lnTo>
                        <a:pt x="38" y="26"/>
                      </a:lnTo>
                      <a:lnTo>
                        <a:pt x="32" y="34"/>
                      </a:lnTo>
                      <a:lnTo>
                        <a:pt x="28" y="42"/>
                      </a:lnTo>
                      <a:lnTo>
                        <a:pt x="28" y="42"/>
                      </a:lnTo>
                      <a:lnTo>
                        <a:pt x="26" y="52"/>
                      </a:lnTo>
                      <a:lnTo>
                        <a:pt x="24" y="66"/>
                      </a:lnTo>
                      <a:lnTo>
                        <a:pt x="106" y="66"/>
                      </a:lnTo>
                      <a:lnTo>
                        <a:pt x="106" y="86"/>
                      </a:lnTo>
                      <a:lnTo>
                        <a:pt x="24" y="86"/>
                      </a:lnTo>
                      <a:lnTo>
                        <a:pt x="24" y="86"/>
                      </a:lnTo>
                      <a:lnTo>
                        <a:pt x="26" y="100"/>
                      </a:lnTo>
                      <a:lnTo>
                        <a:pt x="30" y="116"/>
                      </a:lnTo>
                      <a:lnTo>
                        <a:pt x="30" y="116"/>
                      </a:lnTo>
                      <a:lnTo>
                        <a:pt x="36" y="124"/>
                      </a:lnTo>
                      <a:lnTo>
                        <a:pt x="44" y="130"/>
                      </a:lnTo>
                      <a:lnTo>
                        <a:pt x="44" y="130"/>
                      </a:lnTo>
                      <a:lnTo>
                        <a:pt x="52" y="132"/>
                      </a:lnTo>
                      <a:lnTo>
                        <a:pt x="66" y="134"/>
                      </a:lnTo>
                      <a:lnTo>
                        <a:pt x="106" y="134"/>
                      </a:lnTo>
                      <a:lnTo>
                        <a:pt x="106" y="152"/>
                      </a:lnTo>
                      <a:lnTo>
                        <a:pt x="62" y="152"/>
                      </a:lnTo>
                      <a:lnTo>
                        <a:pt x="62" y="152"/>
                      </a:lnTo>
                      <a:lnTo>
                        <a:pt x="46" y="152"/>
                      </a:lnTo>
                      <a:lnTo>
                        <a:pt x="32" y="148"/>
                      </a:lnTo>
                      <a:lnTo>
                        <a:pt x="32" y="148"/>
                      </a:lnTo>
                      <a:lnTo>
                        <a:pt x="24" y="144"/>
                      </a:lnTo>
                      <a:lnTo>
                        <a:pt x="16" y="136"/>
                      </a:lnTo>
                      <a:lnTo>
                        <a:pt x="10" y="126"/>
                      </a:lnTo>
                      <a:lnTo>
                        <a:pt x="4" y="114"/>
                      </a:lnTo>
                      <a:lnTo>
                        <a:pt x="4" y="114"/>
                      </a:lnTo>
                      <a:lnTo>
                        <a:pt x="0" y="98"/>
                      </a:lnTo>
                      <a:lnTo>
                        <a:pt x="0" y="78"/>
                      </a:lnTo>
                      <a:lnTo>
                        <a:pt x="0" y="78"/>
                      </a:lnTo>
                      <a:lnTo>
                        <a:pt x="2" y="54"/>
                      </a:lnTo>
                      <a:lnTo>
                        <a:pt x="4" y="44"/>
                      </a:lnTo>
                      <a:lnTo>
                        <a:pt x="8" y="34"/>
                      </a:lnTo>
                      <a:lnTo>
                        <a:pt x="8" y="34"/>
                      </a:lnTo>
                      <a:lnTo>
                        <a:pt x="12" y="26"/>
                      </a:lnTo>
                      <a:lnTo>
                        <a:pt x="18" y="18"/>
                      </a:lnTo>
                      <a:lnTo>
                        <a:pt x="24" y="12"/>
                      </a:lnTo>
                      <a:lnTo>
                        <a:pt x="30" y="6"/>
                      </a:lnTo>
                      <a:lnTo>
                        <a:pt x="30" y="6"/>
                      </a:lnTo>
                      <a:lnTo>
                        <a:pt x="38" y="4"/>
                      </a:lnTo>
                      <a:lnTo>
                        <a:pt x="46" y="0"/>
                      </a:lnTo>
                      <a:lnTo>
                        <a:pt x="68" y="0"/>
                      </a:lnTo>
                      <a:lnTo>
                        <a:pt x="106" y="0"/>
                      </a:ln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sp>
              <p:nvSpPr>
                <p:cNvPr id="15" name="Rectangle 10"/>
                <p:cNvSpPr>
                  <a:spLocks noChangeArrowheads="1"/>
                </p:cNvSpPr>
                <p:nvPr/>
              </p:nvSpPr>
              <p:spPr bwMode="auto">
                <a:xfrm>
                  <a:off x="6765935" y="1970239"/>
                  <a:ext cx="51288" cy="13188"/>
                </a:xfrm>
                <a:prstGeom prst="rect">
                  <a:avLst/>
                </a:prstGeom>
                <a:grpFill/>
                <a:ln w="12700">
                  <a:noFill/>
                  <a:miter lim="800000"/>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sp>
              <p:nvSpPr>
                <p:cNvPr id="16" name="Freeform 11"/>
                <p:cNvSpPr>
                  <a:spLocks noEditPoints="1"/>
                </p:cNvSpPr>
                <p:nvPr/>
              </p:nvSpPr>
              <p:spPr bwMode="auto">
                <a:xfrm>
                  <a:off x="6320458" y="2048429"/>
                  <a:ext cx="237392" cy="260838"/>
                </a:xfrm>
                <a:custGeom>
                  <a:avLst/>
                  <a:gdLst>
                    <a:gd name="T0" fmla="*/ 0 w 324"/>
                    <a:gd name="T1" fmla="*/ 174 h 356"/>
                    <a:gd name="T2" fmla="*/ 2 w 324"/>
                    <a:gd name="T3" fmla="*/ 134 h 356"/>
                    <a:gd name="T4" fmla="*/ 10 w 324"/>
                    <a:gd name="T5" fmla="*/ 98 h 356"/>
                    <a:gd name="T6" fmla="*/ 22 w 324"/>
                    <a:gd name="T7" fmla="*/ 68 h 356"/>
                    <a:gd name="T8" fmla="*/ 40 w 324"/>
                    <a:gd name="T9" fmla="*/ 44 h 356"/>
                    <a:gd name="T10" fmla="*/ 50 w 324"/>
                    <a:gd name="T11" fmla="*/ 34 h 356"/>
                    <a:gd name="T12" fmla="*/ 76 w 324"/>
                    <a:gd name="T13" fmla="*/ 18 h 356"/>
                    <a:gd name="T14" fmla="*/ 106 w 324"/>
                    <a:gd name="T15" fmla="*/ 6 h 356"/>
                    <a:gd name="T16" fmla="*/ 142 w 324"/>
                    <a:gd name="T17" fmla="*/ 2 h 356"/>
                    <a:gd name="T18" fmla="*/ 162 w 324"/>
                    <a:gd name="T19" fmla="*/ 0 h 356"/>
                    <a:gd name="T20" fmla="*/ 200 w 324"/>
                    <a:gd name="T21" fmla="*/ 4 h 356"/>
                    <a:gd name="T22" fmla="*/ 234 w 324"/>
                    <a:gd name="T23" fmla="*/ 12 h 356"/>
                    <a:gd name="T24" fmla="*/ 262 w 324"/>
                    <a:gd name="T25" fmla="*/ 24 h 356"/>
                    <a:gd name="T26" fmla="*/ 284 w 324"/>
                    <a:gd name="T27" fmla="*/ 44 h 356"/>
                    <a:gd name="T28" fmla="*/ 294 w 324"/>
                    <a:gd name="T29" fmla="*/ 56 h 356"/>
                    <a:gd name="T30" fmla="*/ 308 w 324"/>
                    <a:gd name="T31" fmla="*/ 84 h 356"/>
                    <a:gd name="T32" fmla="*/ 318 w 324"/>
                    <a:gd name="T33" fmla="*/ 116 h 356"/>
                    <a:gd name="T34" fmla="*/ 324 w 324"/>
                    <a:gd name="T35" fmla="*/ 156 h 356"/>
                    <a:gd name="T36" fmla="*/ 324 w 324"/>
                    <a:gd name="T37" fmla="*/ 178 h 356"/>
                    <a:gd name="T38" fmla="*/ 322 w 324"/>
                    <a:gd name="T39" fmla="*/ 220 h 356"/>
                    <a:gd name="T40" fmla="*/ 314 w 324"/>
                    <a:gd name="T41" fmla="*/ 258 h 356"/>
                    <a:gd name="T42" fmla="*/ 302 w 324"/>
                    <a:gd name="T43" fmla="*/ 288 h 356"/>
                    <a:gd name="T44" fmla="*/ 284 w 324"/>
                    <a:gd name="T45" fmla="*/ 312 h 356"/>
                    <a:gd name="T46" fmla="*/ 274 w 324"/>
                    <a:gd name="T47" fmla="*/ 324 h 356"/>
                    <a:gd name="T48" fmla="*/ 248 w 324"/>
                    <a:gd name="T49" fmla="*/ 340 h 356"/>
                    <a:gd name="T50" fmla="*/ 218 w 324"/>
                    <a:gd name="T51" fmla="*/ 350 h 356"/>
                    <a:gd name="T52" fmla="*/ 182 w 324"/>
                    <a:gd name="T53" fmla="*/ 356 h 356"/>
                    <a:gd name="T54" fmla="*/ 162 w 324"/>
                    <a:gd name="T55" fmla="*/ 356 h 356"/>
                    <a:gd name="T56" fmla="*/ 122 w 324"/>
                    <a:gd name="T57" fmla="*/ 354 h 356"/>
                    <a:gd name="T58" fmla="*/ 90 w 324"/>
                    <a:gd name="T59" fmla="*/ 346 h 356"/>
                    <a:gd name="T60" fmla="*/ 62 w 324"/>
                    <a:gd name="T61" fmla="*/ 332 h 356"/>
                    <a:gd name="T62" fmla="*/ 40 w 324"/>
                    <a:gd name="T63" fmla="*/ 312 h 356"/>
                    <a:gd name="T64" fmla="*/ 30 w 324"/>
                    <a:gd name="T65" fmla="*/ 300 h 356"/>
                    <a:gd name="T66" fmla="*/ 16 w 324"/>
                    <a:gd name="T67" fmla="*/ 272 h 356"/>
                    <a:gd name="T68" fmla="*/ 6 w 324"/>
                    <a:gd name="T69" fmla="*/ 238 h 356"/>
                    <a:gd name="T70" fmla="*/ 0 w 324"/>
                    <a:gd name="T71" fmla="*/ 198 h 356"/>
                    <a:gd name="T72" fmla="*/ 0 w 324"/>
                    <a:gd name="T73" fmla="*/ 174 h 356"/>
                    <a:gd name="T74" fmla="*/ 162 w 324"/>
                    <a:gd name="T75" fmla="*/ 60 h 356"/>
                    <a:gd name="T76" fmla="*/ 124 w 324"/>
                    <a:gd name="T77" fmla="*/ 66 h 356"/>
                    <a:gd name="T78" fmla="*/ 96 w 324"/>
                    <a:gd name="T79" fmla="*/ 88 h 356"/>
                    <a:gd name="T80" fmla="*/ 86 w 324"/>
                    <a:gd name="T81" fmla="*/ 104 h 356"/>
                    <a:gd name="T82" fmla="*/ 76 w 324"/>
                    <a:gd name="T83" fmla="*/ 148 h 356"/>
                    <a:gd name="T84" fmla="*/ 74 w 324"/>
                    <a:gd name="T85" fmla="*/ 176 h 356"/>
                    <a:gd name="T86" fmla="*/ 80 w 324"/>
                    <a:gd name="T87" fmla="*/ 230 h 356"/>
                    <a:gd name="T88" fmla="*/ 96 w 324"/>
                    <a:gd name="T89" fmla="*/ 268 h 356"/>
                    <a:gd name="T90" fmla="*/ 108 w 324"/>
                    <a:gd name="T91" fmla="*/ 280 h 356"/>
                    <a:gd name="T92" fmla="*/ 140 w 324"/>
                    <a:gd name="T93" fmla="*/ 296 h 356"/>
                    <a:gd name="T94" fmla="*/ 162 w 324"/>
                    <a:gd name="T95" fmla="*/ 298 h 356"/>
                    <a:gd name="T96" fmla="*/ 200 w 324"/>
                    <a:gd name="T97" fmla="*/ 290 h 356"/>
                    <a:gd name="T98" fmla="*/ 228 w 324"/>
                    <a:gd name="T99" fmla="*/ 268 h 356"/>
                    <a:gd name="T100" fmla="*/ 238 w 324"/>
                    <a:gd name="T101" fmla="*/ 252 h 356"/>
                    <a:gd name="T102" fmla="*/ 248 w 324"/>
                    <a:gd name="T103" fmla="*/ 206 h 356"/>
                    <a:gd name="T104" fmla="*/ 250 w 324"/>
                    <a:gd name="T105" fmla="*/ 178 h 356"/>
                    <a:gd name="T106" fmla="*/ 244 w 324"/>
                    <a:gd name="T107" fmla="*/ 126 h 356"/>
                    <a:gd name="T108" fmla="*/ 228 w 324"/>
                    <a:gd name="T109" fmla="*/ 88 h 356"/>
                    <a:gd name="T110" fmla="*/ 216 w 324"/>
                    <a:gd name="T111" fmla="*/ 76 h 356"/>
                    <a:gd name="T112" fmla="*/ 182 w 324"/>
                    <a:gd name="T113" fmla="*/ 60 h 356"/>
                    <a:gd name="T114" fmla="*/ 162 w 324"/>
                    <a:gd name="T115" fmla="*/ 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4" h="356">
                      <a:moveTo>
                        <a:pt x="0" y="174"/>
                      </a:moveTo>
                      <a:lnTo>
                        <a:pt x="0" y="174"/>
                      </a:lnTo>
                      <a:lnTo>
                        <a:pt x="0" y="154"/>
                      </a:lnTo>
                      <a:lnTo>
                        <a:pt x="2" y="134"/>
                      </a:lnTo>
                      <a:lnTo>
                        <a:pt x="6" y="114"/>
                      </a:lnTo>
                      <a:lnTo>
                        <a:pt x="10" y="98"/>
                      </a:lnTo>
                      <a:lnTo>
                        <a:pt x="16" y="82"/>
                      </a:lnTo>
                      <a:lnTo>
                        <a:pt x="22" y="68"/>
                      </a:lnTo>
                      <a:lnTo>
                        <a:pt x="30" y="54"/>
                      </a:lnTo>
                      <a:lnTo>
                        <a:pt x="40" y="44"/>
                      </a:lnTo>
                      <a:lnTo>
                        <a:pt x="40" y="44"/>
                      </a:lnTo>
                      <a:lnTo>
                        <a:pt x="50" y="34"/>
                      </a:lnTo>
                      <a:lnTo>
                        <a:pt x="62" y="24"/>
                      </a:lnTo>
                      <a:lnTo>
                        <a:pt x="76" y="18"/>
                      </a:lnTo>
                      <a:lnTo>
                        <a:pt x="90" y="12"/>
                      </a:lnTo>
                      <a:lnTo>
                        <a:pt x="106" y="6"/>
                      </a:lnTo>
                      <a:lnTo>
                        <a:pt x="124" y="4"/>
                      </a:lnTo>
                      <a:lnTo>
                        <a:pt x="142" y="2"/>
                      </a:lnTo>
                      <a:lnTo>
                        <a:pt x="162" y="0"/>
                      </a:lnTo>
                      <a:lnTo>
                        <a:pt x="162" y="0"/>
                      </a:lnTo>
                      <a:lnTo>
                        <a:pt x="182" y="2"/>
                      </a:lnTo>
                      <a:lnTo>
                        <a:pt x="200" y="4"/>
                      </a:lnTo>
                      <a:lnTo>
                        <a:pt x="218" y="6"/>
                      </a:lnTo>
                      <a:lnTo>
                        <a:pt x="234" y="12"/>
                      </a:lnTo>
                      <a:lnTo>
                        <a:pt x="248" y="18"/>
                      </a:lnTo>
                      <a:lnTo>
                        <a:pt x="262" y="24"/>
                      </a:lnTo>
                      <a:lnTo>
                        <a:pt x="274" y="34"/>
                      </a:lnTo>
                      <a:lnTo>
                        <a:pt x="284" y="44"/>
                      </a:lnTo>
                      <a:lnTo>
                        <a:pt x="284" y="44"/>
                      </a:lnTo>
                      <a:lnTo>
                        <a:pt x="294" y="56"/>
                      </a:lnTo>
                      <a:lnTo>
                        <a:pt x="302" y="68"/>
                      </a:lnTo>
                      <a:lnTo>
                        <a:pt x="308" y="84"/>
                      </a:lnTo>
                      <a:lnTo>
                        <a:pt x="314" y="100"/>
                      </a:lnTo>
                      <a:lnTo>
                        <a:pt x="318" y="116"/>
                      </a:lnTo>
                      <a:lnTo>
                        <a:pt x="322" y="136"/>
                      </a:lnTo>
                      <a:lnTo>
                        <a:pt x="324" y="156"/>
                      </a:lnTo>
                      <a:lnTo>
                        <a:pt x="324" y="178"/>
                      </a:lnTo>
                      <a:lnTo>
                        <a:pt x="324" y="178"/>
                      </a:lnTo>
                      <a:lnTo>
                        <a:pt x="324" y="200"/>
                      </a:lnTo>
                      <a:lnTo>
                        <a:pt x="322" y="220"/>
                      </a:lnTo>
                      <a:lnTo>
                        <a:pt x="318" y="240"/>
                      </a:lnTo>
                      <a:lnTo>
                        <a:pt x="314" y="258"/>
                      </a:lnTo>
                      <a:lnTo>
                        <a:pt x="308" y="274"/>
                      </a:lnTo>
                      <a:lnTo>
                        <a:pt x="302" y="288"/>
                      </a:lnTo>
                      <a:lnTo>
                        <a:pt x="294" y="302"/>
                      </a:lnTo>
                      <a:lnTo>
                        <a:pt x="284" y="312"/>
                      </a:lnTo>
                      <a:lnTo>
                        <a:pt x="284" y="312"/>
                      </a:lnTo>
                      <a:lnTo>
                        <a:pt x="274" y="324"/>
                      </a:lnTo>
                      <a:lnTo>
                        <a:pt x="262" y="332"/>
                      </a:lnTo>
                      <a:lnTo>
                        <a:pt x="248" y="340"/>
                      </a:lnTo>
                      <a:lnTo>
                        <a:pt x="234" y="346"/>
                      </a:lnTo>
                      <a:lnTo>
                        <a:pt x="218" y="350"/>
                      </a:lnTo>
                      <a:lnTo>
                        <a:pt x="200" y="354"/>
                      </a:lnTo>
                      <a:lnTo>
                        <a:pt x="182" y="356"/>
                      </a:lnTo>
                      <a:lnTo>
                        <a:pt x="162" y="356"/>
                      </a:lnTo>
                      <a:lnTo>
                        <a:pt x="162" y="356"/>
                      </a:lnTo>
                      <a:lnTo>
                        <a:pt x="142" y="356"/>
                      </a:lnTo>
                      <a:lnTo>
                        <a:pt x="122" y="354"/>
                      </a:lnTo>
                      <a:lnTo>
                        <a:pt x="106" y="350"/>
                      </a:lnTo>
                      <a:lnTo>
                        <a:pt x="90" y="346"/>
                      </a:lnTo>
                      <a:lnTo>
                        <a:pt x="74" y="340"/>
                      </a:lnTo>
                      <a:lnTo>
                        <a:pt x="62" y="332"/>
                      </a:lnTo>
                      <a:lnTo>
                        <a:pt x="50" y="322"/>
                      </a:lnTo>
                      <a:lnTo>
                        <a:pt x="40" y="312"/>
                      </a:lnTo>
                      <a:lnTo>
                        <a:pt x="40" y="312"/>
                      </a:lnTo>
                      <a:lnTo>
                        <a:pt x="30" y="300"/>
                      </a:lnTo>
                      <a:lnTo>
                        <a:pt x="22" y="288"/>
                      </a:lnTo>
                      <a:lnTo>
                        <a:pt x="16" y="272"/>
                      </a:lnTo>
                      <a:lnTo>
                        <a:pt x="10" y="256"/>
                      </a:lnTo>
                      <a:lnTo>
                        <a:pt x="6" y="238"/>
                      </a:lnTo>
                      <a:lnTo>
                        <a:pt x="2" y="218"/>
                      </a:lnTo>
                      <a:lnTo>
                        <a:pt x="0" y="198"/>
                      </a:lnTo>
                      <a:lnTo>
                        <a:pt x="0" y="174"/>
                      </a:lnTo>
                      <a:lnTo>
                        <a:pt x="0" y="174"/>
                      </a:lnTo>
                      <a:close/>
                      <a:moveTo>
                        <a:pt x="162" y="60"/>
                      </a:moveTo>
                      <a:lnTo>
                        <a:pt x="162" y="60"/>
                      </a:lnTo>
                      <a:lnTo>
                        <a:pt x="142" y="60"/>
                      </a:lnTo>
                      <a:lnTo>
                        <a:pt x="124" y="66"/>
                      </a:lnTo>
                      <a:lnTo>
                        <a:pt x="108" y="76"/>
                      </a:lnTo>
                      <a:lnTo>
                        <a:pt x="96" y="88"/>
                      </a:lnTo>
                      <a:lnTo>
                        <a:pt x="96" y="88"/>
                      </a:lnTo>
                      <a:lnTo>
                        <a:pt x="86" y="104"/>
                      </a:lnTo>
                      <a:lnTo>
                        <a:pt x="80" y="124"/>
                      </a:lnTo>
                      <a:lnTo>
                        <a:pt x="76" y="148"/>
                      </a:lnTo>
                      <a:lnTo>
                        <a:pt x="74" y="176"/>
                      </a:lnTo>
                      <a:lnTo>
                        <a:pt x="74" y="176"/>
                      </a:lnTo>
                      <a:lnTo>
                        <a:pt x="76" y="204"/>
                      </a:lnTo>
                      <a:lnTo>
                        <a:pt x="80" y="230"/>
                      </a:lnTo>
                      <a:lnTo>
                        <a:pt x="86" y="252"/>
                      </a:lnTo>
                      <a:lnTo>
                        <a:pt x="96" y="268"/>
                      </a:lnTo>
                      <a:lnTo>
                        <a:pt x="96" y="268"/>
                      </a:lnTo>
                      <a:lnTo>
                        <a:pt x="108" y="280"/>
                      </a:lnTo>
                      <a:lnTo>
                        <a:pt x="122" y="290"/>
                      </a:lnTo>
                      <a:lnTo>
                        <a:pt x="140" y="296"/>
                      </a:lnTo>
                      <a:lnTo>
                        <a:pt x="162" y="298"/>
                      </a:lnTo>
                      <a:lnTo>
                        <a:pt x="162" y="298"/>
                      </a:lnTo>
                      <a:lnTo>
                        <a:pt x="182" y="296"/>
                      </a:lnTo>
                      <a:lnTo>
                        <a:pt x="200" y="290"/>
                      </a:lnTo>
                      <a:lnTo>
                        <a:pt x="216" y="280"/>
                      </a:lnTo>
                      <a:lnTo>
                        <a:pt x="228" y="268"/>
                      </a:lnTo>
                      <a:lnTo>
                        <a:pt x="228" y="268"/>
                      </a:lnTo>
                      <a:lnTo>
                        <a:pt x="238" y="252"/>
                      </a:lnTo>
                      <a:lnTo>
                        <a:pt x="244" y="232"/>
                      </a:lnTo>
                      <a:lnTo>
                        <a:pt x="248" y="206"/>
                      </a:lnTo>
                      <a:lnTo>
                        <a:pt x="250" y="178"/>
                      </a:lnTo>
                      <a:lnTo>
                        <a:pt x="250" y="178"/>
                      </a:lnTo>
                      <a:lnTo>
                        <a:pt x="248" y="150"/>
                      </a:lnTo>
                      <a:lnTo>
                        <a:pt x="244" y="126"/>
                      </a:lnTo>
                      <a:lnTo>
                        <a:pt x="238" y="104"/>
                      </a:lnTo>
                      <a:lnTo>
                        <a:pt x="228" y="88"/>
                      </a:lnTo>
                      <a:lnTo>
                        <a:pt x="228" y="88"/>
                      </a:lnTo>
                      <a:lnTo>
                        <a:pt x="216" y="76"/>
                      </a:lnTo>
                      <a:lnTo>
                        <a:pt x="200" y="66"/>
                      </a:lnTo>
                      <a:lnTo>
                        <a:pt x="182" y="60"/>
                      </a:lnTo>
                      <a:lnTo>
                        <a:pt x="162" y="60"/>
                      </a:lnTo>
                      <a:lnTo>
                        <a:pt x="162" y="60"/>
                      </a:lnTo>
                      <a:close/>
                    </a:path>
                  </a:pathLst>
                </a:custGeom>
                <a:grpFill/>
                <a:ln w="2857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sp>
              <p:nvSpPr>
                <p:cNvPr id="17" name="Freeform 12"/>
                <p:cNvSpPr>
                  <a:spLocks/>
                </p:cNvSpPr>
                <p:nvPr/>
              </p:nvSpPr>
              <p:spPr bwMode="auto">
                <a:xfrm>
                  <a:off x="6578366" y="2054291"/>
                  <a:ext cx="227134" cy="250581"/>
                </a:xfrm>
                <a:custGeom>
                  <a:avLst/>
                  <a:gdLst>
                    <a:gd name="T0" fmla="*/ 124 w 310"/>
                    <a:gd name="T1" fmla="*/ 60 h 342"/>
                    <a:gd name="T2" fmla="*/ 112 w 310"/>
                    <a:gd name="T3" fmla="*/ 60 h 342"/>
                    <a:gd name="T4" fmla="*/ 92 w 310"/>
                    <a:gd name="T5" fmla="*/ 66 h 342"/>
                    <a:gd name="T6" fmla="*/ 84 w 310"/>
                    <a:gd name="T7" fmla="*/ 70 h 342"/>
                    <a:gd name="T8" fmla="*/ 76 w 310"/>
                    <a:gd name="T9" fmla="*/ 84 h 342"/>
                    <a:gd name="T10" fmla="*/ 72 w 310"/>
                    <a:gd name="T11" fmla="*/ 104 h 342"/>
                    <a:gd name="T12" fmla="*/ 72 w 310"/>
                    <a:gd name="T13" fmla="*/ 114 h 342"/>
                    <a:gd name="T14" fmla="*/ 78 w 310"/>
                    <a:gd name="T15" fmla="*/ 128 h 342"/>
                    <a:gd name="T16" fmla="*/ 84 w 310"/>
                    <a:gd name="T17" fmla="*/ 132 h 342"/>
                    <a:gd name="T18" fmla="*/ 96 w 310"/>
                    <a:gd name="T19" fmla="*/ 140 h 342"/>
                    <a:gd name="T20" fmla="*/ 116 w 310"/>
                    <a:gd name="T21" fmla="*/ 142 h 342"/>
                    <a:gd name="T22" fmla="*/ 206 w 310"/>
                    <a:gd name="T23" fmla="*/ 142 h 342"/>
                    <a:gd name="T24" fmla="*/ 254 w 310"/>
                    <a:gd name="T25" fmla="*/ 148 h 342"/>
                    <a:gd name="T26" fmla="*/ 286 w 310"/>
                    <a:gd name="T27" fmla="*/ 164 h 342"/>
                    <a:gd name="T28" fmla="*/ 296 w 310"/>
                    <a:gd name="T29" fmla="*/ 178 h 342"/>
                    <a:gd name="T30" fmla="*/ 308 w 310"/>
                    <a:gd name="T31" fmla="*/ 214 h 342"/>
                    <a:gd name="T32" fmla="*/ 310 w 310"/>
                    <a:gd name="T33" fmla="*/ 238 h 342"/>
                    <a:gd name="T34" fmla="*/ 302 w 310"/>
                    <a:gd name="T35" fmla="*/ 284 h 342"/>
                    <a:gd name="T36" fmla="*/ 288 w 310"/>
                    <a:gd name="T37" fmla="*/ 310 h 342"/>
                    <a:gd name="T38" fmla="*/ 282 w 310"/>
                    <a:gd name="T39" fmla="*/ 316 h 342"/>
                    <a:gd name="T40" fmla="*/ 246 w 310"/>
                    <a:gd name="T41" fmla="*/ 336 h 342"/>
                    <a:gd name="T42" fmla="*/ 196 w 310"/>
                    <a:gd name="T43" fmla="*/ 342 h 342"/>
                    <a:gd name="T44" fmla="*/ 14 w 310"/>
                    <a:gd name="T45" fmla="*/ 280 h 342"/>
                    <a:gd name="T46" fmla="*/ 184 w 310"/>
                    <a:gd name="T47" fmla="*/ 280 h 342"/>
                    <a:gd name="T48" fmla="*/ 210 w 310"/>
                    <a:gd name="T49" fmla="*/ 278 h 342"/>
                    <a:gd name="T50" fmla="*/ 226 w 310"/>
                    <a:gd name="T51" fmla="*/ 272 h 342"/>
                    <a:gd name="T52" fmla="*/ 232 w 310"/>
                    <a:gd name="T53" fmla="*/ 266 h 342"/>
                    <a:gd name="T54" fmla="*/ 238 w 310"/>
                    <a:gd name="T55" fmla="*/ 252 h 342"/>
                    <a:gd name="T56" fmla="*/ 238 w 310"/>
                    <a:gd name="T57" fmla="*/ 242 h 342"/>
                    <a:gd name="T58" fmla="*/ 236 w 310"/>
                    <a:gd name="T59" fmla="*/ 224 h 342"/>
                    <a:gd name="T60" fmla="*/ 228 w 310"/>
                    <a:gd name="T61" fmla="*/ 212 h 342"/>
                    <a:gd name="T62" fmla="*/ 220 w 310"/>
                    <a:gd name="T63" fmla="*/ 208 h 342"/>
                    <a:gd name="T64" fmla="*/ 202 w 310"/>
                    <a:gd name="T65" fmla="*/ 202 h 342"/>
                    <a:gd name="T66" fmla="*/ 108 w 310"/>
                    <a:gd name="T67" fmla="*/ 202 h 342"/>
                    <a:gd name="T68" fmla="*/ 82 w 310"/>
                    <a:gd name="T69" fmla="*/ 200 h 342"/>
                    <a:gd name="T70" fmla="*/ 42 w 310"/>
                    <a:gd name="T71" fmla="*/ 188 h 342"/>
                    <a:gd name="T72" fmla="*/ 26 w 310"/>
                    <a:gd name="T73" fmla="*/ 178 h 342"/>
                    <a:gd name="T74" fmla="*/ 8 w 310"/>
                    <a:gd name="T75" fmla="*/ 148 h 342"/>
                    <a:gd name="T76" fmla="*/ 0 w 310"/>
                    <a:gd name="T77" fmla="*/ 104 h 342"/>
                    <a:gd name="T78" fmla="*/ 2 w 310"/>
                    <a:gd name="T79" fmla="*/ 78 h 342"/>
                    <a:gd name="T80" fmla="*/ 16 w 310"/>
                    <a:gd name="T81" fmla="*/ 38 h 342"/>
                    <a:gd name="T82" fmla="*/ 28 w 310"/>
                    <a:gd name="T83" fmla="*/ 24 h 342"/>
                    <a:gd name="T84" fmla="*/ 36 w 310"/>
                    <a:gd name="T85" fmla="*/ 18 h 342"/>
                    <a:gd name="T86" fmla="*/ 64 w 310"/>
                    <a:gd name="T87" fmla="*/ 6 h 342"/>
                    <a:gd name="T88" fmla="*/ 114 w 310"/>
                    <a:gd name="T89" fmla="*/ 0 h 342"/>
                    <a:gd name="T90" fmla="*/ 294 w 310"/>
                    <a:gd name="T91" fmla="*/ 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0" h="342">
                      <a:moveTo>
                        <a:pt x="294" y="60"/>
                      </a:moveTo>
                      <a:lnTo>
                        <a:pt x="124" y="60"/>
                      </a:lnTo>
                      <a:lnTo>
                        <a:pt x="124" y="60"/>
                      </a:lnTo>
                      <a:lnTo>
                        <a:pt x="112" y="60"/>
                      </a:lnTo>
                      <a:lnTo>
                        <a:pt x="102" y="62"/>
                      </a:lnTo>
                      <a:lnTo>
                        <a:pt x="92" y="66"/>
                      </a:lnTo>
                      <a:lnTo>
                        <a:pt x="84" y="70"/>
                      </a:lnTo>
                      <a:lnTo>
                        <a:pt x="84" y="70"/>
                      </a:lnTo>
                      <a:lnTo>
                        <a:pt x="80" y="76"/>
                      </a:lnTo>
                      <a:lnTo>
                        <a:pt x="76" y="84"/>
                      </a:lnTo>
                      <a:lnTo>
                        <a:pt x="72" y="94"/>
                      </a:lnTo>
                      <a:lnTo>
                        <a:pt x="72" y="104"/>
                      </a:lnTo>
                      <a:lnTo>
                        <a:pt x="72" y="104"/>
                      </a:lnTo>
                      <a:lnTo>
                        <a:pt x="72" y="114"/>
                      </a:lnTo>
                      <a:lnTo>
                        <a:pt x="74" y="122"/>
                      </a:lnTo>
                      <a:lnTo>
                        <a:pt x="78" y="128"/>
                      </a:lnTo>
                      <a:lnTo>
                        <a:pt x="84" y="132"/>
                      </a:lnTo>
                      <a:lnTo>
                        <a:pt x="84" y="132"/>
                      </a:lnTo>
                      <a:lnTo>
                        <a:pt x="90" y="136"/>
                      </a:lnTo>
                      <a:lnTo>
                        <a:pt x="96" y="140"/>
                      </a:lnTo>
                      <a:lnTo>
                        <a:pt x="106" y="142"/>
                      </a:lnTo>
                      <a:lnTo>
                        <a:pt x="116" y="142"/>
                      </a:lnTo>
                      <a:lnTo>
                        <a:pt x="206" y="142"/>
                      </a:lnTo>
                      <a:lnTo>
                        <a:pt x="206" y="142"/>
                      </a:lnTo>
                      <a:lnTo>
                        <a:pt x="232" y="144"/>
                      </a:lnTo>
                      <a:lnTo>
                        <a:pt x="254" y="148"/>
                      </a:lnTo>
                      <a:lnTo>
                        <a:pt x="272" y="154"/>
                      </a:lnTo>
                      <a:lnTo>
                        <a:pt x="286" y="164"/>
                      </a:lnTo>
                      <a:lnTo>
                        <a:pt x="286" y="164"/>
                      </a:lnTo>
                      <a:lnTo>
                        <a:pt x="296" y="178"/>
                      </a:lnTo>
                      <a:lnTo>
                        <a:pt x="304" y="194"/>
                      </a:lnTo>
                      <a:lnTo>
                        <a:pt x="308" y="214"/>
                      </a:lnTo>
                      <a:lnTo>
                        <a:pt x="310" y="238"/>
                      </a:lnTo>
                      <a:lnTo>
                        <a:pt x="310" y="238"/>
                      </a:lnTo>
                      <a:lnTo>
                        <a:pt x="308" y="264"/>
                      </a:lnTo>
                      <a:lnTo>
                        <a:pt x="302" y="284"/>
                      </a:lnTo>
                      <a:lnTo>
                        <a:pt x="294" y="302"/>
                      </a:lnTo>
                      <a:lnTo>
                        <a:pt x="288" y="310"/>
                      </a:lnTo>
                      <a:lnTo>
                        <a:pt x="282" y="316"/>
                      </a:lnTo>
                      <a:lnTo>
                        <a:pt x="282" y="316"/>
                      </a:lnTo>
                      <a:lnTo>
                        <a:pt x="266" y="328"/>
                      </a:lnTo>
                      <a:lnTo>
                        <a:pt x="246" y="336"/>
                      </a:lnTo>
                      <a:lnTo>
                        <a:pt x="224" y="340"/>
                      </a:lnTo>
                      <a:lnTo>
                        <a:pt x="196" y="342"/>
                      </a:lnTo>
                      <a:lnTo>
                        <a:pt x="14" y="342"/>
                      </a:lnTo>
                      <a:lnTo>
                        <a:pt x="14" y="280"/>
                      </a:lnTo>
                      <a:lnTo>
                        <a:pt x="184" y="280"/>
                      </a:lnTo>
                      <a:lnTo>
                        <a:pt x="184" y="280"/>
                      </a:lnTo>
                      <a:lnTo>
                        <a:pt x="198" y="280"/>
                      </a:lnTo>
                      <a:lnTo>
                        <a:pt x="210" y="278"/>
                      </a:lnTo>
                      <a:lnTo>
                        <a:pt x="220" y="276"/>
                      </a:lnTo>
                      <a:lnTo>
                        <a:pt x="226" y="272"/>
                      </a:lnTo>
                      <a:lnTo>
                        <a:pt x="226" y="272"/>
                      </a:lnTo>
                      <a:lnTo>
                        <a:pt x="232" y="266"/>
                      </a:lnTo>
                      <a:lnTo>
                        <a:pt x="236" y="260"/>
                      </a:lnTo>
                      <a:lnTo>
                        <a:pt x="238" y="252"/>
                      </a:lnTo>
                      <a:lnTo>
                        <a:pt x="238" y="242"/>
                      </a:lnTo>
                      <a:lnTo>
                        <a:pt x="238" y="242"/>
                      </a:lnTo>
                      <a:lnTo>
                        <a:pt x="238" y="232"/>
                      </a:lnTo>
                      <a:lnTo>
                        <a:pt x="236" y="224"/>
                      </a:lnTo>
                      <a:lnTo>
                        <a:pt x="232" y="216"/>
                      </a:lnTo>
                      <a:lnTo>
                        <a:pt x="228" y="212"/>
                      </a:lnTo>
                      <a:lnTo>
                        <a:pt x="228" y="212"/>
                      </a:lnTo>
                      <a:lnTo>
                        <a:pt x="220" y="208"/>
                      </a:lnTo>
                      <a:lnTo>
                        <a:pt x="212" y="204"/>
                      </a:lnTo>
                      <a:lnTo>
                        <a:pt x="202" y="202"/>
                      </a:lnTo>
                      <a:lnTo>
                        <a:pt x="190" y="202"/>
                      </a:lnTo>
                      <a:lnTo>
                        <a:pt x="108" y="202"/>
                      </a:lnTo>
                      <a:lnTo>
                        <a:pt x="108" y="202"/>
                      </a:lnTo>
                      <a:lnTo>
                        <a:pt x="82" y="200"/>
                      </a:lnTo>
                      <a:lnTo>
                        <a:pt x="60" y="196"/>
                      </a:lnTo>
                      <a:lnTo>
                        <a:pt x="42" y="188"/>
                      </a:lnTo>
                      <a:lnTo>
                        <a:pt x="26" y="178"/>
                      </a:lnTo>
                      <a:lnTo>
                        <a:pt x="26" y="178"/>
                      </a:lnTo>
                      <a:lnTo>
                        <a:pt x="16" y="164"/>
                      </a:lnTo>
                      <a:lnTo>
                        <a:pt x="8" y="148"/>
                      </a:lnTo>
                      <a:lnTo>
                        <a:pt x="2" y="128"/>
                      </a:lnTo>
                      <a:lnTo>
                        <a:pt x="0" y="104"/>
                      </a:lnTo>
                      <a:lnTo>
                        <a:pt x="0" y="104"/>
                      </a:lnTo>
                      <a:lnTo>
                        <a:pt x="2" y="78"/>
                      </a:lnTo>
                      <a:lnTo>
                        <a:pt x="8" y="56"/>
                      </a:lnTo>
                      <a:lnTo>
                        <a:pt x="16" y="38"/>
                      </a:lnTo>
                      <a:lnTo>
                        <a:pt x="22" y="30"/>
                      </a:lnTo>
                      <a:lnTo>
                        <a:pt x="28" y="24"/>
                      </a:lnTo>
                      <a:lnTo>
                        <a:pt x="28" y="24"/>
                      </a:lnTo>
                      <a:lnTo>
                        <a:pt x="36" y="18"/>
                      </a:lnTo>
                      <a:lnTo>
                        <a:pt x="44" y="14"/>
                      </a:lnTo>
                      <a:lnTo>
                        <a:pt x="64" y="6"/>
                      </a:lnTo>
                      <a:lnTo>
                        <a:pt x="88" y="0"/>
                      </a:lnTo>
                      <a:lnTo>
                        <a:pt x="114" y="0"/>
                      </a:lnTo>
                      <a:lnTo>
                        <a:pt x="294" y="0"/>
                      </a:lnTo>
                      <a:lnTo>
                        <a:pt x="294" y="60"/>
                      </a:lnTo>
                      <a:close/>
                    </a:path>
                  </a:pathLst>
                </a:custGeom>
                <a:grpFill/>
                <a:ln w="2857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solidFill>
                  </a:endParaRPr>
                </a:p>
              </p:txBody>
            </p:sp>
          </p:grpSp>
        </p:grpSp>
      </p:grpSp>
      <p:sp>
        <p:nvSpPr>
          <p:cNvPr id="38" name="Rectangle 37"/>
          <p:cNvSpPr/>
          <p:nvPr/>
        </p:nvSpPr>
        <p:spPr>
          <a:xfrm>
            <a:off x="5098096" y="3372465"/>
            <a:ext cx="1345730" cy="72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4" name="Picture 33" descr="RAD RADview_Non-subject.png"/>
          <p:cNvPicPr>
            <a:picLocks noChangeAspect="1"/>
          </p:cNvPicPr>
          <p:nvPr/>
        </p:nvPicPr>
        <p:blipFill>
          <a:blip r:embed="rId2" cstate="print"/>
          <a:stretch>
            <a:fillRect/>
          </a:stretch>
        </p:blipFill>
        <p:spPr>
          <a:xfrm>
            <a:off x="1615155" y="1121121"/>
            <a:ext cx="467579" cy="470330"/>
          </a:xfrm>
          <a:prstGeom prst="rect">
            <a:avLst/>
          </a:prstGeom>
        </p:spPr>
      </p:pic>
      <p:grpSp>
        <p:nvGrpSpPr>
          <p:cNvPr id="47" name="Group 46"/>
          <p:cNvGrpSpPr/>
          <p:nvPr/>
        </p:nvGrpSpPr>
        <p:grpSpPr>
          <a:xfrm>
            <a:off x="3534994" y="1862776"/>
            <a:ext cx="2274657" cy="1889936"/>
            <a:chOff x="3463871" y="5349009"/>
            <a:chExt cx="1770402" cy="1047446"/>
          </a:xfrm>
        </p:grpSpPr>
        <p:sp>
          <p:nvSpPr>
            <p:cNvPr id="36" name="Freeform 7"/>
            <p:cNvSpPr>
              <a:spLocks/>
            </p:cNvSpPr>
            <p:nvPr/>
          </p:nvSpPr>
          <p:spPr bwMode="auto">
            <a:xfrm>
              <a:off x="3463871" y="5349009"/>
              <a:ext cx="1770402" cy="1047446"/>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969594"/>
              </a:solid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31" name="TextBox 30"/>
            <p:cNvSpPr txBox="1"/>
            <p:nvPr/>
          </p:nvSpPr>
          <p:spPr>
            <a:xfrm>
              <a:off x="4188723" y="6048031"/>
              <a:ext cx="539231" cy="223953"/>
            </a:xfrm>
            <a:prstGeom prst="rect">
              <a:avLst/>
            </a:prstGeom>
          </p:spPr>
          <p:txBody>
            <a:bodyPr wrap="none" rtlCol="0" anchor="ctr">
              <a:spAutoFit/>
            </a:bodyPr>
            <a:lstStyle/>
            <a:p>
              <a:pPr algn="ctr"/>
              <a:r>
                <a:rPr lang="en-US" sz="1013" b="1" kern="0" dirty="0"/>
                <a:t>Public</a:t>
              </a:r>
            </a:p>
            <a:p>
              <a:pPr algn="ctr"/>
              <a:r>
                <a:rPr lang="en-US" sz="1013" b="1" kern="0" dirty="0"/>
                <a:t>network</a:t>
              </a:r>
            </a:p>
          </p:txBody>
        </p:sp>
      </p:grpSp>
      <p:sp>
        <p:nvSpPr>
          <p:cNvPr id="41" name="TextBox 40"/>
          <p:cNvSpPr txBox="1"/>
          <p:nvPr/>
        </p:nvSpPr>
        <p:spPr>
          <a:xfrm>
            <a:off x="2134794" y="1557957"/>
            <a:ext cx="894797" cy="346249"/>
          </a:xfrm>
          <a:prstGeom prst="rect">
            <a:avLst/>
          </a:prstGeom>
        </p:spPr>
        <p:txBody>
          <a:bodyPr wrap="none" rtlCol="0" anchor="ctr">
            <a:spAutoFit/>
          </a:bodyPr>
          <a:lstStyle/>
          <a:p>
            <a:pPr algn="ctr"/>
            <a:r>
              <a:rPr lang="en-US" sz="825" b="1" kern="0"/>
              <a:t>ZTP bootstrap</a:t>
            </a:r>
          </a:p>
          <a:p>
            <a:pPr algn="ctr"/>
            <a:r>
              <a:rPr lang="en-US" sz="825" b="1" kern="0"/>
              <a:t>server</a:t>
            </a:r>
            <a:endParaRPr lang="en-US" sz="825" b="1" kern="0" dirty="0" err="1"/>
          </a:p>
        </p:txBody>
      </p:sp>
      <p:pic>
        <p:nvPicPr>
          <p:cNvPr id="42" name="Picture 41" descr="Generic Unit.png"/>
          <p:cNvPicPr>
            <a:picLocks noChangeAspect="1"/>
          </p:cNvPicPr>
          <p:nvPr/>
        </p:nvPicPr>
        <p:blipFill>
          <a:blip r:embed="rId3" cstate="print"/>
          <a:stretch>
            <a:fillRect/>
          </a:stretch>
        </p:blipFill>
        <p:spPr>
          <a:xfrm>
            <a:off x="2322616" y="1134404"/>
            <a:ext cx="457047" cy="457047"/>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5139" y="1064509"/>
            <a:ext cx="318188" cy="318188"/>
          </a:xfrm>
          <a:prstGeom prst="rect">
            <a:avLst/>
          </a:prstGeom>
        </p:spPr>
      </p:pic>
      <p:sp>
        <p:nvSpPr>
          <p:cNvPr id="44" name="TextBox 43"/>
          <p:cNvSpPr txBox="1"/>
          <p:nvPr/>
        </p:nvSpPr>
        <p:spPr>
          <a:xfrm>
            <a:off x="1300864" y="1621436"/>
            <a:ext cx="1047083" cy="219291"/>
          </a:xfrm>
          <a:prstGeom prst="rect">
            <a:avLst/>
          </a:prstGeom>
        </p:spPr>
        <p:txBody>
          <a:bodyPr wrap="none" rtlCol="0" anchor="ctr">
            <a:spAutoFit/>
          </a:bodyPr>
          <a:lstStyle/>
          <a:p>
            <a:pPr algn="ctr"/>
            <a:r>
              <a:rPr lang="en-US" sz="825" b="1" kern="0"/>
              <a:t>ZTP Configurator</a:t>
            </a:r>
            <a:endParaRPr lang="en-US" sz="825" b="1" kern="0" dirty="0" err="1"/>
          </a:p>
        </p:txBody>
      </p:sp>
      <p:sp>
        <p:nvSpPr>
          <p:cNvPr id="45" name="Rounded Rectangle 44"/>
          <p:cNvSpPr/>
          <p:nvPr/>
        </p:nvSpPr>
        <p:spPr>
          <a:xfrm>
            <a:off x="1333469" y="1064509"/>
            <a:ext cx="1665942" cy="83264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0" name="TextBox 49">
            <a:extLst>
              <a:ext uri="{FF2B5EF4-FFF2-40B4-BE49-F238E27FC236}">
                <a16:creationId xmlns="" xmlns:a16="http://schemas.microsoft.com/office/drawing/2014/main" id="{2FAA1EBB-C3E9-4652-B35C-F4E89D826E19}"/>
              </a:ext>
            </a:extLst>
          </p:cNvPr>
          <p:cNvSpPr txBox="1"/>
          <p:nvPr/>
        </p:nvSpPr>
        <p:spPr>
          <a:xfrm>
            <a:off x="6678713" y="1616942"/>
            <a:ext cx="1047083" cy="219291"/>
          </a:xfrm>
          <a:prstGeom prst="rect">
            <a:avLst/>
          </a:prstGeom>
        </p:spPr>
        <p:txBody>
          <a:bodyPr wrap="none" rtlCol="0" anchor="ctr">
            <a:spAutoFit/>
          </a:bodyPr>
          <a:lstStyle/>
          <a:p>
            <a:pPr algn="ctr"/>
            <a:r>
              <a:rPr lang="en-US" sz="825" b="1" kern="0"/>
              <a:t>ZTP Configurator</a:t>
            </a:r>
            <a:endParaRPr lang="en-US" sz="825" b="1" kern="0" dirty="0" err="1"/>
          </a:p>
        </p:txBody>
      </p:sp>
      <p:sp>
        <p:nvSpPr>
          <p:cNvPr id="51" name="Rounded Rectangle 44">
            <a:extLst>
              <a:ext uri="{FF2B5EF4-FFF2-40B4-BE49-F238E27FC236}">
                <a16:creationId xmlns="" xmlns:a16="http://schemas.microsoft.com/office/drawing/2014/main" id="{0BB186C7-9425-4F25-8877-D420F8104AD4}"/>
              </a:ext>
            </a:extLst>
          </p:cNvPr>
          <p:cNvSpPr/>
          <p:nvPr/>
        </p:nvSpPr>
        <p:spPr>
          <a:xfrm>
            <a:off x="6711319" y="1060015"/>
            <a:ext cx="1067918" cy="83264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 name="Picture 1">
            <a:extLst>
              <a:ext uri="{FF2B5EF4-FFF2-40B4-BE49-F238E27FC236}">
                <a16:creationId xmlns="" xmlns:a16="http://schemas.microsoft.com/office/drawing/2014/main" id="{50BB5C1A-2E23-40F7-A07D-4798EF11A90E}"/>
              </a:ext>
            </a:extLst>
          </p:cNvPr>
          <p:cNvPicPr>
            <a:picLocks noChangeAspect="1"/>
          </p:cNvPicPr>
          <p:nvPr/>
        </p:nvPicPr>
        <p:blipFill>
          <a:blip r:embed="rId5"/>
          <a:stretch>
            <a:fillRect/>
          </a:stretch>
        </p:blipFill>
        <p:spPr>
          <a:xfrm>
            <a:off x="7002267" y="1111211"/>
            <a:ext cx="478449" cy="533984"/>
          </a:xfrm>
          <a:prstGeom prst="rect">
            <a:avLst/>
          </a:prstGeom>
        </p:spPr>
      </p:pic>
      <p:pic>
        <p:nvPicPr>
          <p:cNvPr id="1026" name="Picture 2" descr="Screenshot from 2019-05-28 12-15-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952" y="1067732"/>
            <a:ext cx="993429" cy="142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7577" y="909085"/>
            <a:ext cx="782782" cy="686714"/>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9884" y="3936463"/>
            <a:ext cx="1161650" cy="1161650"/>
          </a:xfrm>
          <a:prstGeom prst="rect">
            <a:avLst/>
          </a:prstGeom>
        </p:spPr>
      </p:pic>
      <p:grpSp>
        <p:nvGrpSpPr>
          <p:cNvPr id="53" name="Group 5"/>
          <p:cNvGrpSpPr>
            <a:grpSpLocks noChangeAspect="1"/>
          </p:cNvGrpSpPr>
          <p:nvPr/>
        </p:nvGrpSpPr>
        <p:grpSpPr bwMode="auto">
          <a:xfrm>
            <a:off x="4650582" y="3554016"/>
            <a:ext cx="1951435" cy="1587103"/>
            <a:chOff x="2946" y="2985"/>
            <a:chExt cx="1639" cy="1333"/>
          </a:xfrm>
        </p:grpSpPr>
        <p:sp>
          <p:nvSpPr>
            <p:cNvPr id="54" name="AutoShape 4"/>
            <p:cNvSpPr>
              <a:spLocks noChangeAspect="1" noChangeArrowheads="1" noTextEdit="1"/>
            </p:cNvSpPr>
            <p:nvPr/>
          </p:nvSpPr>
          <p:spPr bwMode="auto">
            <a:xfrm>
              <a:off x="3201" y="2985"/>
              <a:ext cx="1130"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6" y="3433"/>
              <a:ext cx="1639" cy="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7"/>
            <p:cNvSpPr>
              <a:spLocks noChangeArrowheads="1"/>
            </p:cNvSpPr>
            <p:nvPr/>
          </p:nvSpPr>
          <p:spPr bwMode="auto">
            <a:xfrm>
              <a:off x="3374" y="4087"/>
              <a:ext cx="3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err="1">
                  <a:solidFill>
                    <a:srgbClr val="000000"/>
                  </a:solidFill>
                </a:rPr>
                <a:t>uCPE</a:t>
              </a:r>
              <a:endParaRPr lang="en-US" altLang="en-US" sz="2700" dirty="0"/>
            </a:p>
          </p:txBody>
        </p:sp>
        <p:sp>
          <p:nvSpPr>
            <p:cNvPr id="72" name="Rectangle 8"/>
            <p:cNvSpPr>
              <a:spLocks noChangeArrowheads="1"/>
            </p:cNvSpPr>
            <p:nvPr/>
          </p:nvSpPr>
          <p:spPr bwMode="auto">
            <a:xfrm>
              <a:off x="3739" y="4087"/>
              <a:ext cx="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0" b="1">
                  <a:solidFill>
                    <a:srgbClr val="000000"/>
                  </a:solidFill>
                </a:rPr>
                <a:t> </a:t>
              </a:r>
              <a:endParaRPr lang="en-US" altLang="en-US"/>
            </a:p>
          </p:txBody>
        </p:sp>
        <p:sp>
          <p:nvSpPr>
            <p:cNvPr id="73" name="Rectangle 9"/>
            <p:cNvSpPr>
              <a:spLocks noChangeArrowheads="1"/>
            </p:cNvSpPr>
            <p:nvPr/>
          </p:nvSpPr>
          <p:spPr bwMode="auto">
            <a:xfrm>
              <a:off x="3760" y="4087"/>
              <a:ext cx="41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rPr>
                <a:t>Device</a:t>
              </a:r>
              <a:endParaRPr lang="en-US" altLang="en-US" sz="2700" dirty="0"/>
            </a:p>
          </p:txBody>
        </p:sp>
        <p:sp>
          <p:nvSpPr>
            <p:cNvPr id="74" name="Freeform 10"/>
            <p:cNvSpPr>
              <a:spLocks/>
            </p:cNvSpPr>
            <p:nvPr/>
          </p:nvSpPr>
          <p:spPr bwMode="auto">
            <a:xfrm>
              <a:off x="3306" y="3451"/>
              <a:ext cx="932" cy="275"/>
            </a:xfrm>
            <a:custGeom>
              <a:avLst/>
              <a:gdLst>
                <a:gd name="T0" fmla="*/ 121 w 3628"/>
                <a:gd name="T1" fmla="*/ 1070 h 1070"/>
                <a:gd name="T2" fmla="*/ 3507 w 3628"/>
                <a:gd name="T3" fmla="*/ 1070 h 1070"/>
                <a:gd name="T4" fmla="*/ 3628 w 3628"/>
                <a:gd name="T5" fmla="*/ 949 h 1070"/>
                <a:gd name="T6" fmla="*/ 3628 w 3628"/>
                <a:gd name="T7" fmla="*/ 949 h 1070"/>
                <a:gd name="T8" fmla="*/ 3628 w 3628"/>
                <a:gd name="T9" fmla="*/ 121 h 1070"/>
                <a:gd name="T10" fmla="*/ 3507 w 3628"/>
                <a:gd name="T11" fmla="*/ 0 h 1070"/>
                <a:gd name="T12" fmla="*/ 3507 w 3628"/>
                <a:gd name="T13" fmla="*/ 0 h 1070"/>
                <a:gd name="T14" fmla="*/ 121 w 3628"/>
                <a:gd name="T15" fmla="*/ 0 h 1070"/>
                <a:gd name="T16" fmla="*/ 0 w 3628"/>
                <a:gd name="T17" fmla="*/ 121 h 1070"/>
                <a:gd name="T18" fmla="*/ 0 w 3628"/>
                <a:gd name="T19" fmla="*/ 949 h 1070"/>
                <a:gd name="T20" fmla="*/ 121 w 3628"/>
                <a:gd name="T21" fmla="*/ 107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8" h="1070">
                  <a:moveTo>
                    <a:pt x="121" y="1070"/>
                  </a:moveTo>
                  <a:lnTo>
                    <a:pt x="3507" y="1070"/>
                  </a:lnTo>
                  <a:cubicBezTo>
                    <a:pt x="3574" y="1070"/>
                    <a:pt x="3628" y="1016"/>
                    <a:pt x="3628" y="949"/>
                  </a:cubicBezTo>
                  <a:cubicBezTo>
                    <a:pt x="3628" y="949"/>
                    <a:pt x="3628" y="949"/>
                    <a:pt x="3628" y="949"/>
                  </a:cubicBezTo>
                  <a:lnTo>
                    <a:pt x="3628" y="121"/>
                  </a:lnTo>
                  <a:cubicBezTo>
                    <a:pt x="3628" y="54"/>
                    <a:pt x="3574" y="0"/>
                    <a:pt x="3507" y="0"/>
                  </a:cubicBezTo>
                  <a:lnTo>
                    <a:pt x="3507" y="0"/>
                  </a:lnTo>
                  <a:lnTo>
                    <a:pt x="121" y="0"/>
                  </a:lnTo>
                  <a:cubicBezTo>
                    <a:pt x="54" y="0"/>
                    <a:pt x="0" y="54"/>
                    <a:pt x="0" y="121"/>
                  </a:cubicBezTo>
                  <a:lnTo>
                    <a:pt x="0" y="949"/>
                  </a:lnTo>
                  <a:cubicBezTo>
                    <a:pt x="0" y="1016"/>
                    <a:pt x="54" y="1070"/>
                    <a:pt x="121" y="1070"/>
                  </a:cubicBezTo>
                  <a:close/>
                </a:path>
              </a:pathLst>
            </a:custGeom>
            <a:solidFill>
              <a:srgbClr val="E5B9B5"/>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75" name="Freeform 11"/>
            <p:cNvSpPr>
              <a:spLocks/>
            </p:cNvSpPr>
            <p:nvPr/>
          </p:nvSpPr>
          <p:spPr bwMode="auto">
            <a:xfrm>
              <a:off x="3306" y="3451"/>
              <a:ext cx="932" cy="275"/>
            </a:xfrm>
            <a:custGeom>
              <a:avLst/>
              <a:gdLst>
                <a:gd name="T0" fmla="*/ 121 w 3628"/>
                <a:gd name="T1" fmla="*/ 1070 h 1070"/>
                <a:gd name="T2" fmla="*/ 3507 w 3628"/>
                <a:gd name="T3" fmla="*/ 1070 h 1070"/>
                <a:gd name="T4" fmla="*/ 3628 w 3628"/>
                <a:gd name="T5" fmla="*/ 949 h 1070"/>
                <a:gd name="T6" fmla="*/ 3628 w 3628"/>
                <a:gd name="T7" fmla="*/ 949 h 1070"/>
                <a:gd name="T8" fmla="*/ 3628 w 3628"/>
                <a:gd name="T9" fmla="*/ 121 h 1070"/>
                <a:gd name="T10" fmla="*/ 3507 w 3628"/>
                <a:gd name="T11" fmla="*/ 0 h 1070"/>
                <a:gd name="T12" fmla="*/ 3507 w 3628"/>
                <a:gd name="T13" fmla="*/ 0 h 1070"/>
                <a:gd name="T14" fmla="*/ 121 w 3628"/>
                <a:gd name="T15" fmla="*/ 0 h 1070"/>
                <a:gd name="T16" fmla="*/ 0 w 3628"/>
                <a:gd name="T17" fmla="*/ 121 h 1070"/>
                <a:gd name="T18" fmla="*/ 0 w 3628"/>
                <a:gd name="T19" fmla="*/ 949 h 1070"/>
                <a:gd name="T20" fmla="*/ 121 w 3628"/>
                <a:gd name="T21" fmla="*/ 107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8" h="1070">
                  <a:moveTo>
                    <a:pt x="121" y="1070"/>
                  </a:moveTo>
                  <a:lnTo>
                    <a:pt x="3507" y="1070"/>
                  </a:lnTo>
                  <a:cubicBezTo>
                    <a:pt x="3574" y="1070"/>
                    <a:pt x="3628" y="1016"/>
                    <a:pt x="3628" y="949"/>
                  </a:cubicBezTo>
                  <a:cubicBezTo>
                    <a:pt x="3628" y="949"/>
                    <a:pt x="3628" y="949"/>
                    <a:pt x="3628" y="949"/>
                  </a:cubicBezTo>
                  <a:lnTo>
                    <a:pt x="3628" y="121"/>
                  </a:lnTo>
                  <a:cubicBezTo>
                    <a:pt x="3628" y="54"/>
                    <a:pt x="3574" y="0"/>
                    <a:pt x="3507" y="0"/>
                  </a:cubicBezTo>
                  <a:lnTo>
                    <a:pt x="3507" y="0"/>
                  </a:lnTo>
                  <a:lnTo>
                    <a:pt x="121" y="0"/>
                  </a:lnTo>
                  <a:cubicBezTo>
                    <a:pt x="54" y="0"/>
                    <a:pt x="0" y="54"/>
                    <a:pt x="0" y="121"/>
                  </a:cubicBezTo>
                  <a:lnTo>
                    <a:pt x="0" y="949"/>
                  </a:lnTo>
                  <a:cubicBezTo>
                    <a:pt x="0" y="1016"/>
                    <a:pt x="54" y="1070"/>
                    <a:pt x="121" y="1070"/>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Rectangle 12"/>
            <p:cNvSpPr>
              <a:spLocks noChangeArrowheads="1"/>
            </p:cNvSpPr>
            <p:nvPr/>
          </p:nvSpPr>
          <p:spPr bwMode="auto">
            <a:xfrm>
              <a:off x="3661" y="3548"/>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00" b="1">
                  <a:solidFill>
                    <a:srgbClr val="000000"/>
                  </a:solidFill>
                  <a:latin typeface="Calibri" panose="020F0502020204030204" pitchFamily="34" charset="0"/>
                </a:rPr>
                <a:t>NFVi</a:t>
              </a:r>
              <a:endParaRPr lang="en-US" altLang="en-US"/>
            </a:p>
          </p:txBody>
        </p:sp>
        <p:sp>
          <p:nvSpPr>
            <p:cNvPr id="77" name="Rectangle 13"/>
            <p:cNvSpPr>
              <a:spLocks noChangeArrowheads="1"/>
            </p:cNvSpPr>
            <p:nvPr/>
          </p:nvSpPr>
          <p:spPr bwMode="auto">
            <a:xfrm>
              <a:off x="3788" y="3548"/>
              <a:ext cx="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00" b="1">
                  <a:solidFill>
                    <a:srgbClr val="000000"/>
                  </a:solidFill>
                  <a:latin typeface="Calibri" panose="020F0502020204030204" pitchFamily="34" charset="0"/>
                </a:rPr>
                <a:t>-</a:t>
              </a:r>
              <a:endParaRPr lang="en-US" altLang="en-US"/>
            </a:p>
          </p:txBody>
        </p:sp>
        <p:sp>
          <p:nvSpPr>
            <p:cNvPr id="78" name="Rectangle 14"/>
            <p:cNvSpPr>
              <a:spLocks noChangeArrowheads="1"/>
            </p:cNvSpPr>
            <p:nvPr/>
          </p:nvSpPr>
          <p:spPr bwMode="auto">
            <a:xfrm>
              <a:off x="3809" y="3548"/>
              <a:ext cx="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00" b="1">
                  <a:solidFill>
                    <a:srgbClr val="000000"/>
                  </a:solidFill>
                  <a:latin typeface="Calibri" panose="020F0502020204030204" pitchFamily="34" charset="0"/>
                </a:rPr>
                <a:t>OS </a:t>
              </a:r>
              <a:endParaRPr lang="en-US" altLang="en-US"/>
            </a:p>
          </p:txBody>
        </p:sp>
      </p:grpSp>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7587" y="3822307"/>
            <a:ext cx="1161650" cy="1161650"/>
          </a:xfrm>
          <a:prstGeom prst="rect">
            <a:avLst/>
          </a:prstGeom>
        </p:spPr>
      </p:pic>
      <p:grpSp>
        <p:nvGrpSpPr>
          <p:cNvPr id="93" name="Group 92"/>
          <p:cNvGrpSpPr/>
          <p:nvPr/>
        </p:nvGrpSpPr>
        <p:grpSpPr>
          <a:xfrm>
            <a:off x="2464242" y="1800225"/>
            <a:ext cx="4965164" cy="2305050"/>
            <a:chOff x="1761655" y="2400300"/>
            <a:chExt cx="6620219" cy="3073400"/>
          </a:xfrm>
        </p:grpSpPr>
        <p:sp>
          <p:nvSpPr>
            <p:cNvPr id="87" name="Freeform 86"/>
            <p:cNvSpPr/>
            <p:nvPr/>
          </p:nvSpPr>
          <p:spPr>
            <a:xfrm>
              <a:off x="2463800" y="2400300"/>
              <a:ext cx="1443358" cy="3073400"/>
            </a:xfrm>
            <a:custGeom>
              <a:avLst/>
              <a:gdLst>
                <a:gd name="connsiteX0" fmla="*/ 0 w 1443358"/>
                <a:gd name="connsiteY0" fmla="*/ 0 h 3073400"/>
                <a:gd name="connsiteX1" fmla="*/ 1003300 w 1443358"/>
                <a:gd name="connsiteY1" fmla="*/ 812800 h 3073400"/>
                <a:gd name="connsiteX2" fmla="*/ 1435100 w 1443358"/>
                <a:gd name="connsiteY2" fmla="*/ 1651000 h 3073400"/>
                <a:gd name="connsiteX3" fmla="*/ 660400 w 1443358"/>
                <a:gd name="connsiteY3" fmla="*/ 3073400 h 3073400"/>
              </a:gdLst>
              <a:ahLst/>
              <a:cxnLst>
                <a:cxn ang="0">
                  <a:pos x="connsiteX0" y="connsiteY0"/>
                </a:cxn>
                <a:cxn ang="0">
                  <a:pos x="connsiteX1" y="connsiteY1"/>
                </a:cxn>
                <a:cxn ang="0">
                  <a:pos x="connsiteX2" y="connsiteY2"/>
                </a:cxn>
                <a:cxn ang="0">
                  <a:pos x="connsiteX3" y="connsiteY3"/>
                </a:cxn>
              </a:cxnLst>
              <a:rect l="l" t="t" r="r" b="b"/>
              <a:pathLst>
                <a:path w="1443358" h="3073400">
                  <a:moveTo>
                    <a:pt x="0" y="0"/>
                  </a:moveTo>
                  <a:cubicBezTo>
                    <a:pt x="382058" y="268816"/>
                    <a:pt x="764117" y="537633"/>
                    <a:pt x="1003300" y="812800"/>
                  </a:cubicBezTo>
                  <a:cubicBezTo>
                    <a:pt x="1242483" y="1087967"/>
                    <a:pt x="1492250" y="1274233"/>
                    <a:pt x="1435100" y="1651000"/>
                  </a:cubicBezTo>
                  <a:cubicBezTo>
                    <a:pt x="1377950" y="2027767"/>
                    <a:pt x="1019175" y="2550583"/>
                    <a:pt x="660400" y="3073400"/>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8" name="Freeform 87"/>
            <p:cNvSpPr/>
            <p:nvPr/>
          </p:nvSpPr>
          <p:spPr>
            <a:xfrm>
              <a:off x="5784047" y="2400300"/>
              <a:ext cx="1772453" cy="3060700"/>
            </a:xfrm>
            <a:custGeom>
              <a:avLst/>
              <a:gdLst>
                <a:gd name="connsiteX0" fmla="*/ 1772453 w 1772453"/>
                <a:gd name="connsiteY0" fmla="*/ 0 h 3060700"/>
                <a:gd name="connsiteX1" fmla="*/ 184953 w 1772453"/>
                <a:gd name="connsiteY1" fmla="*/ 1587500 h 3060700"/>
                <a:gd name="connsiteX2" fmla="*/ 96053 w 1772453"/>
                <a:gd name="connsiteY2" fmla="*/ 3060700 h 3060700"/>
              </a:gdLst>
              <a:ahLst/>
              <a:cxnLst>
                <a:cxn ang="0">
                  <a:pos x="connsiteX0" y="connsiteY0"/>
                </a:cxn>
                <a:cxn ang="0">
                  <a:pos x="connsiteX1" y="connsiteY1"/>
                </a:cxn>
                <a:cxn ang="0">
                  <a:pos x="connsiteX2" y="connsiteY2"/>
                </a:cxn>
              </a:cxnLst>
              <a:rect l="l" t="t" r="r" b="b"/>
              <a:pathLst>
                <a:path w="1772453" h="3060700">
                  <a:moveTo>
                    <a:pt x="1772453" y="0"/>
                  </a:moveTo>
                  <a:cubicBezTo>
                    <a:pt x="1118403" y="538691"/>
                    <a:pt x="464353" y="1077383"/>
                    <a:pt x="184953" y="1587500"/>
                  </a:cubicBezTo>
                  <a:cubicBezTo>
                    <a:pt x="-94447" y="2097617"/>
                    <a:pt x="803" y="2579158"/>
                    <a:pt x="96053" y="3060700"/>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5" name="TextBox 94"/>
            <p:cNvSpPr txBox="1"/>
            <p:nvPr/>
          </p:nvSpPr>
          <p:spPr>
            <a:xfrm>
              <a:off x="1761655" y="2938924"/>
              <a:ext cx="2009525" cy="672492"/>
            </a:xfrm>
            <a:prstGeom prst="rect">
              <a:avLst/>
            </a:prstGeom>
            <a:noFill/>
          </p:spPr>
          <p:txBody>
            <a:bodyPr wrap="none" rtlCol="0">
              <a:spAutoFit/>
            </a:bodyPr>
            <a:lstStyle/>
            <a:p>
              <a:pPr algn="ctr">
                <a:lnSpc>
                  <a:spcPct val="85000"/>
                </a:lnSpc>
              </a:pPr>
              <a:r>
                <a:rPr lang="en-US" sz="1050" b="1" dirty="0"/>
                <a:t>ZTP</a:t>
              </a:r>
            </a:p>
            <a:p>
              <a:pPr algn="ctr">
                <a:lnSpc>
                  <a:spcPct val="85000"/>
                </a:lnSpc>
              </a:pPr>
              <a:r>
                <a:rPr lang="en-US" sz="1050" b="1" dirty="0"/>
                <a:t>&amp;</a:t>
              </a:r>
            </a:p>
            <a:p>
              <a:pPr algn="ctr">
                <a:lnSpc>
                  <a:spcPct val="85000"/>
                </a:lnSpc>
              </a:pPr>
              <a:r>
                <a:rPr lang="en-US" sz="1050" b="1" dirty="0"/>
                <a:t>VPN to management</a:t>
              </a:r>
            </a:p>
          </p:txBody>
        </p:sp>
        <p:sp>
          <p:nvSpPr>
            <p:cNvPr id="96" name="TextBox 95"/>
            <p:cNvSpPr txBox="1"/>
            <p:nvPr/>
          </p:nvSpPr>
          <p:spPr>
            <a:xfrm>
              <a:off x="6372349" y="2974388"/>
              <a:ext cx="2009525" cy="672492"/>
            </a:xfrm>
            <a:prstGeom prst="rect">
              <a:avLst/>
            </a:prstGeom>
            <a:noFill/>
          </p:spPr>
          <p:txBody>
            <a:bodyPr wrap="none" rtlCol="0">
              <a:spAutoFit/>
            </a:bodyPr>
            <a:lstStyle/>
            <a:p>
              <a:pPr algn="ctr">
                <a:lnSpc>
                  <a:spcPct val="85000"/>
                </a:lnSpc>
              </a:pPr>
              <a:r>
                <a:rPr lang="en-US" sz="1050" b="1" dirty="0"/>
                <a:t>ZTP</a:t>
              </a:r>
            </a:p>
            <a:p>
              <a:pPr algn="ctr">
                <a:lnSpc>
                  <a:spcPct val="85000"/>
                </a:lnSpc>
              </a:pPr>
              <a:r>
                <a:rPr lang="en-US" sz="1050" b="1" dirty="0"/>
                <a:t>&amp;</a:t>
              </a:r>
            </a:p>
            <a:p>
              <a:pPr algn="ctr">
                <a:lnSpc>
                  <a:spcPct val="85000"/>
                </a:lnSpc>
              </a:pPr>
              <a:r>
                <a:rPr lang="en-US" sz="1050" b="1" dirty="0"/>
                <a:t>VPN to management</a:t>
              </a:r>
            </a:p>
          </p:txBody>
        </p:sp>
      </p:grpSp>
      <p:sp>
        <p:nvSpPr>
          <p:cNvPr id="98" name="TextBox 97"/>
          <p:cNvSpPr txBox="1"/>
          <p:nvPr/>
        </p:nvSpPr>
        <p:spPr>
          <a:xfrm>
            <a:off x="3043049" y="1627151"/>
            <a:ext cx="466795" cy="229678"/>
          </a:xfrm>
          <a:prstGeom prst="rect">
            <a:avLst/>
          </a:prstGeom>
          <a:noFill/>
        </p:spPr>
        <p:txBody>
          <a:bodyPr wrap="none" rtlCol="0">
            <a:spAutoFit/>
          </a:bodyPr>
          <a:lstStyle/>
          <a:p>
            <a:pPr algn="ctr">
              <a:lnSpc>
                <a:spcPct val="85000"/>
              </a:lnSpc>
            </a:pPr>
            <a:r>
              <a:rPr lang="en-US" sz="1050" b="1" dirty="0"/>
              <a:t>RAD</a:t>
            </a:r>
          </a:p>
        </p:txBody>
      </p:sp>
      <p:sp>
        <p:nvSpPr>
          <p:cNvPr id="99" name="TextBox 98"/>
          <p:cNvSpPr txBox="1"/>
          <p:nvPr/>
        </p:nvSpPr>
        <p:spPr>
          <a:xfrm>
            <a:off x="5751558" y="1632844"/>
            <a:ext cx="1071127" cy="229678"/>
          </a:xfrm>
          <a:prstGeom prst="rect">
            <a:avLst/>
          </a:prstGeom>
          <a:noFill/>
        </p:spPr>
        <p:txBody>
          <a:bodyPr wrap="none" rtlCol="0">
            <a:spAutoFit/>
          </a:bodyPr>
          <a:lstStyle/>
          <a:p>
            <a:pPr algn="ctr">
              <a:lnSpc>
                <a:spcPct val="85000"/>
              </a:lnSpc>
            </a:pPr>
            <a:r>
              <a:rPr lang="en-US" sz="1050" b="1" dirty="0"/>
              <a:t>Telco Systems</a:t>
            </a:r>
          </a:p>
        </p:txBody>
      </p:sp>
      <p:grpSp>
        <p:nvGrpSpPr>
          <p:cNvPr id="94" name="Group 93"/>
          <p:cNvGrpSpPr/>
          <p:nvPr/>
        </p:nvGrpSpPr>
        <p:grpSpPr>
          <a:xfrm>
            <a:off x="2590800" y="2505076"/>
            <a:ext cx="4120518" cy="2020796"/>
            <a:chOff x="1930400" y="3340100"/>
            <a:chExt cx="5494024" cy="2694395"/>
          </a:xfrm>
        </p:grpSpPr>
        <p:sp>
          <p:nvSpPr>
            <p:cNvPr id="92" name="Freeform 91"/>
            <p:cNvSpPr/>
            <p:nvPr/>
          </p:nvSpPr>
          <p:spPr>
            <a:xfrm>
              <a:off x="1930400" y="3340100"/>
              <a:ext cx="2921000" cy="2694395"/>
            </a:xfrm>
            <a:custGeom>
              <a:avLst/>
              <a:gdLst>
                <a:gd name="connsiteX0" fmla="*/ 0 w 2921000"/>
                <a:gd name="connsiteY0" fmla="*/ 2692400 h 2694395"/>
                <a:gd name="connsiteX1" fmla="*/ 1219200 w 2921000"/>
                <a:gd name="connsiteY1" fmla="*/ 2628900 h 2694395"/>
                <a:gd name="connsiteX2" fmla="*/ 1689100 w 2921000"/>
                <a:gd name="connsiteY2" fmla="*/ 2260600 h 2694395"/>
                <a:gd name="connsiteX3" fmla="*/ 2921000 w 2921000"/>
                <a:gd name="connsiteY3" fmla="*/ 0 h 2694395"/>
              </a:gdLst>
              <a:ahLst/>
              <a:cxnLst>
                <a:cxn ang="0">
                  <a:pos x="connsiteX0" y="connsiteY0"/>
                </a:cxn>
                <a:cxn ang="0">
                  <a:pos x="connsiteX1" y="connsiteY1"/>
                </a:cxn>
                <a:cxn ang="0">
                  <a:pos x="connsiteX2" y="connsiteY2"/>
                </a:cxn>
                <a:cxn ang="0">
                  <a:pos x="connsiteX3" y="connsiteY3"/>
                </a:cxn>
              </a:cxnLst>
              <a:rect l="l" t="t" r="r" b="b"/>
              <a:pathLst>
                <a:path w="2921000" h="2694395">
                  <a:moveTo>
                    <a:pt x="0" y="2692400"/>
                  </a:moveTo>
                  <a:cubicBezTo>
                    <a:pt x="468841" y="2696633"/>
                    <a:pt x="937683" y="2700867"/>
                    <a:pt x="1219200" y="2628900"/>
                  </a:cubicBezTo>
                  <a:cubicBezTo>
                    <a:pt x="1500717" y="2556933"/>
                    <a:pt x="1405467" y="2698750"/>
                    <a:pt x="1689100" y="2260600"/>
                  </a:cubicBezTo>
                  <a:cubicBezTo>
                    <a:pt x="1972733" y="1822450"/>
                    <a:pt x="2446866" y="911225"/>
                    <a:pt x="2921000" y="0"/>
                  </a:cubicBezTo>
                </a:path>
              </a:pathLst>
            </a:custGeom>
            <a:noFill/>
            <a:ln w="3810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1" name="Freeform 100"/>
            <p:cNvSpPr/>
            <p:nvPr/>
          </p:nvSpPr>
          <p:spPr>
            <a:xfrm flipH="1">
              <a:off x="5053808" y="3340100"/>
              <a:ext cx="2370616" cy="2694395"/>
            </a:xfrm>
            <a:custGeom>
              <a:avLst/>
              <a:gdLst>
                <a:gd name="connsiteX0" fmla="*/ 0 w 2921000"/>
                <a:gd name="connsiteY0" fmla="*/ 2692400 h 2694395"/>
                <a:gd name="connsiteX1" fmla="*/ 1219200 w 2921000"/>
                <a:gd name="connsiteY1" fmla="*/ 2628900 h 2694395"/>
                <a:gd name="connsiteX2" fmla="*/ 1689100 w 2921000"/>
                <a:gd name="connsiteY2" fmla="*/ 2260600 h 2694395"/>
                <a:gd name="connsiteX3" fmla="*/ 2921000 w 2921000"/>
                <a:gd name="connsiteY3" fmla="*/ 0 h 2694395"/>
              </a:gdLst>
              <a:ahLst/>
              <a:cxnLst>
                <a:cxn ang="0">
                  <a:pos x="connsiteX0" y="connsiteY0"/>
                </a:cxn>
                <a:cxn ang="0">
                  <a:pos x="connsiteX1" y="connsiteY1"/>
                </a:cxn>
                <a:cxn ang="0">
                  <a:pos x="connsiteX2" y="connsiteY2"/>
                </a:cxn>
                <a:cxn ang="0">
                  <a:pos x="connsiteX3" y="connsiteY3"/>
                </a:cxn>
              </a:cxnLst>
              <a:rect l="l" t="t" r="r" b="b"/>
              <a:pathLst>
                <a:path w="2921000" h="2694395">
                  <a:moveTo>
                    <a:pt x="0" y="2692400"/>
                  </a:moveTo>
                  <a:cubicBezTo>
                    <a:pt x="468841" y="2696633"/>
                    <a:pt x="937683" y="2700867"/>
                    <a:pt x="1219200" y="2628900"/>
                  </a:cubicBezTo>
                  <a:cubicBezTo>
                    <a:pt x="1500717" y="2556933"/>
                    <a:pt x="1405467" y="2698750"/>
                    <a:pt x="1689100" y="2260600"/>
                  </a:cubicBezTo>
                  <a:cubicBezTo>
                    <a:pt x="1972733" y="1822450"/>
                    <a:pt x="2446866" y="911225"/>
                    <a:pt x="2921000" y="0"/>
                  </a:cubicBezTo>
                </a:path>
              </a:pathLst>
            </a:custGeom>
            <a:noFill/>
            <a:ln w="3810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97" name="Picture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6023" y="881465"/>
            <a:ext cx="926361" cy="694771"/>
          </a:xfrm>
          <a:prstGeom prst="rect">
            <a:avLst/>
          </a:prstGeom>
        </p:spPr>
      </p:pic>
      <p:sp>
        <p:nvSpPr>
          <p:cNvPr id="69" name="Title 1"/>
          <p:cNvSpPr>
            <a:spLocks noGrp="1"/>
          </p:cNvSpPr>
          <p:nvPr>
            <p:ph type="title"/>
          </p:nvPr>
        </p:nvSpPr>
        <p:spPr>
          <a:xfrm>
            <a:off x="228600" y="62971"/>
            <a:ext cx="7144149" cy="685799"/>
          </a:xfrm>
        </p:spPr>
        <p:txBody>
          <a:bodyPr>
            <a:normAutofit/>
          </a:bodyPr>
          <a:lstStyle/>
          <a:p>
            <a:r>
              <a:rPr lang="en-US" sz="3200" kern="1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rPr>
              <a:t>Zero touch</a:t>
            </a:r>
          </a:p>
        </p:txBody>
      </p:sp>
    </p:spTree>
    <p:extLst>
      <p:ext uri="{BB962C8B-B14F-4D97-AF65-F5344CB8AC3E}">
        <p14:creationId xmlns:p14="http://schemas.microsoft.com/office/powerpoint/2010/main" val="335733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34317"/>
            <a:ext cx="8332787" cy="466928"/>
          </a:xfrm>
        </p:spPr>
        <p:txBody>
          <a:bodyPr>
            <a:noAutofit/>
          </a:bodyPr>
          <a:lstStyle/>
          <a:p>
            <a:pPr algn="l"/>
            <a:r>
              <a:rPr lang="en-US" dirty="0"/>
              <a:t>Network has no </a:t>
            </a:r>
            <a:r>
              <a:rPr lang="en-US" dirty="0" err="1"/>
              <a:t>uCPEs</a:t>
            </a:r>
            <a:r>
              <a:rPr lang="en-US" dirty="0"/>
              <a:t> or VNFs before </a:t>
            </a:r>
            <a:r>
              <a:rPr lang="en-US" dirty="0" smtClean="0"/>
              <a:t>ZTP</a:t>
            </a:r>
            <a:endParaRPr lang="en-US" sz="2000" dirty="0"/>
          </a:p>
        </p:txBody>
      </p:sp>
      <p:pic>
        <p:nvPicPr>
          <p:cNvPr id="3" name="Picture 3" descr="C:\Users\gabip\AppData\Local\Microsoft\Windows\Temporary Internet Files\Content.Outlook\FJ6TLRJ4\Topology without el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0" y="1470587"/>
            <a:ext cx="4438798" cy="35472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56591" y="1028731"/>
            <a:ext cx="687624" cy="338554"/>
          </a:xfrm>
          <a:prstGeom prst="rect">
            <a:avLst/>
          </a:prstGeom>
          <a:noFill/>
        </p:spPr>
        <p:txBody>
          <a:bodyPr wrap="none" rtlCol="0">
            <a:spAutoFit/>
          </a:bodyPr>
          <a:lstStyle/>
          <a:p>
            <a:r>
              <a:rPr lang="en-US" sz="1600" b="1" dirty="0" smtClean="0"/>
              <a:t>BATM</a:t>
            </a:r>
            <a:endParaRPr lang="en-US" b="1" dirty="0"/>
          </a:p>
        </p:txBody>
      </p:sp>
      <p:sp>
        <p:nvSpPr>
          <p:cNvPr id="11" name="TextBox 10"/>
          <p:cNvSpPr txBox="1"/>
          <p:nvPr/>
        </p:nvSpPr>
        <p:spPr>
          <a:xfrm>
            <a:off x="1849319" y="1020825"/>
            <a:ext cx="554960" cy="338554"/>
          </a:xfrm>
          <a:prstGeom prst="rect">
            <a:avLst/>
          </a:prstGeom>
          <a:noFill/>
        </p:spPr>
        <p:txBody>
          <a:bodyPr wrap="none" rtlCol="0">
            <a:spAutoFit/>
          </a:bodyPr>
          <a:lstStyle/>
          <a:p>
            <a:r>
              <a:rPr lang="en-US" sz="1600" b="1" dirty="0" smtClean="0"/>
              <a:t>RAD</a:t>
            </a:r>
            <a:endParaRPr lang="en-US" b="1" dirty="0"/>
          </a:p>
        </p:txBody>
      </p:sp>
      <p:pic>
        <p:nvPicPr>
          <p:cNvPr id="1026" name="Picture 2" descr="C:\Users\gabip\AppData\Local\Microsoft\Windows\Temporary Internet Files\Content.Outlook\FJ6TLRJ4\Screenshot from 2019-05-30 14-1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008" y="1463040"/>
            <a:ext cx="4651992" cy="354760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7144862" y="2331074"/>
            <a:ext cx="1878368" cy="1388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85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reduction of service setup time </a:t>
            </a:r>
            <a:r>
              <a:rPr lang="en-US" sz="2000" dirty="0" smtClean="0">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automation</a:t>
            </a:r>
            <a:r>
              <a:rPr lang="en-US" sz="2000" dirty="0" smtClean="0">
                <a:solidFill>
                  <a:srgbClr val="FF0000"/>
                </a:solidFill>
                <a:latin typeface="Calibri"/>
                <a:ea typeface="Times New Roman"/>
                <a:cs typeface="Arial"/>
              </a:rPr>
              <a:t> of network operations</a:t>
            </a:r>
            <a:r>
              <a:rPr lang="en-US" sz="2000" dirty="0" smtClean="0">
                <a:latin typeface="Calibri"/>
                <a:ea typeface="Times New Roman"/>
                <a:cs typeface="Arial"/>
              </a:rPr>
              <a:t>, including</a:t>
            </a:r>
          </a:p>
          <a:p>
            <a:pPr marL="686991" lvl="1" indent="-342900" algn="l" rtl="0">
              <a:spcBef>
                <a:spcPts val="300"/>
              </a:spcBef>
              <a:spcAft>
                <a:spcPts val="0"/>
              </a:spcAft>
              <a:buClrTx/>
            </a:pPr>
            <a:r>
              <a:rPr lang="en-US" b="1" dirty="0" smtClean="0">
                <a:solidFill>
                  <a:srgbClr val="FF0000"/>
                </a:solidFill>
                <a:latin typeface="Calibri"/>
                <a:ea typeface="Times New Roman"/>
                <a:cs typeface="Arial"/>
              </a:rPr>
              <a:t>zero-touch</a:t>
            </a:r>
            <a:r>
              <a:rPr lang="en-US" dirty="0" smtClean="0">
                <a:solidFill>
                  <a:srgbClr val="FF0000"/>
                </a:solidFill>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latin typeface="Calibri"/>
                <a:ea typeface="Times New Roman"/>
                <a:cs typeface="Arial"/>
              </a:rPr>
              <a:t>automatic resilience and </a:t>
            </a:r>
            <a:r>
              <a:rPr lang="en-US" b="1" dirty="0" smtClean="0">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operational expense reduction </a:t>
            </a:r>
            <a:r>
              <a:rPr lang="en-US" sz="2000" dirty="0" smtClean="0">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services: </a:t>
            </a:r>
          </a:p>
          <a:p>
            <a:pPr marL="686991" lvl="1" indent="-342900" algn="l" rtl="0">
              <a:spcBef>
                <a:spcPts val="300"/>
              </a:spcBef>
              <a:spcAft>
                <a:spcPts val="0"/>
              </a:spcAft>
              <a:buClrTx/>
            </a:pPr>
            <a:r>
              <a:rPr lang="en-US" dirty="0" smtClean="0">
                <a:latin typeface="Calibri"/>
                <a:ea typeface="Times New Roman"/>
                <a:cs typeface="Arial"/>
              </a:rPr>
              <a:t>spanning multiple network operators </a:t>
            </a:r>
            <a:r>
              <a:rPr lang="en-US" sz="1800" dirty="0" smtClean="0">
                <a:latin typeface="Calibri"/>
                <a:ea typeface="Times New Roman"/>
                <a:cs typeface="Arial"/>
              </a:rPr>
              <a:t>(</a:t>
            </a:r>
            <a:r>
              <a:rPr lang="en-US" sz="1800" b="1" dirty="0" smtClean="0">
                <a:latin typeface="Calibri"/>
                <a:ea typeface="Times New Roman"/>
                <a:cs typeface="Arial"/>
              </a:rPr>
              <a:t>L</a:t>
            </a:r>
            <a:r>
              <a:rPr lang="en-US" sz="1800" dirty="0" smtClean="0">
                <a:latin typeface="Calibri"/>
                <a:ea typeface="Times New Roman"/>
                <a:cs typeface="Arial"/>
              </a:rPr>
              <a:t>ifecycle </a:t>
            </a:r>
            <a:r>
              <a:rPr lang="en-US" sz="1800" b="1" dirty="0" smtClean="0">
                <a:latin typeface="Calibri"/>
                <a:ea typeface="Times New Roman"/>
                <a:cs typeface="Arial"/>
              </a:rPr>
              <a:t>S</a:t>
            </a:r>
            <a:r>
              <a:rPr lang="en-US" sz="1800" dirty="0" smtClean="0">
                <a:latin typeface="Calibri"/>
                <a:ea typeface="Times New Roman"/>
                <a:cs typeface="Arial"/>
              </a:rPr>
              <a:t>ervice </a:t>
            </a:r>
            <a:r>
              <a:rPr lang="en-US" sz="1800" b="1" dirty="0" smtClean="0">
                <a:latin typeface="Calibri"/>
                <a:ea typeface="Times New Roman"/>
                <a:cs typeface="Arial"/>
              </a:rPr>
              <a:t>O</a:t>
            </a:r>
            <a:r>
              <a:rPr lang="en-US" sz="1800" dirty="0" smtClean="0">
                <a:latin typeface="Calibri"/>
                <a:ea typeface="Times New Roman"/>
                <a:cs typeface="Arial"/>
              </a:rPr>
              <a:t>rchestration)</a:t>
            </a:r>
            <a:endParaRPr lang="en-US" dirty="0" smtClean="0">
              <a:latin typeface="Calibri"/>
              <a:ea typeface="Times New Roman"/>
              <a:cs typeface="Arial"/>
            </a:endParaRPr>
          </a:p>
          <a:p>
            <a:pPr marL="686991" lvl="1" indent="-342900" algn="l" rtl="0">
              <a:spcBef>
                <a:spcPts val="300"/>
              </a:spcBef>
              <a:spcAft>
                <a:spcPts val="0"/>
              </a:spcAft>
              <a:buClrTx/>
            </a:pPr>
            <a:r>
              <a:rPr lang="en-US" dirty="0" smtClean="0">
                <a:latin typeface="Calibri"/>
                <a:ea typeface="Times New Roman"/>
                <a:cs typeface="Arial"/>
              </a:rPr>
              <a:t>requiring an independent subnetwork (network </a:t>
            </a:r>
            <a:r>
              <a:rPr lang="en-US" b="1" dirty="0" smtClean="0">
                <a:latin typeface="Calibri"/>
                <a:ea typeface="Times New Roman"/>
                <a:cs typeface="Arial"/>
              </a:rPr>
              <a:t>slicing</a:t>
            </a:r>
            <a:r>
              <a:rPr lang="en-US" dirty="0" smtClean="0">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815516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CORD (MCORD-T)</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821616" y="3045631"/>
            <a:ext cx="3542097" cy="396441"/>
          </a:xfrm>
        </p:spPr>
        <p:txBody>
          <a:bodyPr/>
          <a:lstStyle/>
          <a:p>
            <a:pPr algn="l"/>
            <a:r>
              <a:rPr lang="en-US" sz="1600" dirty="0" smtClean="0"/>
              <a:t>Presenter: </a:t>
            </a:r>
            <a:r>
              <a:rPr lang="en-US" sz="1600" dirty="0" err="1" smtClean="0"/>
              <a:t>Zafi</a:t>
            </a:r>
            <a:r>
              <a:rPr lang="en-US" sz="1600" dirty="0" smtClean="0"/>
              <a:t> Kariv (</a:t>
            </a:r>
            <a:r>
              <a:rPr lang="en-US" sz="1600" dirty="0" err="1" smtClean="0"/>
              <a:t>Elbit</a:t>
            </a:r>
            <a:r>
              <a:rPr lang="en-US" sz="1600" dirty="0" smtClean="0"/>
              <a:t>)</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irc_mi" descr="http://www.moital.gov.il/NR/rdonlyres/FF028D68-964E-4AFB-843C-8CD214F68672/0/elbit.JPG"/>
          <p:cNvPicPr/>
          <p:nvPr/>
        </p:nvPicPr>
        <p:blipFill>
          <a:blip r:embed="rId2" cstate="print"/>
          <a:srcRect/>
          <a:stretch>
            <a:fillRect/>
          </a:stretch>
        </p:blipFill>
        <p:spPr bwMode="auto">
          <a:xfrm>
            <a:off x="4412358" y="3049993"/>
            <a:ext cx="917956" cy="448886"/>
          </a:xfrm>
          <a:prstGeom prst="rect">
            <a:avLst/>
          </a:prstGeom>
          <a:noFill/>
          <a:ln w="9525">
            <a:noFill/>
            <a:miter lim="800000"/>
            <a:headEnd/>
            <a:tailEnd/>
          </a:ln>
        </p:spPr>
      </p:pic>
      <p:pic>
        <p:nvPicPr>
          <p:cNvPr id="11" name="Picture 10"/>
          <p:cNvPicPr>
            <a:picLocks noChangeAspect="1"/>
          </p:cNvPicPr>
          <p:nvPr/>
        </p:nvPicPr>
        <p:blipFill>
          <a:blip r:embed="rId3"/>
          <a:stretch>
            <a:fillRect/>
          </a:stretch>
        </p:blipFill>
        <p:spPr>
          <a:xfrm>
            <a:off x="6939208" y="2980645"/>
            <a:ext cx="668320" cy="449356"/>
          </a:xfrm>
          <a:prstGeom prst="rect">
            <a:avLst/>
          </a:prstGeom>
        </p:spPr>
      </p:pic>
      <p:pic>
        <p:nvPicPr>
          <p:cNvPr id="12" name="Picture 1" descr="cid:image003.jpg@01D34EE7.F03519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618" y="3015319"/>
            <a:ext cx="982285" cy="38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36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0055" y="298720"/>
            <a:ext cx="5482847" cy="583574"/>
          </a:xfrm>
        </p:spPr>
        <p:txBody>
          <a:bodyPr>
            <a:noAutofit/>
          </a:bodyPr>
          <a:lstStyle/>
          <a:p>
            <a:pPr algn="ctr"/>
            <a:r>
              <a:rPr lang="he-IL" sz="2800" b="1" dirty="0">
                <a:ln w="22225">
                  <a:solidFill>
                    <a:srgbClr val="0000CC"/>
                  </a:solidFill>
                  <a:prstDash val="solid"/>
                </a:ln>
                <a:solidFill>
                  <a:srgbClr val="0000CC"/>
                </a:solidFill>
              </a:rPr>
              <a:t>ברוכים הבאים</a:t>
            </a:r>
            <a:r>
              <a:rPr lang="en-US" sz="2800" b="1" dirty="0">
                <a:ln w="22225">
                  <a:solidFill>
                    <a:srgbClr val="0000CC"/>
                  </a:solidFill>
                  <a:prstDash val="solid"/>
                </a:ln>
                <a:solidFill>
                  <a:srgbClr val="0000CC"/>
                </a:solidFill>
              </a:rPr>
              <a:t/>
            </a:r>
            <a:br>
              <a:rPr lang="en-US" sz="2800" b="1" dirty="0">
                <a:ln w="22225">
                  <a:solidFill>
                    <a:srgbClr val="0000CC"/>
                  </a:solidFill>
                  <a:prstDash val="solid"/>
                </a:ln>
                <a:solidFill>
                  <a:srgbClr val="0000CC"/>
                </a:solidFill>
              </a:rPr>
            </a:br>
            <a:r>
              <a:rPr lang="he-IL" sz="2800" b="1" dirty="0">
                <a:ln w="22225">
                  <a:solidFill>
                    <a:srgbClr val="0000CC"/>
                  </a:solidFill>
                  <a:prstDash val="solid"/>
                </a:ln>
                <a:solidFill>
                  <a:srgbClr val="0000CC"/>
                </a:solidFill>
              </a:rPr>
              <a:t> להדגמת מאגד נפטון</a:t>
            </a:r>
            <a:endParaRPr lang="en-US" sz="2800" b="1" dirty="0">
              <a:ln w="22225">
                <a:solidFill>
                  <a:srgbClr val="0000CC"/>
                </a:solidFill>
                <a:prstDash val="solid"/>
              </a:ln>
              <a:solidFill>
                <a:srgbClr val="0000CC"/>
              </a:solidFill>
            </a:endParaRPr>
          </a:p>
        </p:txBody>
      </p:sp>
      <p:pic>
        <p:nvPicPr>
          <p:cNvPr id="5" name="irc_mi" descr="http://www.moital.gov.il/NR/rdonlyres/FF028D68-964E-4AFB-843C-8CD214F68672/0/elbit.JPG"/>
          <p:cNvPicPr/>
          <p:nvPr/>
        </p:nvPicPr>
        <p:blipFill>
          <a:blip r:embed="rId2" cstate="print"/>
          <a:srcRect/>
          <a:stretch>
            <a:fillRect/>
          </a:stretch>
        </p:blipFill>
        <p:spPr bwMode="auto">
          <a:xfrm>
            <a:off x="1981201" y="2843828"/>
            <a:ext cx="1104926" cy="499607"/>
          </a:xfrm>
          <a:prstGeom prst="rect">
            <a:avLst/>
          </a:prstGeom>
          <a:noFill/>
          <a:ln w="9525">
            <a:noFill/>
            <a:miter lim="800000"/>
            <a:headEnd/>
            <a:tailEnd/>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280" y="4221128"/>
            <a:ext cx="957416" cy="595374"/>
          </a:xfrm>
          <a:prstGeom prst="rect">
            <a:avLst/>
          </a:prstGeom>
        </p:spPr>
      </p:pic>
      <p:pic>
        <p:nvPicPr>
          <p:cNvPr id="12" name="Picture 11" descr="gilat-logo.png"/>
          <p:cNvPicPr/>
          <p:nvPr/>
        </p:nvPicPr>
        <p:blipFill>
          <a:blip r:embed="rId4" cstate="print"/>
          <a:srcRect/>
          <a:stretch>
            <a:fillRect/>
          </a:stretch>
        </p:blipFill>
        <p:spPr bwMode="auto">
          <a:xfrm>
            <a:off x="3985378" y="1283162"/>
            <a:ext cx="715020" cy="787645"/>
          </a:xfrm>
          <a:prstGeom prst="rect">
            <a:avLst/>
          </a:prstGeom>
          <a:noFill/>
          <a:ln w="9525">
            <a:noFill/>
            <a:miter lim="800000"/>
            <a:headEnd/>
            <a:tailEnd/>
          </a:ln>
        </p:spPr>
      </p:pic>
      <p:pic>
        <p:nvPicPr>
          <p:cNvPr id="13" name="irc_mi" descr="http://www.seeklogo.com/images/B/BATM-logo-16E76E04BE-seeklogo.com.gif"/>
          <p:cNvPicPr/>
          <p:nvPr/>
        </p:nvPicPr>
        <p:blipFill rotWithShape="1">
          <a:blip r:embed="rId5" cstate="print"/>
          <a:srcRect t="28310" b="28519"/>
          <a:stretch/>
        </p:blipFill>
        <p:spPr bwMode="auto">
          <a:xfrm>
            <a:off x="5713321" y="2880078"/>
            <a:ext cx="955942" cy="500647"/>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7623" y="2880078"/>
            <a:ext cx="1367762" cy="41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insidehpc.com/images/mellano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5378" y="2732885"/>
            <a:ext cx="828692" cy="6478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2726" y="4336423"/>
            <a:ext cx="904576" cy="63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095" y="4373748"/>
            <a:ext cx="1093664" cy="5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6421" t="7433" r="70541" b="13792"/>
          <a:stretch/>
        </p:blipFill>
        <p:spPr>
          <a:xfrm>
            <a:off x="8328795" y="4175376"/>
            <a:ext cx="728120" cy="911318"/>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9104" y="4102121"/>
            <a:ext cx="1079460" cy="733548"/>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76984" y="4141513"/>
            <a:ext cx="1016330" cy="745718"/>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8246" y="4215315"/>
            <a:ext cx="779561" cy="756790"/>
          </a:xfrm>
          <a:prstGeom prst="rect">
            <a:avLst/>
          </a:prstGeom>
        </p:spPr>
      </p:pic>
      <p:pic>
        <p:nvPicPr>
          <p:cNvPr id="29" name="Picture 28"/>
          <p:cNvPicPr>
            <a:picLocks noChangeAspect="1"/>
          </p:cNvPicPr>
          <p:nvPr/>
        </p:nvPicPr>
        <p:blipFill>
          <a:blip r:embed="rId14"/>
          <a:stretch>
            <a:fillRect/>
          </a:stretch>
        </p:blipFill>
        <p:spPr>
          <a:xfrm>
            <a:off x="2102934" y="1453753"/>
            <a:ext cx="756994" cy="591996"/>
          </a:xfrm>
          <a:prstGeom prst="rect">
            <a:avLst/>
          </a:prstGeom>
        </p:spPr>
      </p:pic>
      <p:pic>
        <p:nvPicPr>
          <p:cNvPr id="1026" name="Picture 1" descr="image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9609" y="1419462"/>
            <a:ext cx="645544" cy="6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64076" y="4209276"/>
            <a:ext cx="726299" cy="737392"/>
          </a:xfrm>
          <a:prstGeom prst="rect">
            <a:avLst/>
          </a:prstGeom>
        </p:spPr>
      </p:pic>
      <p:pic>
        <p:nvPicPr>
          <p:cNvPr id="19" name="Picture 18"/>
          <p:cNvPicPr>
            <a:picLocks noChangeAspect="1"/>
          </p:cNvPicPr>
          <p:nvPr/>
        </p:nvPicPr>
        <p:blipFill>
          <a:blip r:embed="rId17"/>
          <a:stretch>
            <a:fillRect/>
          </a:stretch>
        </p:blipFill>
        <p:spPr>
          <a:xfrm>
            <a:off x="382235" y="2880078"/>
            <a:ext cx="614774" cy="413354"/>
          </a:xfrm>
          <a:prstGeom prst="rect">
            <a:avLst/>
          </a:prstGeom>
        </p:spPr>
      </p:pic>
      <p:pic>
        <p:nvPicPr>
          <p:cNvPr id="25" name="Picture 1" descr="cid:image003.jpg@01D34EE7.F035196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06159" y="1589602"/>
            <a:ext cx="1163104" cy="4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9"/>
          <a:stretch>
            <a:fillRect/>
          </a:stretch>
        </p:blipFill>
        <p:spPr>
          <a:xfrm>
            <a:off x="7284911" y="5918"/>
            <a:ext cx="1859089" cy="1301363"/>
          </a:xfrm>
          <a:prstGeom prst="rect">
            <a:avLst/>
          </a:prstGeom>
        </p:spPr>
      </p:pic>
      <p:pic>
        <p:nvPicPr>
          <p:cNvPr id="7" name="Picture 6"/>
          <p:cNvPicPr>
            <a:picLocks noChangeAspect="1"/>
          </p:cNvPicPr>
          <p:nvPr/>
        </p:nvPicPr>
        <p:blipFill>
          <a:blip r:embed="rId20"/>
          <a:stretch>
            <a:fillRect/>
          </a:stretch>
        </p:blipFill>
        <p:spPr>
          <a:xfrm>
            <a:off x="-82297" y="5918"/>
            <a:ext cx="2744756" cy="1209708"/>
          </a:xfrm>
          <a:prstGeom prst="rect">
            <a:avLst/>
          </a:prstGeom>
        </p:spPr>
      </p:pic>
      <p:pic>
        <p:nvPicPr>
          <p:cNvPr id="4" name="Picture 3"/>
          <p:cNvPicPr/>
          <p:nvPr/>
        </p:nvPicPr>
        <p:blipFill>
          <a:blip r:embed="rId21" cstate="print"/>
          <a:srcRect/>
          <a:stretch>
            <a:fillRect/>
          </a:stretch>
        </p:blipFill>
        <p:spPr bwMode="auto">
          <a:xfrm>
            <a:off x="7395205" y="1616045"/>
            <a:ext cx="1233130" cy="492303"/>
          </a:xfrm>
          <a:prstGeom prst="rect">
            <a:avLst/>
          </a:prstGeom>
          <a:noFill/>
          <a:ln w="9525">
            <a:noFill/>
            <a:miter lim="800000"/>
            <a:headEnd/>
            <a:tailEnd/>
          </a:ln>
        </p:spPr>
      </p:pic>
    </p:spTree>
    <p:extLst>
      <p:ext uri="{BB962C8B-B14F-4D97-AF65-F5344CB8AC3E}">
        <p14:creationId xmlns:p14="http://schemas.microsoft.com/office/powerpoint/2010/main" val="2710605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095153" y="62971"/>
            <a:ext cx="6277596" cy="685799"/>
          </a:xfrm>
        </p:spPr>
        <p:txBody>
          <a:bodyPr/>
          <a:lstStyle/>
          <a:p>
            <a:r>
              <a:rPr lang="en-US" dirty="0" smtClean="0"/>
              <a:t>Story: CORD</a:t>
            </a:r>
            <a:endParaRPr lang="en-US" dirty="0"/>
          </a:p>
        </p:txBody>
      </p:sp>
      <p:sp>
        <p:nvSpPr>
          <p:cNvPr id="3" name="Text Placeholder 2"/>
          <p:cNvSpPr>
            <a:spLocks noGrp="1"/>
          </p:cNvSpPr>
          <p:nvPr>
            <p:ph type="body" sz="quarter" idx="12"/>
          </p:nvPr>
        </p:nvSpPr>
        <p:spPr/>
        <p:txBody>
          <a:bodyPr>
            <a:normAutofit lnSpcReduction="10000"/>
          </a:bodyPr>
          <a:lstStyle/>
          <a:p>
            <a:pPr lvl="1" algn="r" rtl="1">
              <a:spcBef>
                <a:spcPts val="0"/>
              </a:spcBef>
              <a:spcAft>
                <a:spcPts val="0"/>
              </a:spcAft>
            </a:pPr>
            <a:r>
              <a:rPr lang="he-IL" sz="1400" dirty="0" smtClean="0"/>
              <a:t>כוחות </a:t>
            </a:r>
            <a:r>
              <a:rPr lang="he-IL" sz="1400" dirty="0"/>
              <a:t>הצלה מגיעים לאזור אסון </a:t>
            </a:r>
          </a:p>
          <a:p>
            <a:pPr lvl="2" algn="r" rtl="1">
              <a:spcAft>
                <a:spcPts val="0"/>
              </a:spcAft>
            </a:pPr>
            <a:r>
              <a:rPr lang="he-IL" sz="1400" dirty="0"/>
              <a:t>בשלב הראשון מוקמת רשת טקטית המספקת שירותים לאזור הכיסוי באופן עצמאי ללא </a:t>
            </a:r>
            <a:r>
              <a:rPr lang="en-US" sz="1400" dirty="0"/>
              <a:t>backhaul</a:t>
            </a:r>
            <a:endParaRPr lang="he-IL" sz="1400" dirty="0"/>
          </a:p>
          <a:p>
            <a:pPr lvl="3" algn="r" rtl="1">
              <a:spcAft>
                <a:spcPts val="0"/>
              </a:spcAft>
            </a:pPr>
            <a:r>
              <a:rPr lang="he-IL" sz="1400" dirty="0"/>
              <a:t>מודגמת יכולת עצמאית של </a:t>
            </a:r>
            <a:r>
              <a:rPr lang="en-US" sz="1400" dirty="0"/>
              <a:t>M-CORD-T</a:t>
            </a:r>
            <a:r>
              <a:rPr lang="he-IL" sz="1400" dirty="0"/>
              <a:t> (זוג טלפונים מקיימים תקשורת עצמאית)</a:t>
            </a:r>
            <a:endParaRPr lang="en-US" sz="1400" dirty="0"/>
          </a:p>
          <a:p>
            <a:pPr lvl="2" algn="r" rtl="1">
              <a:spcAft>
                <a:spcPts val="0"/>
              </a:spcAft>
            </a:pPr>
            <a:r>
              <a:rPr lang="he-IL" sz="1400" dirty="0"/>
              <a:t>בשלב השני הרשת הטקטית מחוברת לאחור ובמקביל נפרסת רשת ציבורית ברשתות מופצת </a:t>
            </a:r>
            <a:r>
              <a:rPr lang="en-US" sz="1400" dirty="0"/>
              <a:t>Policy</a:t>
            </a:r>
            <a:r>
              <a:rPr lang="he-IL" sz="1400" dirty="0"/>
              <a:t> אספקת שירות ע"ג הרשתות השונות</a:t>
            </a:r>
            <a:endParaRPr lang="en-US" sz="1400" dirty="0"/>
          </a:p>
          <a:p>
            <a:pPr lvl="3" algn="r" rtl="1">
              <a:spcAft>
                <a:spcPts val="0"/>
              </a:spcAft>
            </a:pPr>
            <a:r>
              <a:rPr lang="he-IL" sz="1400" dirty="0"/>
              <a:t>מודגמת יכולת </a:t>
            </a:r>
            <a:r>
              <a:rPr lang="en-US" sz="1400" dirty="0"/>
              <a:t>Transport aware service </a:t>
            </a:r>
            <a:r>
              <a:rPr lang="he-IL" sz="1400" dirty="0"/>
              <a:t> :</a:t>
            </a:r>
          </a:p>
          <a:p>
            <a:pPr lvl="4" algn="r" rtl="1">
              <a:spcBef>
                <a:spcPts val="0"/>
              </a:spcBef>
              <a:spcAft>
                <a:spcPts val="0"/>
              </a:spcAft>
            </a:pPr>
            <a:r>
              <a:rPr lang="he-IL" sz="1400" dirty="0"/>
              <a:t>מודגם מנוי (מחשב בעל תקשורת </a:t>
            </a:r>
            <a:r>
              <a:rPr lang="en-US" sz="1400" dirty="0"/>
              <a:t>LTE</a:t>
            </a:r>
            <a:r>
              <a:rPr lang="he-IL" sz="1400" dirty="0"/>
              <a:t> ) המתחבר בכל פעם לרשת אחרת, בהתאם ליכולת הרשת </a:t>
            </a:r>
            <a:r>
              <a:rPr lang="he-IL" sz="1400" dirty="0" err="1"/>
              <a:t>ול</a:t>
            </a:r>
            <a:r>
              <a:rPr lang="en-US" sz="1400" dirty="0"/>
              <a:t>-</a:t>
            </a:r>
            <a:r>
              <a:rPr lang="he-IL" sz="1400" dirty="0"/>
              <a:t> </a:t>
            </a:r>
            <a:r>
              <a:rPr lang="en-US" sz="1400" dirty="0"/>
              <a:t>Policy</a:t>
            </a:r>
            <a:r>
              <a:rPr lang="he-IL" sz="1400" dirty="0"/>
              <a:t> שהופצה, מוצג תוכן שונה  ע"ג המחשב (מודגש כחלק מההדגמה מה יכול להיות מועבר ומה לא ניתן בנקודת הקישור המסוימת)</a:t>
            </a:r>
            <a:endParaRPr lang="en-US" sz="1400" dirty="0"/>
          </a:p>
          <a:p>
            <a:endParaRPr lang="en-US" dirty="0">
              <a:sym typeface="Wingdings" panose="05000000000000000000" pitchFamily="2" charset="2"/>
            </a:endParaRPr>
          </a:p>
        </p:txBody>
      </p:sp>
      <p:pic>
        <p:nvPicPr>
          <p:cNvPr id="5" name="Picture 2" descr="Image result for stor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1513"/>
            <a:ext cx="676846" cy="6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8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28600" y="1095153"/>
            <a:ext cx="8686800" cy="3790507"/>
          </a:xfrm>
        </p:spPr>
        <p:txBody>
          <a:bodyPr>
            <a:normAutofit fontScale="85000" lnSpcReduction="10000"/>
          </a:bodyPr>
          <a:lstStyle/>
          <a:p>
            <a:pPr>
              <a:buFont typeface="Arial" pitchFamily="34" charset="0"/>
              <a:buChar char="•"/>
            </a:pPr>
            <a:r>
              <a:rPr lang="en-US" dirty="0" smtClean="0"/>
              <a:t> CORD combines </a:t>
            </a:r>
            <a:r>
              <a:rPr lang="en-US" dirty="0"/>
              <a:t>NFV, SDN, and the elasticity of commodity </a:t>
            </a:r>
            <a:r>
              <a:rPr lang="en-US" dirty="0" smtClean="0"/>
              <a:t>clouds</a:t>
            </a:r>
          </a:p>
          <a:p>
            <a:pPr>
              <a:spcBef>
                <a:spcPts val="0"/>
              </a:spcBef>
            </a:pPr>
            <a:r>
              <a:rPr lang="en-US" dirty="0"/>
              <a:t> </a:t>
            </a:r>
            <a:r>
              <a:rPr lang="en-US" dirty="0" smtClean="0"/>
              <a:t> to bring </a:t>
            </a:r>
            <a:r>
              <a:rPr lang="en-US" dirty="0"/>
              <a:t>datacenter economics and cloud agility to the Telco Central Office</a:t>
            </a:r>
            <a:r>
              <a:rPr lang="en-US" dirty="0" smtClean="0"/>
              <a:t>.</a:t>
            </a:r>
          </a:p>
          <a:p>
            <a:pPr>
              <a:buFont typeface="Arial" pitchFamily="34" charset="0"/>
              <a:buChar char="•"/>
            </a:pPr>
            <a:r>
              <a:rPr lang="en-US" dirty="0" smtClean="0"/>
              <a:t> Types of CORD: </a:t>
            </a:r>
          </a:p>
          <a:p>
            <a:pPr lvl="2">
              <a:lnSpc>
                <a:spcPct val="110000"/>
              </a:lnSpc>
              <a:spcAft>
                <a:spcPts val="0"/>
              </a:spcAft>
            </a:pPr>
            <a:r>
              <a:rPr lang="en-US" sz="2400" dirty="0" smtClean="0"/>
              <a:t>M-CORD (mobile) </a:t>
            </a:r>
          </a:p>
          <a:p>
            <a:pPr lvl="2">
              <a:lnSpc>
                <a:spcPct val="110000"/>
              </a:lnSpc>
              <a:spcAft>
                <a:spcPts val="0"/>
              </a:spcAft>
            </a:pPr>
            <a:r>
              <a:rPr lang="en-US" sz="2400" dirty="0" smtClean="0"/>
              <a:t>R-CORD (residential) </a:t>
            </a:r>
          </a:p>
          <a:p>
            <a:pPr lvl="2">
              <a:lnSpc>
                <a:spcPct val="110000"/>
              </a:lnSpc>
              <a:spcAft>
                <a:spcPts val="0"/>
              </a:spcAft>
            </a:pPr>
            <a:r>
              <a:rPr lang="en-US" sz="2400" dirty="0" smtClean="0"/>
              <a:t>E-CORD (Enterprise)</a:t>
            </a:r>
          </a:p>
          <a:p>
            <a:pPr>
              <a:buFont typeface="Arial" pitchFamily="34" charset="0"/>
              <a:buChar char="•"/>
            </a:pPr>
            <a:endParaRPr lang="en-US" sz="600" dirty="0"/>
          </a:p>
          <a:p>
            <a:pPr>
              <a:buFont typeface="Arial" pitchFamily="34" charset="0"/>
              <a:buChar char="•"/>
            </a:pPr>
            <a:r>
              <a:rPr lang="en-US" dirty="0" smtClean="0"/>
              <a:t> M-CORD </a:t>
            </a:r>
            <a:r>
              <a:rPr lang="en-US" dirty="0"/>
              <a:t>Enabling Networks of the Future</a:t>
            </a:r>
            <a:r>
              <a:rPr lang="en-US" dirty="0" smtClean="0"/>
              <a:t>:</a:t>
            </a:r>
            <a:endParaRPr lang="en-US" dirty="0"/>
          </a:p>
          <a:p>
            <a:pPr lvl="2"/>
            <a:r>
              <a:rPr lang="en-US" sz="2100" dirty="0" smtClean="0">
                <a:latin typeface="Calibri"/>
                <a:cs typeface="Calibri"/>
              </a:rPr>
              <a:t>Disaggregated </a:t>
            </a:r>
            <a:r>
              <a:rPr lang="en-US" sz="2100" dirty="0">
                <a:latin typeface="Calibri"/>
                <a:cs typeface="Calibri"/>
              </a:rPr>
              <a:t>and Virtualized RAN for high flexibility and scalability</a:t>
            </a:r>
          </a:p>
          <a:p>
            <a:pPr lvl="2"/>
            <a:r>
              <a:rPr lang="en-US" sz="2100" dirty="0" smtClean="0">
                <a:latin typeface="Calibri"/>
                <a:cs typeface="Calibri"/>
              </a:rPr>
              <a:t>Disaggregated </a:t>
            </a:r>
            <a:r>
              <a:rPr lang="en-US" sz="2100" dirty="0">
                <a:latin typeface="Calibri"/>
                <a:cs typeface="Calibri"/>
              </a:rPr>
              <a:t>EPC embracing a cloud-native scale-out design for </a:t>
            </a:r>
            <a:r>
              <a:rPr lang="en-US" sz="2100" dirty="0" smtClean="0">
                <a:latin typeface="Calibri"/>
                <a:cs typeface="Calibri"/>
              </a:rPr>
              <a:t/>
            </a:r>
            <a:br>
              <a:rPr lang="en-US" sz="2100" dirty="0" smtClean="0">
                <a:latin typeface="Calibri"/>
                <a:cs typeface="Calibri"/>
              </a:rPr>
            </a:br>
            <a:r>
              <a:rPr lang="en-US" sz="2100" dirty="0" smtClean="0">
                <a:latin typeface="Calibri"/>
                <a:cs typeface="Calibri"/>
              </a:rPr>
              <a:t>independent </a:t>
            </a:r>
            <a:r>
              <a:rPr lang="en-US" sz="2100" dirty="0">
                <a:latin typeface="Calibri"/>
                <a:cs typeface="Calibri"/>
              </a:rPr>
              <a:t>scalability</a:t>
            </a:r>
          </a:p>
          <a:p>
            <a:pPr lvl="2"/>
            <a:r>
              <a:rPr lang="en-US" sz="2100" dirty="0" smtClean="0">
                <a:latin typeface="Calibri"/>
                <a:cs typeface="Calibri"/>
              </a:rPr>
              <a:t>Multi-Access </a:t>
            </a:r>
            <a:r>
              <a:rPr lang="en-US" sz="2100" dirty="0">
                <a:latin typeface="Calibri"/>
                <a:cs typeface="Calibri"/>
              </a:rPr>
              <a:t>Edge Services for customized services and </a:t>
            </a:r>
            <a:r>
              <a:rPr lang="en-US" sz="2100" dirty="0" smtClean="0">
                <a:latin typeface="Calibri"/>
                <a:cs typeface="Calibri"/>
              </a:rPr>
              <a:t>improved </a:t>
            </a:r>
            <a:r>
              <a:rPr lang="en-US" sz="2100" dirty="0" err="1" smtClean="0">
                <a:latin typeface="Calibri"/>
                <a:cs typeface="Calibri"/>
              </a:rPr>
              <a:t>QoE</a:t>
            </a:r>
            <a:endParaRPr lang="en-US" sz="2100" dirty="0">
              <a:latin typeface="Calibri"/>
              <a:cs typeface="Calibri"/>
            </a:endParaRPr>
          </a:p>
        </p:txBody>
      </p:sp>
      <p:sp>
        <p:nvSpPr>
          <p:cNvPr id="2" name="Title 1"/>
          <p:cNvSpPr>
            <a:spLocks noGrp="1"/>
          </p:cNvSpPr>
          <p:nvPr>
            <p:ph type="title"/>
          </p:nvPr>
        </p:nvSpPr>
        <p:spPr/>
        <p:txBody>
          <a:bodyPr>
            <a:normAutofit/>
          </a:bodyPr>
          <a:lstStyle/>
          <a:p>
            <a:r>
              <a:rPr lang="en-US" sz="2800" dirty="0"/>
              <a:t>What is </a:t>
            </a:r>
            <a:r>
              <a:rPr lang="en-US" sz="2800" dirty="0" smtClean="0"/>
              <a:t>CORD? </a:t>
            </a:r>
            <a:r>
              <a:rPr lang="en-US" sz="1600" dirty="0" smtClean="0"/>
              <a:t>(</a:t>
            </a:r>
            <a:r>
              <a:rPr lang="en-US" sz="1600" dirty="0"/>
              <a:t>Central Office Re-architected as a Datacenter</a:t>
            </a:r>
            <a:r>
              <a:rPr lang="en-US" sz="1600" dirty="0" smtClean="0"/>
              <a:t>)</a:t>
            </a:r>
            <a:endParaRPr lang="en-US" sz="6000" dirty="0"/>
          </a:p>
        </p:txBody>
      </p:sp>
    </p:spTree>
    <p:extLst>
      <p:ext uri="{BB962C8B-B14F-4D97-AF65-F5344CB8AC3E}">
        <p14:creationId xmlns:p14="http://schemas.microsoft.com/office/powerpoint/2010/main" val="123411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CORD?</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938" y="3189767"/>
            <a:ext cx="3121898" cy="1663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800" y="935969"/>
            <a:ext cx="3028312" cy="1592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Down Arrow 4"/>
          <p:cNvSpPr/>
          <p:nvPr/>
        </p:nvSpPr>
        <p:spPr>
          <a:xfrm>
            <a:off x="4134778" y="2678884"/>
            <a:ext cx="403200" cy="287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6" name="TextBox 5"/>
          <p:cNvSpPr txBox="1"/>
          <p:nvPr/>
        </p:nvSpPr>
        <p:spPr>
          <a:xfrm>
            <a:off x="1498363" y="1599131"/>
            <a:ext cx="930511" cy="343492"/>
          </a:xfrm>
          <a:prstGeom prst="rect">
            <a:avLst/>
          </a:prstGeom>
          <a:noFill/>
        </p:spPr>
        <p:txBody>
          <a:bodyPr wrap="none" rtlCol="0">
            <a:spAutoFit/>
          </a:bodyPr>
          <a:lstStyle/>
          <a:p>
            <a:r>
              <a:rPr lang="en-US" sz="1632" dirty="0"/>
              <a:t>Current </a:t>
            </a:r>
          </a:p>
        </p:txBody>
      </p:sp>
      <p:sp>
        <p:nvSpPr>
          <p:cNvPr id="10" name="TextBox 9"/>
          <p:cNvSpPr txBox="1"/>
          <p:nvPr/>
        </p:nvSpPr>
        <p:spPr>
          <a:xfrm>
            <a:off x="1498363" y="3659414"/>
            <a:ext cx="773417" cy="343492"/>
          </a:xfrm>
          <a:prstGeom prst="rect">
            <a:avLst/>
          </a:prstGeom>
          <a:noFill/>
        </p:spPr>
        <p:txBody>
          <a:bodyPr wrap="none" rtlCol="0">
            <a:spAutoFit/>
          </a:bodyPr>
          <a:lstStyle/>
          <a:p>
            <a:r>
              <a:rPr lang="en-US" sz="1632" dirty="0"/>
              <a:t>Future</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141" y="1613194"/>
            <a:ext cx="1282636" cy="93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737" y="3416922"/>
            <a:ext cx="935444" cy="6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21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341250" y="1505546"/>
            <a:ext cx="4632070" cy="3300369"/>
            <a:chOff x="3202590" y="2283779"/>
            <a:chExt cx="5455634" cy="3624380"/>
          </a:xfrm>
        </p:grpSpPr>
        <p:sp>
          <p:nvSpPr>
            <p:cNvPr id="68" name="Cloud 67">
              <a:extLst>
                <a:ext uri="{FF2B5EF4-FFF2-40B4-BE49-F238E27FC236}">
                  <a16:creationId xmlns:a16="http://schemas.microsoft.com/office/drawing/2014/main" xmlns="" id="{51101F56-1429-4E17-807D-F70ADDBBF0AD}"/>
                </a:ext>
              </a:extLst>
            </p:cNvPr>
            <p:cNvSpPr/>
            <p:nvPr/>
          </p:nvSpPr>
          <p:spPr>
            <a:xfrm>
              <a:off x="3202590" y="3874526"/>
              <a:ext cx="3377065" cy="1832938"/>
            </a:xfrm>
            <a:prstGeom prst="cloud">
              <a:avLst/>
            </a:prstGeom>
            <a:solidFill>
              <a:schemeClr val="bg1">
                <a:lumMod val="75000"/>
              </a:schemeClr>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cxnSp>
          <p:nvCxnSpPr>
            <p:cNvPr id="3082" name="Straight Connector 3081"/>
            <p:cNvCxnSpPr>
              <a:endCxn id="3080" idx="1"/>
            </p:cNvCxnSpPr>
            <p:nvPr/>
          </p:nvCxnSpPr>
          <p:spPr>
            <a:xfrm>
              <a:off x="6724650" y="3606200"/>
              <a:ext cx="485775" cy="680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645693" y="4341385"/>
              <a:ext cx="495300" cy="276225"/>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a:solidFill>
                    <a:srgbClr val="414042"/>
                  </a:solidFill>
                </a:rPr>
                <a:t>RRH</a:t>
              </a:r>
            </a:p>
          </p:txBody>
        </p:sp>
        <p:pic>
          <p:nvPicPr>
            <p:cNvPr id="26" name="Picture 20" descr="C:\Documents and Settings\tc33647\Desktop\פרויקטים\ADRIAN Stuff\תמונות למצגות\wimax ante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946" y="4057619"/>
              <a:ext cx="254794" cy="267494"/>
            </a:xfrm>
            <a:prstGeom prst="rect">
              <a:avLst/>
            </a:prstGeom>
            <a:solidFill>
              <a:srgbClr val="C1C3CA"/>
            </a:solidFill>
            <a:ln w="38100"/>
            <a:extLs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a:cxnSpLocks/>
              <a:stCxn id="25" idx="3"/>
              <a:endCxn id="23" idx="1"/>
            </p:cNvCxnSpPr>
            <p:nvPr/>
          </p:nvCxnSpPr>
          <p:spPr>
            <a:xfrm>
              <a:off x="4140993" y="4479498"/>
              <a:ext cx="35242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65946" y="4968734"/>
              <a:ext cx="495300" cy="272508"/>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smtClean="0">
                  <a:solidFill>
                    <a:srgbClr val="414042"/>
                  </a:solidFill>
                </a:rPr>
                <a:t>RH</a:t>
              </a:r>
              <a:endParaRPr lang="en-US" sz="900" b="1" dirty="0">
                <a:solidFill>
                  <a:srgbClr val="414042"/>
                </a:solidFill>
              </a:endParaRPr>
            </a:p>
          </p:txBody>
        </p:sp>
        <p:pic>
          <p:nvPicPr>
            <p:cNvPr id="30" name="Picture 20" descr="C:\Documents and Settings\tc33647\Desktop\פרויקטים\ADRIAN Stuff\תמונות למצגות\wimax ante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199" y="4696842"/>
              <a:ext cx="254794" cy="267494"/>
            </a:xfrm>
            <a:prstGeom prst="rect">
              <a:avLst/>
            </a:prstGeom>
            <a:solidFill>
              <a:srgbClr val="C1C3CA"/>
            </a:solidFill>
            <a:ln w="38100"/>
            <a:extLs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flipV="1">
              <a:off x="4261246" y="4731911"/>
              <a:ext cx="373586" cy="4343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cxnSpLocks/>
            </p:cNvCxnSpPr>
            <p:nvPr/>
          </p:nvCxnSpPr>
          <p:spPr>
            <a:xfrm>
              <a:off x="6715125" y="2652708"/>
              <a:ext cx="23812" cy="3255451"/>
            </a:xfrm>
            <a:prstGeom prst="line">
              <a:avLst/>
            </a:prstGeom>
          </p:spPr>
          <p:style>
            <a:lnRef idx="2">
              <a:schemeClr val="dk1"/>
            </a:lnRef>
            <a:fillRef idx="0">
              <a:schemeClr val="dk1"/>
            </a:fillRef>
            <a:effectRef idx="1">
              <a:schemeClr val="dk1"/>
            </a:effectRef>
            <a:fontRef idx="minor">
              <a:schemeClr val="tx1"/>
            </a:fontRef>
          </p:style>
        </p:cxnSp>
        <p:cxnSp>
          <p:nvCxnSpPr>
            <p:cNvPr id="3079" name="Straight Connector 3078"/>
            <p:cNvCxnSpPr>
              <a:cxnSpLocks/>
              <a:stCxn id="24" idx="3"/>
            </p:cNvCxnSpPr>
            <p:nvPr/>
          </p:nvCxnSpPr>
          <p:spPr>
            <a:xfrm>
              <a:off x="6544937" y="5138345"/>
              <a:ext cx="1797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80" name="Rectangle 3079"/>
            <p:cNvSpPr/>
            <p:nvPr/>
          </p:nvSpPr>
          <p:spPr>
            <a:xfrm>
              <a:off x="7210425" y="3290883"/>
              <a:ext cx="590550" cy="766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Policy </a:t>
              </a:r>
            </a:p>
            <a:p>
              <a:pPr algn="ctr"/>
              <a:r>
                <a:rPr lang="en-US" sz="800" dirty="0"/>
                <a:t>Server</a:t>
              </a:r>
            </a:p>
          </p:txBody>
        </p:sp>
        <p:sp>
          <p:nvSpPr>
            <p:cNvPr id="43" name="Rectangle 42"/>
            <p:cNvSpPr/>
            <p:nvPr/>
          </p:nvSpPr>
          <p:spPr>
            <a:xfrm>
              <a:off x="7210425" y="4297344"/>
              <a:ext cx="590550" cy="630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Content</a:t>
              </a:r>
            </a:p>
            <a:p>
              <a:pPr algn="ctr"/>
              <a:r>
                <a:rPr lang="en-US" sz="700" dirty="0"/>
                <a:t>Server</a:t>
              </a:r>
            </a:p>
          </p:txBody>
        </p:sp>
        <p:cxnSp>
          <p:nvCxnSpPr>
            <p:cNvPr id="44" name="Straight Connector 43"/>
            <p:cNvCxnSpPr>
              <a:cxnSpLocks/>
              <a:endCxn id="43" idx="1"/>
            </p:cNvCxnSpPr>
            <p:nvPr/>
          </p:nvCxnSpPr>
          <p:spPr>
            <a:xfrm>
              <a:off x="6738937" y="4612660"/>
              <a:ext cx="471488"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83" name="Oval 3082"/>
            <p:cNvSpPr/>
            <p:nvPr/>
          </p:nvSpPr>
          <p:spPr>
            <a:xfrm>
              <a:off x="8134349" y="4144548"/>
              <a:ext cx="523875" cy="2238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18" dirty="0"/>
                <a:t>1</a:t>
              </a:r>
            </a:p>
          </p:txBody>
        </p:sp>
        <p:sp>
          <p:nvSpPr>
            <p:cNvPr id="46" name="Oval 45"/>
            <p:cNvSpPr/>
            <p:nvPr/>
          </p:nvSpPr>
          <p:spPr>
            <a:xfrm>
              <a:off x="8115299" y="4462640"/>
              <a:ext cx="523875" cy="2238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18" dirty="0"/>
                <a:t>2</a:t>
              </a:r>
            </a:p>
          </p:txBody>
        </p:sp>
        <p:sp>
          <p:nvSpPr>
            <p:cNvPr id="47" name="Oval 46"/>
            <p:cNvSpPr/>
            <p:nvPr/>
          </p:nvSpPr>
          <p:spPr>
            <a:xfrm>
              <a:off x="8134349" y="4755529"/>
              <a:ext cx="523875" cy="22384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918" dirty="0"/>
                <a:t>3</a:t>
              </a:r>
            </a:p>
          </p:txBody>
        </p:sp>
        <p:cxnSp>
          <p:nvCxnSpPr>
            <p:cNvPr id="3085" name="Straight Connector 3084"/>
            <p:cNvCxnSpPr>
              <a:endCxn id="3083" idx="2"/>
            </p:cNvCxnSpPr>
            <p:nvPr/>
          </p:nvCxnSpPr>
          <p:spPr>
            <a:xfrm flipV="1">
              <a:off x="7800975" y="4256469"/>
              <a:ext cx="333374" cy="206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87" name="Straight Connector 3086"/>
            <p:cNvCxnSpPr>
              <a:stCxn id="43" idx="3"/>
              <a:endCxn id="46" idx="2"/>
            </p:cNvCxnSpPr>
            <p:nvPr/>
          </p:nvCxnSpPr>
          <p:spPr>
            <a:xfrm flipV="1">
              <a:off x="7800976" y="4574560"/>
              <a:ext cx="314323" cy="381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89" name="Straight Connector 3088"/>
            <p:cNvCxnSpPr>
              <a:endCxn id="47" idx="2"/>
            </p:cNvCxnSpPr>
            <p:nvPr/>
          </p:nvCxnSpPr>
          <p:spPr>
            <a:xfrm>
              <a:off x="7800975" y="4755529"/>
              <a:ext cx="333374" cy="1119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97" name="Down Arrow 3096"/>
            <p:cNvSpPr/>
            <p:nvPr/>
          </p:nvSpPr>
          <p:spPr>
            <a:xfrm>
              <a:off x="7358150" y="2588018"/>
              <a:ext cx="261937" cy="664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3098" name="TextBox 3097"/>
            <p:cNvSpPr txBox="1"/>
            <p:nvPr/>
          </p:nvSpPr>
          <p:spPr>
            <a:xfrm>
              <a:off x="6579656" y="2283779"/>
              <a:ext cx="2003929" cy="304997"/>
            </a:xfrm>
            <a:prstGeom prst="rect">
              <a:avLst/>
            </a:prstGeom>
            <a:noFill/>
          </p:spPr>
          <p:txBody>
            <a:bodyPr wrap="none" rtlCol="0">
              <a:spAutoFit/>
            </a:bodyPr>
            <a:lstStyle/>
            <a:p>
              <a:r>
                <a:rPr lang="en-US" sz="748" dirty="0"/>
                <a:t>Designed for LSO interface  </a:t>
              </a:r>
            </a:p>
          </p:txBody>
        </p:sp>
        <p:sp>
          <p:nvSpPr>
            <p:cNvPr id="69" name="TextBox 68"/>
            <p:cNvSpPr txBox="1"/>
            <p:nvPr/>
          </p:nvSpPr>
          <p:spPr>
            <a:xfrm>
              <a:off x="4371844" y="3996319"/>
              <a:ext cx="792427" cy="351195"/>
            </a:xfrm>
            <a:prstGeom prst="rect">
              <a:avLst/>
            </a:prstGeom>
            <a:noFill/>
          </p:spPr>
          <p:txBody>
            <a:bodyPr wrap="none" rtlCol="0">
              <a:spAutoFit/>
            </a:bodyPr>
            <a:lstStyle/>
            <a:p>
              <a:r>
                <a:rPr lang="en-US" sz="952" b="1" dirty="0"/>
                <a:t>Public</a:t>
              </a:r>
            </a:p>
          </p:txBody>
        </p:sp>
        <p:sp>
          <p:nvSpPr>
            <p:cNvPr id="23" name="Rectangle 22"/>
            <p:cNvSpPr/>
            <p:nvPr/>
          </p:nvSpPr>
          <p:spPr>
            <a:xfrm>
              <a:off x="4493417" y="4227086"/>
              <a:ext cx="1709739" cy="504825"/>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ASOCS</a:t>
              </a:r>
            </a:p>
            <a:p>
              <a:pPr algn="ctr"/>
              <a:r>
                <a:rPr lang="en-US" sz="1088" b="1" dirty="0">
                  <a:solidFill>
                    <a:srgbClr val="414042"/>
                  </a:solidFill>
                </a:rPr>
                <a:t>M-CORD O-RAN</a:t>
              </a:r>
            </a:p>
          </p:txBody>
        </p:sp>
        <p:sp>
          <p:nvSpPr>
            <p:cNvPr id="24" name="Rectangle 23"/>
            <p:cNvSpPr/>
            <p:nvPr/>
          </p:nvSpPr>
          <p:spPr>
            <a:xfrm>
              <a:off x="4816149" y="4885932"/>
              <a:ext cx="1728789" cy="504825"/>
            </a:xfrm>
            <a:prstGeom prst="rect">
              <a:avLst/>
            </a:prstGeom>
            <a:solidFill>
              <a:srgbClr val="5AC69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PARTNER</a:t>
              </a:r>
            </a:p>
            <a:p>
              <a:pPr algn="ctr"/>
              <a:r>
                <a:rPr lang="en-US" sz="1088" b="1" dirty="0">
                  <a:solidFill>
                    <a:srgbClr val="414042"/>
                  </a:solidFill>
                </a:rPr>
                <a:t>PUBLIC 4G/5G</a:t>
              </a:r>
            </a:p>
          </p:txBody>
        </p:sp>
      </p:grpSp>
      <p:sp>
        <p:nvSpPr>
          <p:cNvPr id="2" name="Title 1"/>
          <p:cNvSpPr>
            <a:spLocks noGrp="1"/>
          </p:cNvSpPr>
          <p:nvPr>
            <p:ph type="title"/>
          </p:nvPr>
        </p:nvSpPr>
        <p:spPr>
          <a:xfrm>
            <a:off x="462043" y="53518"/>
            <a:ext cx="6426818" cy="685799"/>
          </a:xfrm>
        </p:spPr>
        <p:txBody>
          <a:bodyPr>
            <a:noAutofit/>
          </a:bodyPr>
          <a:lstStyle/>
          <a:p>
            <a:pPr>
              <a:lnSpc>
                <a:spcPct val="150000"/>
              </a:lnSpc>
            </a:pPr>
            <a:r>
              <a:rPr lang="en-US" dirty="0" smtClean="0"/>
              <a:t>CORD DEMO</a:t>
            </a:r>
            <a:endParaRPr lang="en-US" dirty="0"/>
          </a:p>
        </p:txBody>
      </p:sp>
      <p:cxnSp>
        <p:nvCxnSpPr>
          <p:cNvPr id="71" name="Straight Connector 70"/>
          <p:cNvCxnSpPr>
            <a:cxnSpLocks/>
          </p:cNvCxnSpPr>
          <p:nvPr/>
        </p:nvCxnSpPr>
        <p:spPr>
          <a:xfrm>
            <a:off x="6263502" y="2078800"/>
            <a:ext cx="582541"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3888266" y="1046894"/>
            <a:ext cx="3105032" cy="1910488"/>
            <a:chOff x="2436018" y="1854593"/>
            <a:chExt cx="4105459" cy="1813055"/>
          </a:xfrm>
        </p:grpSpPr>
        <p:sp>
          <p:nvSpPr>
            <p:cNvPr id="49" name="Cloud 48">
              <a:extLst>
                <a:ext uri="{FF2B5EF4-FFF2-40B4-BE49-F238E27FC236}">
                  <a16:creationId xmlns:a16="http://schemas.microsoft.com/office/drawing/2014/main" xmlns="" id="{51101F56-1429-4E17-807D-F70ADDBBF0AD}"/>
                </a:ext>
              </a:extLst>
            </p:cNvPr>
            <p:cNvSpPr/>
            <p:nvPr/>
          </p:nvSpPr>
          <p:spPr>
            <a:xfrm>
              <a:off x="2744102" y="2276472"/>
              <a:ext cx="3797375" cy="1391176"/>
            </a:xfrm>
            <a:prstGeom prst="cloud">
              <a:avLst/>
            </a:prstGeom>
            <a:solidFill>
              <a:srgbClr val="C1C3CA"/>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sp>
          <p:nvSpPr>
            <p:cNvPr id="50" name="Rectangle 49"/>
            <p:cNvSpPr/>
            <p:nvPr/>
          </p:nvSpPr>
          <p:spPr>
            <a:xfrm>
              <a:off x="4783931" y="2814634"/>
              <a:ext cx="1419225" cy="504825"/>
            </a:xfrm>
            <a:prstGeom prst="rect">
              <a:avLst/>
            </a:prstGeom>
            <a:gradFill>
              <a:gsLst>
                <a:gs pos="0">
                  <a:schemeClr val="accent6">
                    <a:shade val="51000"/>
                    <a:satMod val="130000"/>
                  </a:schemeClr>
                </a:gs>
                <a:gs pos="31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18" dirty="0"/>
                <a:t>Elbit </a:t>
              </a:r>
            </a:p>
            <a:p>
              <a:pPr algn="ctr"/>
              <a:r>
                <a:rPr lang="en-US" sz="918" dirty="0"/>
                <a:t>M-CORD-T</a:t>
              </a:r>
            </a:p>
          </p:txBody>
        </p:sp>
        <p:sp>
          <p:nvSpPr>
            <p:cNvPr id="57" name="Rectangle 56"/>
            <p:cNvSpPr/>
            <p:nvPr/>
          </p:nvSpPr>
          <p:spPr>
            <a:xfrm>
              <a:off x="5245893" y="2138359"/>
              <a:ext cx="495300" cy="2762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14" dirty="0" smtClean="0"/>
                <a:t>eNB1</a:t>
              </a:r>
              <a:endParaRPr lang="en-US" sz="714" dirty="0"/>
            </a:p>
          </p:txBody>
        </p:sp>
        <p:sp>
          <p:nvSpPr>
            <p:cNvPr id="70" name="Rectangle 69"/>
            <p:cNvSpPr/>
            <p:nvPr/>
          </p:nvSpPr>
          <p:spPr>
            <a:xfrm>
              <a:off x="2436018" y="2928933"/>
              <a:ext cx="495300" cy="2762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14" dirty="0" smtClean="0"/>
                <a:t>eNB2</a:t>
              </a:r>
              <a:endParaRPr lang="en-US" sz="714" dirty="0"/>
            </a:p>
          </p:txBody>
        </p:sp>
        <p:sp>
          <p:nvSpPr>
            <p:cNvPr id="72" name="Rectangle 71"/>
            <p:cNvSpPr/>
            <p:nvPr/>
          </p:nvSpPr>
          <p:spPr>
            <a:xfrm>
              <a:off x="3302793" y="2843208"/>
              <a:ext cx="161925" cy="4476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14" dirty="0"/>
                <a:t>T</a:t>
              </a:r>
            </a:p>
            <a:p>
              <a:pPr algn="ctr"/>
              <a:r>
                <a:rPr lang="en-US" sz="714" dirty="0"/>
                <a:t>A</a:t>
              </a:r>
            </a:p>
            <a:p>
              <a:pPr algn="ctr"/>
              <a:r>
                <a:rPr lang="en-US" sz="714" dirty="0"/>
                <a:t>c</a:t>
              </a:r>
            </a:p>
          </p:txBody>
        </p:sp>
        <p:sp>
          <p:nvSpPr>
            <p:cNvPr id="73" name="Rectangle 72"/>
            <p:cNvSpPr/>
            <p:nvPr/>
          </p:nvSpPr>
          <p:spPr>
            <a:xfrm>
              <a:off x="3979068" y="2843208"/>
              <a:ext cx="161925" cy="4476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14" dirty="0"/>
                <a:t>T</a:t>
              </a:r>
            </a:p>
            <a:p>
              <a:pPr algn="ctr"/>
              <a:r>
                <a:rPr lang="en-US" sz="714" dirty="0"/>
                <a:t>A</a:t>
              </a:r>
            </a:p>
            <a:p>
              <a:pPr algn="ctr"/>
              <a:r>
                <a:rPr lang="en-US" sz="714" dirty="0"/>
                <a:t>c</a:t>
              </a:r>
            </a:p>
          </p:txBody>
        </p:sp>
        <p:cxnSp>
          <p:nvCxnSpPr>
            <p:cNvPr id="74" name="Straight Connector 73"/>
            <p:cNvCxnSpPr>
              <a:stCxn id="70" idx="3"/>
              <a:endCxn id="72" idx="1"/>
            </p:cNvCxnSpPr>
            <p:nvPr/>
          </p:nvCxnSpPr>
          <p:spPr>
            <a:xfrm>
              <a:off x="2931318" y="3067046"/>
              <a:ext cx="3714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50" idx="1"/>
            </p:cNvCxnSpPr>
            <p:nvPr/>
          </p:nvCxnSpPr>
          <p:spPr>
            <a:xfrm>
              <a:off x="4140993" y="3067046"/>
              <a:ext cx="64293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72" idx="0"/>
            </p:cNvCxnSpPr>
            <p:nvPr/>
          </p:nvCxnSpPr>
          <p:spPr>
            <a:xfrm>
              <a:off x="3383755" y="2595559"/>
              <a:ext cx="1" cy="2476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73" idx="0"/>
            </p:cNvCxnSpPr>
            <p:nvPr/>
          </p:nvCxnSpPr>
          <p:spPr>
            <a:xfrm>
              <a:off x="4060030" y="2595559"/>
              <a:ext cx="1" cy="2476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7" idx="2"/>
              <a:endCxn id="50" idx="0"/>
            </p:cNvCxnSpPr>
            <p:nvPr/>
          </p:nvCxnSpPr>
          <p:spPr>
            <a:xfrm>
              <a:off x="5493543" y="2414584"/>
              <a:ext cx="1" cy="40005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6146" y="1854593"/>
              <a:ext cx="254794" cy="2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6271" y="2652708"/>
              <a:ext cx="254794" cy="2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p:cNvSpPr txBox="1"/>
            <p:nvPr/>
          </p:nvSpPr>
          <p:spPr>
            <a:xfrm>
              <a:off x="4145155" y="2512528"/>
              <a:ext cx="1422598" cy="219060"/>
            </a:xfrm>
            <a:prstGeom prst="rect">
              <a:avLst/>
            </a:prstGeom>
            <a:noFill/>
          </p:spPr>
          <p:txBody>
            <a:bodyPr wrap="none" rtlCol="0">
              <a:spAutoFit/>
            </a:bodyPr>
            <a:lstStyle/>
            <a:p>
              <a:r>
                <a:rPr lang="en-US" sz="900" b="1" dirty="0"/>
                <a:t>Private Tactical  </a:t>
              </a:r>
            </a:p>
          </p:txBody>
        </p:sp>
      </p:grpSp>
      <p:pic>
        <p:nvPicPr>
          <p:cNvPr id="8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4164004">
            <a:off x="4713765" y="1549936"/>
            <a:ext cx="202437" cy="500956"/>
          </a:xfrm>
          <a:prstGeom prst="rect">
            <a:avLst/>
          </a:prstGeom>
          <a:noFill/>
          <a:ln>
            <a:noFill/>
          </a:ln>
          <a:effectLst>
            <a:prstShdw prst="shdw17" dist="17961" dir="2700000">
              <a:schemeClr val="accent1">
                <a:gamma/>
                <a:shade val="60000"/>
                <a:invGamma/>
              </a:schemeClr>
            </a:prstShdw>
          </a:effectLst>
          <a:extLst/>
        </p:spPr>
      </p:pic>
      <p:cxnSp>
        <p:nvCxnSpPr>
          <p:cNvPr id="51" name="Straight Connector 50"/>
          <p:cNvCxnSpPr>
            <a:stCxn id="24" idx="0"/>
            <a:endCxn id="23" idx="2"/>
          </p:cNvCxnSpPr>
          <p:nvPr/>
        </p:nvCxnSpPr>
        <p:spPr>
          <a:xfrm flipH="1" flipV="1">
            <a:off x="6163040" y="3734821"/>
            <a:ext cx="282101" cy="1402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 Placeholder 2"/>
          <p:cNvSpPr>
            <a:spLocks noGrp="1"/>
          </p:cNvSpPr>
          <p:nvPr>
            <p:ph type="body" sz="quarter" idx="12"/>
          </p:nvPr>
        </p:nvSpPr>
        <p:spPr>
          <a:xfrm>
            <a:off x="228600" y="1200150"/>
            <a:ext cx="3626384" cy="1753934"/>
          </a:xfrm>
        </p:spPr>
        <p:txBody>
          <a:bodyPr>
            <a:normAutofit/>
          </a:bodyPr>
          <a:lstStyle/>
          <a:p>
            <a:pPr>
              <a:buFont typeface="Arial" pitchFamily="34" charset="0"/>
              <a:buChar char="•"/>
            </a:pPr>
            <a:r>
              <a:rPr lang="en-US" sz="1904" dirty="0" smtClean="0"/>
              <a:t> Multiple </a:t>
            </a:r>
            <a:r>
              <a:rPr lang="en-US" sz="1904" dirty="0"/>
              <a:t>LTE Providers:</a:t>
            </a:r>
          </a:p>
          <a:p>
            <a:pPr lvl="2"/>
            <a:r>
              <a:rPr lang="en-US" sz="1704" dirty="0"/>
              <a:t> Private tactical (Elbit)</a:t>
            </a:r>
          </a:p>
          <a:p>
            <a:pPr lvl="2"/>
            <a:r>
              <a:rPr lang="en-US" sz="1704" dirty="0"/>
              <a:t> Private Commercial (ASOCS)</a:t>
            </a:r>
          </a:p>
          <a:p>
            <a:pPr lvl="2"/>
            <a:r>
              <a:rPr lang="en-US" sz="1704" dirty="0"/>
              <a:t> Public Commercial (Partner)</a:t>
            </a:r>
          </a:p>
          <a:p>
            <a:pPr>
              <a:buFont typeface="Arial" pitchFamily="34" charset="0"/>
              <a:buChar char="•"/>
            </a:pPr>
            <a:endParaRPr lang="en-US" sz="1904" dirty="0"/>
          </a:p>
          <a:p>
            <a:pPr marL="0" lvl="1" indent="0">
              <a:buNone/>
            </a:pPr>
            <a:endParaRPr lang="en-US" sz="1904" dirty="0"/>
          </a:p>
        </p:txBody>
      </p:sp>
    </p:spTree>
    <p:extLst>
      <p:ext uri="{BB962C8B-B14F-4D97-AF65-F5344CB8AC3E}">
        <p14:creationId xmlns:p14="http://schemas.microsoft.com/office/powerpoint/2010/main" val="2137688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M-CORD-T (M-CORD in a small box)</a:t>
            </a:r>
            <a:endParaRPr lang="en-US" dirty="0"/>
          </a:p>
        </p:txBody>
      </p:sp>
      <p:sp>
        <p:nvSpPr>
          <p:cNvPr id="55" name="TextBox 54"/>
          <p:cNvSpPr txBox="1"/>
          <p:nvPr/>
        </p:nvSpPr>
        <p:spPr>
          <a:xfrm>
            <a:off x="3708032" y="3832738"/>
            <a:ext cx="2469972" cy="343492"/>
          </a:xfrm>
          <a:prstGeom prst="rect">
            <a:avLst/>
          </a:prstGeom>
          <a:noFill/>
        </p:spPr>
        <p:txBody>
          <a:bodyPr wrap="none" rtlCol="0">
            <a:spAutoFit/>
          </a:bodyPr>
          <a:lstStyle/>
          <a:p>
            <a:r>
              <a:rPr lang="en-US" sz="1632" b="1" dirty="0"/>
              <a:t>Standalone LTE system </a:t>
            </a:r>
          </a:p>
        </p:txBody>
      </p:sp>
      <p:grpSp>
        <p:nvGrpSpPr>
          <p:cNvPr id="17" name="Group 16"/>
          <p:cNvGrpSpPr/>
          <p:nvPr/>
        </p:nvGrpSpPr>
        <p:grpSpPr>
          <a:xfrm>
            <a:off x="2763096" y="1322657"/>
            <a:ext cx="3937981" cy="2196343"/>
            <a:chOff x="2436018" y="1854593"/>
            <a:chExt cx="4105459" cy="1813055"/>
          </a:xfrm>
        </p:grpSpPr>
        <p:sp>
          <p:nvSpPr>
            <p:cNvPr id="56" name="Cloud 55">
              <a:extLst>
                <a:ext uri="{FF2B5EF4-FFF2-40B4-BE49-F238E27FC236}">
                  <a16:creationId xmlns:a16="http://schemas.microsoft.com/office/drawing/2014/main" xmlns="" id="{51101F56-1429-4E17-807D-F70ADDBBF0AD}"/>
                </a:ext>
              </a:extLst>
            </p:cNvPr>
            <p:cNvSpPr/>
            <p:nvPr/>
          </p:nvSpPr>
          <p:spPr>
            <a:xfrm>
              <a:off x="2744102" y="2276472"/>
              <a:ext cx="3797375" cy="1391176"/>
            </a:xfrm>
            <a:prstGeom prst="cloud">
              <a:avLst/>
            </a:prstGeom>
            <a:solidFill>
              <a:srgbClr val="C1C3CA"/>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sp>
          <p:nvSpPr>
            <p:cNvPr id="5" name="Rectangle 4"/>
            <p:cNvSpPr/>
            <p:nvPr/>
          </p:nvSpPr>
          <p:spPr>
            <a:xfrm>
              <a:off x="4783931" y="2814634"/>
              <a:ext cx="1419225" cy="504825"/>
            </a:xfrm>
            <a:prstGeom prst="rect">
              <a:avLst/>
            </a:prstGeom>
            <a:gradFill>
              <a:gsLst>
                <a:gs pos="0">
                  <a:schemeClr val="accent6">
                    <a:shade val="51000"/>
                    <a:satMod val="130000"/>
                  </a:schemeClr>
                </a:gs>
                <a:gs pos="31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18" dirty="0"/>
                <a:t>Elbit </a:t>
              </a:r>
            </a:p>
            <a:p>
              <a:pPr algn="ctr"/>
              <a:r>
                <a:rPr lang="en-US" sz="918" dirty="0"/>
                <a:t>M-CORD-T</a:t>
              </a:r>
            </a:p>
          </p:txBody>
        </p:sp>
        <p:sp>
          <p:nvSpPr>
            <p:cNvPr id="6" name="Rectangle 5"/>
            <p:cNvSpPr/>
            <p:nvPr/>
          </p:nvSpPr>
          <p:spPr>
            <a:xfrm>
              <a:off x="5245893" y="2138359"/>
              <a:ext cx="495300" cy="27622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dirty="0" smtClean="0"/>
                <a:t>eNB1</a:t>
              </a:r>
              <a:endParaRPr lang="en-US" sz="1088" dirty="0"/>
            </a:p>
          </p:txBody>
        </p:sp>
        <p:sp>
          <p:nvSpPr>
            <p:cNvPr id="7" name="Rectangle 6"/>
            <p:cNvSpPr/>
            <p:nvPr/>
          </p:nvSpPr>
          <p:spPr>
            <a:xfrm>
              <a:off x="2436018" y="2928933"/>
              <a:ext cx="495300" cy="27622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dirty="0" smtClean="0"/>
                <a:t>eNB2</a:t>
              </a:r>
              <a:endParaRPr lang="en-US" sz="1088" dirty="0"/>
            </a:p>
          </p:txBody>
        </p:sp>
        <p:sp>
          <p:nvSpPr>
            <p:cNvPr id="8" name="Rectangle 7"/>
            <p:cNvSpPr/>
            <p:nvPr/>
          </p:nvSpPr>
          <p:spPr>
            <a:xfrm>
              <a:off x="3302793" y="2843208"/>
              <a:ext cx="161925" cy="4476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dirty="0"/>
                <a:t>T</a:t>
              </a:r>
            </a:p>
            <a:p>
              <a:pPr algn="ctr"/>
              <a:r>
                <a:rPr lang="en-US" sz="1088" dirty="0"/>
                <a:t>A</a:t>
              </a:r>
            </a:p>
            <a:p>
              <a:pPr algn="ctr"/>
              <a:r>
                <a:rPr lang="en-US" sz="1088" dirty="0"/>
                <a:t>c</a:t>
              </a:r>
            </a:p>
          </p:txBody>
        </p:sp>
        <p:sp>
          <p:nvSpPr>
            <p:cNvPr id="9" name="Rectangle 8"/>
            <p:cNvSpPr/>
            <p:nvPr/>
          </p:nvSpPr>
          <p:spPr>
            <a:xfrm>
              <a:off x="3979068" y="2843208"/>
              <a:ext cx="161925" cy="4476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dirty="0"/>
                <a:t>T</a:t>
              </a:r>
            </a:p>
            <a:p>
              <a:pPr algn="ctr"/>
              <a:r>
                <a:rPr lang="en-US" sz="1088" dirty="0"/>
                <a:t>A</a:t>
              </a:r>
            </a:p>
            <a:p>
              <a:pPr algn="ctr"/>
              <a:r>
                <a:rPr lang="en-US" sz="1088" dirty="0"/>
                <a:t>c</a:t>
              </a:r>
            </a:p>
          </p:txBody>
        </p:sp>
        <p:cxnSp>
          <p:nvCxnSpPr>
            <p:cNvPr id="10" name="Straight Connector 9"/>
            <p:cNvCxnSpPr>
              <a:stCxn id="7" idx="3"/>
              <a:endCxn id="8" idx="1"/>
            </p:cNvCxnSpPr>
            <p:nvPr/>
          </p:nvCxnSpPr>
          <p:spPr>
            <a:xfrm>
              <a:off x="2931318" y="3067046"/>
              <a:ext cx="3714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1"/>
            </p:cNvCxnSpPr>
            <p:nvPr/>
          </p:nvCxnSpPr>
          <p:spPr>
            <a:xfrm>
              <a:off x="4140993" y="3067046"/>
              <a:ext cx="64293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0"/>
            </p:cNvCxnSpPr>
            <p:nvPr/>
          </p:nvCxnSpPr>
          <p:spPr>
            <a:xfrm>
              <a:off x="3383755" y="2595559"/>
              <a:ext cx="1" cy="2476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0"/>
            </p:cNvCxnSpPr>
            <p:nvPr/>
          </p:nvCxnSpPr>
          <p:spPr>
            <a:xfrm>
              <a:off x="4060030" y="2595559"/>
              <a:ext cx="1" cy="2476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a:endCxn id="5" idx="0"/>
            </p:cNvCxnSpPr>
            <p:nvPr/>
          </p:nvCxnSpPr>
          <p:spPr>
            <a:xfrm>
              <a:off x="5493543" y="2414584"/>
              <a:ext cx="1" cy="40005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6146" y="1854593"/>
              <a:ext cx="254794" cy="2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6271" y="2652708"/>
              <a:ext cx="254794" cy="2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45153" y="2512528"/>
              <a:ext cx="1141748" cy="192826"/>
            </a:xfrm>
            <a:prstGeom prst="rect">
              <a:avLst/>
            </a:prstGeom>
            <a:noFill/>
          </p:spPr>
          <p:txBody>
            <a:bodyPr wrap="none" rtlCol="0">
              <a:spAutoFit/>
            </a:bodyPr>
            <a:lstStyle/>
            <a:p>
              <a:r>
                <a:rPr lang="en-US" sz="918" b="1" dirty="0"/>
                <a:t>Private Tactical  </a:t>
              </a: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499" y="2031043"/>
            <a:ext cx="712468" cy="35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439" y="1098537"/>
            <a:ext cx="367442" cy="53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1001" y="1962053"/>
            <a:ext cx="367442" cy="53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2149705" y="1687151"/>
            <a:ext cx="243886" cy="52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5204454" y="1079804"/>
            <a:ext cx="230269" cy="49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64004">
            <a:off x="3862520" y="1953326"/>
            <a:ext cx="232726" cy="575912"/>
          </a:xfrm>
          <a:prstGeom prst="rect">
            <a:avLst/>
          </a:prstGeom>
          <a:noFill/>
          <a:ln>
            <a:noFill/>
          </a:ln>
          <a:effectLst>
            <a:prstShdw prst="shdw17" dist="17961" dir="2700000">
              <a:schemeClr val="accent1">
                <a:gamma/>
                <a:shade val="60000"/>
                <a:invGamma/>
              </a:schemeClr>
            </a:prstShdw>
          </a:effectLst>
          <a:extLst/>
        </p:spPr>
      </p:pic>
      <p:pic>
        <p:nvPicPr>
          <p:cNvPr id="33" name="Picture 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9831" y="2958737"/>
            <a:ext cx="120149" cy="45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8720" y="2958737"/>
            <a:ext cx="120149" cy="45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eft-Right Arrow 15"/>
          <p:cNvSpPr/>
          <p:nvPr/>
        </p:nvSpPr>
        <p:spPr>
          <a:xfrm rot="20996296">
            <a:off x="2412027" y="1485208"/>
            <a:ext cx="2752876" cy="1231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35" name="Rectangle 34"/>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7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Transport Aware Service</a:t>
            </a:r>
            <a:endParaRPr lang="en-US" dirty="0"/>
          </a:p>
        </p:txBody>
      </p:sp>
      <p:grpSp>
        <p:nvGrpSpPr>
          <p:cNvPr id="74" name="Group 73"/>
          <p:cNvGrpSpPr/>
          <p:nvPr/>
        </p:nvGrpSpPr>
        <p:grpSpPr>
          <a:xfrm>
            <a:off x="3796003" y="909329"/>
            <a:ext cx="634465" cy="568592"/>
            <a:chOff x="3979068" y="1337050"/>
            <a:chExt cx="932899" cy="836041"/>
          </a:xfrm>
        </p:grpSpPr>
        <p:sp>
          <p:nvSpPr>
            <p:cNvPr id="75" name="Rectangle 74"/>
            <p:cNvSpPr/>
            <p:nvPr/>
          </p:nvSpPr>
          <p:spPr>
            <a:xfrm>
              <a:off x="3979068" y="1537075"/>
              <a:ext cx="804863" cy="40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4" dirty="0"/>
                <a:t>UE</a:t>
              </a:r>
            </a:p>
            <a:p>
              <a:pPr algn="ctr"/>
              <a:r>
                <a:rPr lang="en-US" sz="714" dirty="0"/>
                <a:t>LTE</a:t>
              </a:r>
            </a:p>
          </p:txBody>
        </p:sp>
        <p:cxnSp>
          <p:nvCxnSpPr>
            <p:cNvPr id="76" name="Straight Connector 75"/>
            <p:cNvCxnSpPr/>
            <p:nvPr/>
          </p:nvCxnSpPr>
          <p:spPr>
            <a:xfrm>
              <a:off x="4552950" y="1337050"/>
              <a:ext cx="9525" cy="200025"/>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388092" y="1949250"/>
              <a:ext cx="523875" cy="2238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18" dirty="0"/>
                <a:t>1</a:t>
              </a:r>
            </a:p>
          </p:txBody>
        </p:sp>
      </p:grpSp>
      <p:grpSp>
        <p:nvGrpSpPr>
          <p:cNvPr id="78" name="Group 77"/>
          <p:cNvGrpSpPr/>
          <p:nvPr/>
        </p:nvGrpSpPr>
        <p:grpSpPr>
          <a:xfrm>
            <a:off x="1484116" y="1694699"/>
            <a:ext cx="616491" cy="571344"/>
            <a:chOff x="1408365" y="2007167"/>
            <a:chExt cx="906470" cy="840088"/>
          </a:xfrm>
        </p:grpSpPr>
        <p:sp>
          <p:nvSpPr>
            <p:cNvPr id="79" name="Rectangle 78"/>
            <p:cNvSpPr/>
            <p:nvPr/>
          </p:nvSpPr>
          <p:spPr>
            <a:xfrm>
              <a:off x="1408365" y="2207192"/>
              <a:ext cx="804863" cy="40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4" dirty="0"/>
                <a:t>UE</a:t>
              </a:r>
            </a:p>
            <a:p>
              <a:pPr algn="ctr"/>
              <a:r>
                <a:rPr lang="en-US" sz="714" dirty="0"/>
                <a:t>LTE</a:t>
              </a:r>
            </a:p>
          </p:txBody>
        </p:sp>
        <p:cxnSp>
          <p:nvCxnSpPr>
            <p:cNvPr id="80" name="Straight Connector 79"/>
            <p:cNvCxnSpPr/>
            <p:nvPr/>
          </p:nvCxnSpPr>
          <p:spPr>
            <a:xfrm>
              <a:off x="1982247" y="2007167"/>
              <a:ext cx="9525" cy="200025"/>
            </a:xfrm>
            <a:prstGeom prst="line">
              <a:avLst/>
            </a:prstGeom>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790960" y="2623414"/>
              <a:ext cx="523875" cy="2238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18" dirty="0"/>
                <a:t>2</a:t>
              </a:r>
            </a:p>
          </p:txBody>
        </p:sp>
      </p:grpSp>
      <p:grpSp>
        <p:nvGrpSpPr>
          <p:cNvPr id="82" name="Group 81"/>
          <p:cNvGrpSpPr/>
          <p:nvPr/>
        </p:nvGrpSpPr>
        <p:grpSpPr>
          <a:xfrm>
            <a:off x="2137323" y="3072422"/>
            <a:ext cx="616491" cy="571344"/>
            <a:chOff x="2103036" y="3501473"/>
            <a:chExt cx="906470" cy="840088"/>
          </a:xfrm>
        </p:grpSpPr>
        <p:sp>
          <p:nvSpPr>
            <p:cNvPr id="83" name="Rectangle 82"/>
            <p:cNvSpPr/>
            <p:nvPr/>
          </p:nvSpPr>
          <p:spPr>
            <a:xfrm>
              <a:off x="2103036" y="3701498"/>
              <a:ext cx="804863" cy="40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4" dirty="0"/>
                <a:t>UE</a:t>
              </a:r>
            </a:p>
            <a:p>
              <a:pPr algn="ctr"/>
              <a:r>
                <a:rPr lang="en-US" sz="714" dirty="0"/>
                <a:t>LTE</a:t>
              </a:r>
            </a:p>
          </p:txBody>
        </p:sp>
        <p:cxnSp>
          <p:nvCxnSpPr>
            <p:cNvPr id="84" name="Straight Connector 83"/>
            <p:cNvCxnSpPr/>
            <p:nvPr/>
          </p:nvCxnSpPr>
          <p:spPr>
            <a:xfrm>
              <a:off x="2676918" y="3501473"/>
              <a:ext cx="9525" cy="200025"/>
            </a:xfrm>
            <a:prstGeom prst="line">
              <a:avLst/>
            </a:prstGeom>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2485631" y="4117720"/>
              <a:ext cx="523875" cy="22384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918" dirty="0"/>
                <a:t>3</a:t>
              </a:r>
            </a:p>
          </p:txBody>
        </p:sp>
      </p:grpSp>
      <p:pic>
        <p:nvPicPr>
          <p:cNvPr id="15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5892660">
            <a:off x="4439472" y="768901"/>
            <a:ext cx="260185" cy="643864"/>
          </a:xfrm>
          <a:prstGeom prst="rect">
            <a:avLst/>
          </a:prstGeom>
          <a:noFill/>
          <a:ln>
            <a:noFill/>
          </a:ln>
          <a:effectLst>
            <a:prstShdw prst="shdw17" dist="17961" dir="2700000">
              <a:schemeClr val="accent1">
                <a:gamma/>
                <a:shade val="60000"/>
                <a:invGamma/>
              </a:schemeClr>
            </a:prstShdw>
          </a:effectLst>
          <a:extLst/>
        </p:spPr>
      </p:pic>
      <p:pic>
        <p:nvPicPr>
          <p:cNvPr id="15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6002499">
            <a:off x="2153783" y="1604949"/>
            <a:ext cx="260185" cy="643864"/>
          </a:xfrm>
          <a:prstGeom prst="rect">
            <a:avLst/>
          </a:prstGeom>
          <a:noFill/>
          <a:ln>
            <a:noFill/>
          </a:ln>
          <a:effectLst>
            <a:prstShdw prst="shdw17" dist="17961" dir="2700000">
              <a:schemeClr val="accent1">
                <a:gamma/>
                <a:shade val="60000"/>
                <a:invGamma/>
              </a:schemeClr>
            </a:prstShdw>
          </a:effectLst>
          <a:extLst/>
        </p:spPr>
      </p:pic>
      <p:pic>
        <p:nvPicPr>
          <p:cNvPr id="1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5224604">
            <a:off x="2835614" y="2848859"/>
            <a:ext cx="297376" cy="735897"/>
          </a:xfrm>
          <a:prstGeom prst="rect">
            <a:avLst/>
          </a:prstGeom>
          <a:noFill/>
          <a:ln>
            <a:noFill/>
          </a:ln>
          <a:effectLst>
            <a:prstShdw prst="shdw17" dist="17961" dir="2700000">
              <a:schemeClr val="accent1">
                <a:gamma/>
                <a:shade val="60000"/>
                <a:invGamma/>
              </a:schemeClr>
            </a:prstShdw>
          </a:effectLst>
          <a:extLst/>
        </p:spPr>
      </p:pic>
      <p:grpSp>
        <p:nvGrpSpPr>
          <p:cNvPr id="90" name="Group 89"/>
          <p:cNvGrpSpPr/>
          <p:nvPr/>
        </p:nvGrpSpPr>
        <p:grpSpPr>
          <a:xfrm>
            <a:off x="3119056" y="1728149"/>
            <a:ext cx="4754938" cy="3301059"/>
            <a:chOff x="3202590" y="2283021"/>
            <a:chExt cx="5600348" cy="3625138"/>
          </a:xfrm>
        </p:grpSpPr>
        <p:sp>
          <p:nvSpPr>
            <p:cNvPr id="91" name="Cloud 90">
              <a:extLst>
                <a:ext uri="{FF2B5EF4-FFF2-40B4-BE49-F238E27FC236}">
                  <a16:creationId xmlns:a16="http://schemas.microsoft.com/office/drawing/2014/main" xmlns="" id="{51101F56-1429-4E17-807D-F70ADDBBF0AD}"/>
                </a:ext>
              </a:extLst>
            </p:cNvPr>
            <p:cNvSpPr/>
            <p:nvPr/>
          </p:nvSpPr>
          <p:spPr>
            <a:xfrm>
              <a:off x="3202590" y="3874526"/>
              <a:ext cx="3377065" cy="1832938"/>
            </a:xfrm>
            <a:prstGeom prst="cloud">
              <a:avLst/>
            </a:prstGeom>
            <a:solidFill>
              <a:schemeClr val="bg1">
                <a:lumMod val="75000"/>
              </a:schemeClr>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cxnSp>
          <p:nvCxnSpPr>
            <p:cNvPr id="92" name="Straight Connector 91"/>
            <p:cNvCxnSpPr>
              <a:endCxn id="101" idx="1"/>
            </p:cNvCxnSpPr>
            <p:nvPr/>
          </p:nvCxnSpPr>
          <p:spPr>
            <a:xfrm>
              <a:off x="6724650" y="3606200"/>
              <a:ext cx="485775" cy="680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3645693" y="4341385"/>
              <a:ext cx="495300" cy="276225"/>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a:solidFill>
                    <a:srgbClr val="414042"/>
                  </a:solidFill>
                </a:rPr>
                <a:t>RRH</a:t>
              </a:r>
            </a:p>
          </p:txBody>
        </p:sp>
        <p:pic>
          <p:nvPicPr>
            <p:cNvPr id="94" name="Picture 20" descr="C:\Documents and Settings\tc33647\Desktop\פרויקטים\ADRIAN Stuff\תמונות למצגות\wimax anten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946" y="4057619"/>
              <a:ext cx="254794" cy="267494"/>
            </a:xfrm>
            <a:prstGeom prst="rect">
              <a:avLst/>
            </a:prstGeom>
            <a:solidFill>
              <a:srgbClr val="C1C3CA"/>
            </a:solidFill>
            <a:ln w="38100"/>
            <a:extLst>
              <a:ext uri="{91240B29-F687-4F45-9708-019B960494DF}">
                <a14:hiddenLine xmlns:a14="http://schemas.microsoft.com/office/drawing/2010/main" w="9525">
                  <a:solidFill>
                    <a:srgbClr val="000000"/>
                  </a:solidFill>
                  <a:miter lim="800000"/>
                  <a:headEnd/>
                  <a:tailEnd/>
                </a14:hiddenLine>
              </a:ext>
            </a:extLst>
          </p:spPr>
        </p:pic>
        <p:cxnSp>
          <p:nvCxnSpPr>
            <p:cNvPr id="95" name="Straight Connector 94"/>
            <p:cNvCxnSpPr>
              <a:cxnSpLocks/>
              <a:stCxn id="93" idx="3"/>
              <a:endCxn id="113" idx="1"/>
            </p:cNvCxnSpPr>
            <p:nvPr/>
          </p:nvCxnSpPr>
          <p:spPr>
            <a:xfrm>
              <a:off x="4140993" y="4479498"/>
              <a:ext cx="35242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765946" y="4968734"/>
              <a:ext cx="495300" cy="272508"/>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a:solidFill>
                    <a:srgbClr val="414042"/>
                  </a:solidFill>
                </a:rPr>
                <a:t>RRH</a:t>
              </a:r>
            </a:p>
          </p:txBody>
        </p:sp>
        <p:pic>
          <p:nvPicPr>
            <p:cNvPr id="97" name="Picture 20" descr="C:\Documents and Settings\tc33647\Desktop\פרויקטים\ADRIAN Stuff\תמונות למצגות\wimax anten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199" y="4696842"/>
              <a:ext cx="254794" cy="267494"/>
            </a:xfrm>
            <a:prstGeom prst="rect">
              <a:avLst/>
            </a:prstGeom>
            <a:solidFill>
              <a:srgbClr val="C1C3CA"/>
            </a:solidFill>
            <a:ln w="38100"/>
            <a:extLst>
              <a:ext uri="{91240B29-F687-4F45-9708-019B960494DF}">
                <a14:hiddenLine xmlns:a14="http://schemas.microsoft.com/office/drawing/2010/main" w="9525">
                  <a:solidFill>
                    <a:srgbClr val="000000"/>
                  </a:solidFill>
                  <a:miter lim="800000"/>
                  <a:headEnd/>
                  <a:tailEnd/>
                </a14:hiddenLine>
              </a:ext>
            </a:extLst>
          </p:spPr>
        </p:pic>
        <p:cxnSp>
          <p:nvCxnSpPr>
            <p:cNvPr id="98" name="Straight Connector 97"/>
            <p:cNvCxnSpPr/>
            <p:nvPr/>
          </p:nvCxnSpPr>
          <p:spPr>
            <a:xfrm flipV="1">
              <a:off x="4261246" y="4716320"/>
              <a:ext cx="321469" cy="4499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6715125" y="2652708"/>
              <a:ext cx="23812" cy="3255451"/>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p:cNvCxnSpPr>
              <a:cxnSpLocks/>
              <a:stCxn id="114" idx="3"/>
            </p:cNvCxnSpPr>
            <p:nvPr/>
          </p:nvCxnSpPr>
          <p:spPr>
            <a:xfrm>
              <a:off x="6544938" y="4998877"/>
              <a:ext cx="1797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7210425" y="3290883"/>
              <a:ext cx="590550" cy="766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Policy </a:t>
              </a:r>
            </a:p>
            <a:p>
              <a:pPr algn="ctr"/>
              <a:r>
                <a:rPr lang="en-US" sz="800" dirty="0"/>
                <a:t>Server</a:t>
              </a:r>
            </a:p>
          </p:txBody>
        </p:sp>
        <p:sp>
          <p:nvSpPr>
            <p:cNvPr id="102" name="Rectangle 101"/>
            <p:cNvSpPr/>
            <p:nvPr/>
          </p:nvSpPr>
          <p:spPr>
            <a:xfrm>
              <a:off x="7210425" y="4297344"/>
              <a:ext cx="590550" cy="630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Content</a:t>
              </a:r>
            </a:p>
            <a:p>
              <a:pPr algn="ctr"/>
              <a:r>
                <a:rPr lang="en-US" sz="700" dirty="0"/>
                <a:t>Server</a:t>
              </a:r>
            </a:p>
          </p:txBody>
        </p:sp>
        <p:cxnSp>
          <p:nvCxnSpPr>
            <p:cNvPr id="103" name="Straight Connector 102"/>
            <p:cNvCxnSpPr>
              <a:cxnSpLocks/>
              <a:endCxn id="102" idx="1"/>
            </p:cNvCxnSpPr>
            <p:nvPr/>
          </p:nvCxnSpPr>
          <p:spPr>
            <a:xfrm>
              <a:off x="6738937" y="4612660"/>
              <a:ext cx="471488"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8134349" y="4144548"/>
              <a:ext cx="523875" cy="2238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18" dirty="0"/>
                <a:t>1</a:t>
              </a:r>
            </a:p>
          </p:txBody>
        </p:sp>
        <p:sp>
          <p:nvSpPr>
            <p:cNvPr id="105" name="Oval 104"/>
            <p:cNvSpPr/>
            <p:nvPr/>
          </p:nvSpPr>
          <p:spPr>
            <a:xfrm>
              <a:off x="8115299" y="4462640"/>
              <a:ext cx="523875" cy="2238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18" dirty="0"/>
                <a:t>2</a:t>
              </a:r>
            </a:p>
          </p:txBody>
        </p:sp>
        <p:sp>
          <p:nvSpPr>
            <p:cNvPr id="106" name="Oval 105"/>
            <p:cNvSpPr/>
            <p:nvPr/>
          </p:nvSpPr>
          <p:spPr>
            <a:xfrm>
              <a:off x="8134349" y="4755529"/>
              <a:ext cx="523875" cy="22384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918" dirty="0"/>
                <a:t>3</a:t>
              </a:r>
            </a:p>
          </p:txBody>
        </p:sp>
        <p:cxnSp>
          <p:nvCxnSpPr>
            <p:cNvPr id="107" name="Straight Connector 106"/>
            <p:cNvCxnSpPr>
              <a:endCxn id="104" idx="2"/>
            </p:cNvCxnSpPr>
            <p:nvPr/>
          </p:nvCxnSpPr>
          <p:spPr>
            <a:xfrm flipV="1">
              <a:off x="7800975" y="4256469"/>
              <a:ext cx="333374" cy="206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2" idx="3"/>
              <a:endCxn id="105" idx="2"/>
            </p:cNvCxnSpPr>
            <p:nvPr/>
          </p:nvCxnSpPr>
          <p:spPr>
            <a:xfrm flipV="1">
              <a:off x="7800976" y="4574560"/>
              <a:ext cx="314323" cy="381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6" idx="2"/>
            </p:cNvCxnSpPr>
            <p:nvPr/>
          </p:nvCxnSpPr>
          <p:spPr>
            <a:xfrm>
              <a:off x="7800975" y="4755529"/>
              <a:ext cx="333374" cy="1119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0" name="Down Arrow 109"/>
            <p:cNvSpPr/>
            <p:nvPr/>
          </p:nvSpPr>
          <p:spPr>
            <a:xfrm>
              <a:off x="7358150" y="2588018"/>
              <a:ext cx="261937" cy="664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111" name="TextBox 110"/>
            <p:cNvSpPr txBox="1"/>
            <p:nvPr/>
          </p:nvSpPr>
          <p:spPr>
            <a:xfrm>
              <a:off x="6799009" y="2283021"/>
              <a:ext cx="2003929" cy="304997"/>
            </a:xfrm>
            <a:prstGeom prst="rect">
              <a:avLst/>
            </a:prstGeom>
            <a:noFill/>
          </p:spPr>
          <p:txBody>
            <a:bodyPr wrap="none" rtlCol="0">
              <a:spAutoFit/>
            </a:bodyPr>
            <a:lstStyle/>
            <a:p>
              <a:r>
                <a:rPr lang="en-US" sz="748" dirty="0"/>
                <a:t>Designed for LSO interface  </a:t>
              </a:r>
            </a:p>
          </p:txBody>
        </p:sp>
        <p:sp>
          <p:nvSpPr>
            <p:cNvPr id="112" name="TextBox 111"/>
            <p:cNvSpPr txBox="1"/>
            <p:nvPr/>
          </p:nvSpPr>
          <p:spPr>
            <a:xfrm>
              <a:off x="4371844" y="3996319"/>
              <a:ext cx="792427" cy="351195"/>
            </a:xfrm>
            <a:prstGeom prst="rect">
              <a:avLst/>
            </a:prstGeom>
            <a:noFill/>
          </p:spPr>
          <p:txBody>
            <a:bodyPr wrap="none" rtlCol="0">
              <a:spAutoFit/>
            </a:bodyPr>
            <a:lstStyle/>
            <a:p>
              <a:r>
                <a:rPr lang="en-US" sz="952" b="1" dirty="0"/>
                <a:t>Public</a:t>
              </a:r>
            </a:p>
          </p:txBody>
        </p:sp>
        <p:sp>
          <p:nvSpPr>
            <p:cNvPr id="113" name="Rectangle 112"/>
            <p:cNvSpPr/>
            <p:nvPr/>
          </p:nvSpPr>
          <p:spPr>
            <a:xfrm>
              <a:off x="4493417" y="4227086"/>
              <a:ext cx="1709739" cy="504825"/>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ASOCS</a:t>
              </a:r>
            </a:p>
            <a:p>
              <a:pPr algn="ctr"/>
              <a:r>
                <a:rPr lang="en-US" sz="1088" b="1" dirty="0">
                  <a:solidFill>
                    <a:srgbClr val="414042"/>
                  </a:solidFill>
                </a:rPr>
                <a:t>M-CORD O-RAN</a:t>
              </a:r>
            </a:p>
          </p:txBody>
        </p:sp>
        <p:sp>
          <p:nvSpPr>
            <p:cNvPr id="114" name="Rectangle 113"/>
            <p:cNvSpPr/>
            <p:nvPr/>
          </p:nvSpPr>
          <p:spPr>
            <a:xfrm>
              <a:off x="4816149" y="4746464"/>
              <a:ext cx="1728789" cy="504825"/>
            </a:xfrm>
            <a:prstGeom prst="rect">
              <a:avLst/>
            </a:prstGeom>
            <a:solidFill>
              <a:srgbClr val="5AC69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PARTNER</a:t>
              </a:r>
            </a:p>
            <a:p>
              <a:pPr algn="ctr"/>
              <a:r>
                <a:rPr lang="en-US" sz="1088" b="1" dirty="0">
                  <a:solidFill>
                    <a:srgbClr val="414042"/>
                  </a:solidFill>
                </a:rPr>
                <a:t>PUBLIC 4G/5G</a:t>
              </a:r>
            </a:p>
          </p:txBody>
        </p:sp>
      </p:grpSp>
      <p:cxnSp>
        <p:nvCxnSpPr>
          <p:cNvPr id="115" name="Straight Connector 114"/>
          <p:cNvCxnSpPr>
            <a:cxnSpLocks/>
          </p:cNvCxnSpPr>
          <p:nvPr/>
        </p:nvCxnSpPr>
        <p:spPr>
          <a:xfrm>
            <a:off x="5041308" y="2302093"/>
            <a:ext cx="582541"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2666072" y="1270187"/>
            <a:ext cx="3105032" cy="1910488"/>
            <a:chOff x="2436018" y="1854593"/>
            <a:chExt cx="4105459" cy="1813055"/>
          </a:xfrm>
        </p:grpSpPr>
        <p:sp>
          <p:nvSpPr>
            <p:cNvPr id="117" name="Cloud 116">
              <a:extLst>
                <a:ext uri="{FF2B5EF4-FFF2-40B4-BE49-F238E27FC236}">
                  <a16:creationId xmlns:a16="http://schemas.microsoft.com/office/drawing/2014/main" xmlns="" id="{51101F56-1429-4E17-807D-F70ADDBBF0AD}"/>
                </a:ext>
              </a:extLst>
            </p:cNvPr>
            <p:cNvSpPr/>
            <p:nvPr/>
          </p:nvSpPr>
          <p:spPr>
            <a:xfrm>
              <a:off x="2744102" y="2276472"/>
              <a:ext cx="3797375" cy="1391176"/>
            </a:xfrm>
            <a:prstGeom prst="cloud">
              <a:avLst/>
            </a:prstGeom>
            <a:solidFill>
              <a:srgbClr val="C1C3CA"/>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sp>
          <p:nvSpPr>
            <p:cNvPr id="118" name="Rectangle 117"/>
            <p:cNvSpPr/>
            <p:nvPr/>
          </p:nvSpPr>
          <p:spPr>
            <a:xfrm>
              <a:off x="4783931" y="2814634"/>
              <a:ext cx="1419225" cy="504825"/>
            </a:xfrm>
            <a:prstGeom prst="rect">
              <a:avLst/>
            </a:prstGeom>
            <a:gradFill>
              <a:gsLst>
                <a:gs pos="0">
                  <a:schemeClr val="accent6">
                    <a:shade val="51000"/>
                    <a:satMod val="130000"/>
                  </a:schemeClr>
                </a:gs>
                <a:gs pos="31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18" dirty="0"/>
                <a:t>Elbit </a:t>
              </a:r>
            </a:p>
            <a:p>
              <a:pPr algn="ctr"/>
              <a:r>
                <a:rPr lang="en-US" sz="918" dirty="0"/>
                <a:t>M-CORD-T</a:t>
              </a:r>
            </a:p>
          </p:txBody>
        </p:sp>
        <p:sp>
          <p:nvSpPr>
            <p:cNvPr id="119" name="Rectangle 118"/>
            <p:cNvSpPr/>
            <p:nvPr/>
          </p:nvSpPr>
          <p:spPr>
            <a:xfrm>
              <a:off x="5245893" y="2138359"/>
              <a:ext cx="495300" cy="2762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14" dirty="0" smtClean="0"/>
                <a:t>eNB1</a:t>
              </a:r>
              <a:endParaRPr lang="en-US" sz="714" dirty="0"/>
            </a:p>
          </p:txBody>
        </p:sp>
        <p:sp>
          <p:nvSpPr>
            <p:cNvPr id="120" name="Rectangle 119"/>
            <p:cNvSpPr/>
            <p:nvPr/>
          </p:nvSpPr>
          <p:spPr>
            <a:xfrm>
              <a:off x="2436018" y="2928933"/>
              <a:ext cx="495300" cy="2762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14" dirty="0" smtClean="0"/>
                <a:t>eNB2</a:t>
              </a:r>
              <a:endParaRPr lang="en-US" sz="714" dirty="0"/>
            </a:p>
          </p:txBody>
        </p:sp>
        <p:sp>
          <p:nvSpPr>
            <p:cNvPr id="121" name="Rectangle 120"/>
            <p:cNvSpPr/>
            <p:nvPr/>
          </p:nvSpPr>
          <p:spPr>
            <a:xfrm>
              <a:off x="3302793" y="2843208"/>
              <a:ext cx="161925" cy="4476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14" dirty="0"/>
                <a:t>T</a:t>
              </a:r>
            </a:p>
            <a:p>
              <a:pPr algn="ctr"/>
              <a:r>
                <a:rPr lang="en-US" sz="714" dirty="0"/>
                <a:t>A</a:t>
              </a:r>
            </a:p>
            <a:p>
              <a:pPr algn="ctr"/>
              <a:r>
                <a:rPr lang="en-US" sz="714" dirty="0"/>
                <a:t>c</a:t>
              </a:r>
            </a:p>
          </p:txBody>
        </p:sp>
        <p:sp>
          <p:nvSpPr>
            <p:cNvPr id="122" name="Rectangle 121"/>
            <p:cNvSpPr/>
            <p:nvPr/>
          </p:nvSpPr>
          <p:spPr>
            <a:xfrm>
              <a:off x="3979068" y="2843208"/>
              <a:ext cx="161925" cy="4476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14" dirty="0"/>
                <a:t>T</a:t>
              </a:r>
            </a:p>
            <a:p>
              <a:pPr algn="ctr"/>
              <a:r>
                <a:rPr lang="en-US" sz="714" dirty="0"/>
                <a:t>A</a:t>
              </a:r>
            </a:p>
            <a:p>
              <a:pPr algn="ctr"/>
              <a:r>
                <a:rPr lang="en-US" sz="714" dirty="0"/>
                <a:t>c</a:t>
              </a:r>
            </a:p>
          </p:txBody>
        </p:sp>
        <p:cxnSp>
          <p:nvCxnSpPr>
            <p:cNvPr id="123" name="Straight Connector 122"/>
            <p:cNvCxnSpPr>
              <a:stCxn id="120" idx="3"/>
              <a:endCxn id="121" idx="1"/>
            </p:cNvCxnSpPr>
            <p:nvPr/>
          </p:nvCxnSpPr>
          <p:spPr>
            <a:xfrm>
              <a:off x="2931318" y="3067046"/>
              <a:ext cx="3714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18" idx="1"/>
            </p:cNvCxnSpPr>
            <p:nvPr/>
          </p:nvCxnSpPr>
          <p:spPr>
            <a:xfrm>
              <a:off x="4140993" y="3067046"/>
              <a:ext cx="64293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21" idx="0"/>
            </p:cNvCxnSpPr>
            <p:nvPr/>
          </p:nvCxnSpPr>
          <p:spPr>
            <a:xfrm>
              <a:off x="3383755" y="2595559"/>
              <a:ext cx="1" cy="2476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22" idx="0"/>
            </p:cNvCxnSpPr>
            <p:nvPr/>
          </p:nvCxnSpPr>
          <p:spPr>
            <a:xfrm>
              <a:off x="4060030" y="2595559"/>
              <a:ext cx="1" cy="2476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9" idx="2"/>
              <a:endCxn id="118" idx="0"/>
            </p:cNvCxnSpPr>
            <p:nvPr/>
          </p:nvCxnSpPr>
          <p:spPr>
            <a:xfrm>
              <a:off x="5493543" y="2414584"/>
              <a:ext cx="1" cy="400050"/>
            </a:xfrm>
            <a:prstGeom prst="line">
              <a:avLst/>
            </a:prstGeom>
          </p:spPr>
          <p:style>
            <a:lnRef idx="1">
              <a:schemeClr val="accent1"/>
            </a:lnRef>
            <a:fillRef idx="0">
              <a:schemeClr val="accent1"/>
            </a:fillRef>
            <a:effectRef idx="0">
              <a:schemeClr val="accent1"/>
            </a:effectRef>
            <a:fontRef idx="minor">
              <a:schemeClr val="tx1"/>
            </a:fontRef>
          </p:style>
        </p:cxnSp>
        <p:pic>
          <p:nvPicPr>
            <p:cNvPr id="128" name="Picture 20" descr="C:\Documents and Settings\tc33647\Desktop\פרויקטים\ADRIAN Stuff\תמונות למצגות\wimax antenn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6146" y="1854593"/>
              <a:ext cx="254794" cy="2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28" descr="C:\Documents and Settings\tc33647\Desktop\פרויקטים\ADRIAN Stuff\תמונות למצגות\wimax antenn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6271" y="2652708"/>
              <a:ext cx="254794" cy="2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129"/>
            <p:cNvSpPr txBox="1"/>
            <p:nvPr/>
          </p:nvSpPr>
          <p:spPr>
            <a:xfrm>
              <a:off x="4145155" y="2512528"/>
              <a:ext cx="1422598" cy="219060"/>
            </a:xfrm>
            <a:prstGeom prst="rect">
              <a:avLst/>
            </a:prstGeom>
            <a:noFill/>
          </p:spPr>
          <p:txBody>
            <a:bodyPr wrap="none" rtlCol="0">
              <a:spAutoFit/>
            </a:bodyPr>
            <a:lstStyle/>
            <a:p>
              <a:r>
                <a:rPr lang="en-US" sz="900" b="1" dirty="0"/>
                <a:t>Private Tactical  </a:t>
              </a:r>
            </a:p>
          </p:txBody>
        </p:sp>
      </p:grpSp>
      <p:pic>
        <p:nvPicPr>
          <p:cNvPr id="13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4164004">
            <a:off x="3491571" y="1773229"/>
            <a:ext cx="202437" cy="500956"/>
          </a:xfrm>
          <a:prstGeom prst="rect">
            <a:avLst/>
          </a:prstGeom>
          <a:noFill/>
          <a:ln>
            <a:noFill/>
          </a:ln>
          <a:effectLst>
            <a:prstShdw prst="shdw17" dist="17961" dir="2700000">
              <a:schemeClr val="accent1">
                <a:gamma/>
                <a:shade val="60000"/>
                <a:invGamma/>
              </a:schemeClr>
            </a:prstShdw>
          </a:effectLst>
          <a:extLst/>
        </p:spPr>
      </p:pic>
      <p:sp>
        <p:nvSpPr>
          <p:cNvPr id="62" name="Rectangle 61"/>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79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reduction of service setup time </a:t>
            </a:r>
            <a:r>
              <a:rPr lang="en-US" sz="2000" dirty="0" smtClean="0">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automation</a:t>
            </a:r>
            <a:r>
              <a:rPr lang="en-US" sz="2000" dirty="0" smtClean="0">
                <a:solidFill>
                  <a:srgbClr val="FF0000"/>
                </a:solidFill>
                <a:latin typeface="Calibri"/>
                <a:ea typeface="Times New Roman"/>
                <a:cs typeface="Arial"/>
              </a:rPr>
              <a:t> of network operations</a:t>
            </a:r>
            <a:r>
              <a:rPr lang="en-US" sz="2000" dirty="0" smtClean="0">
                <a:latin typeface="Calibri"/>
                <a:ea typeface="Times New Roman"/>
                <a:cs typeface="Arial"/>
              </a:rPr>
              <a:t>, including</a:t>
            </a:r>
          </a:p>
          <a:p>
            <a:pPr marL="686991" lvl="1" indent="-342900" algn="l" rtl="0">
              <a:spcBef>
                <a:spcPts val="300"/>
              </a:spcBef>
              <a:spcAft>
                <a:spcPts val="0"/>
              </a:spcAft>
              <a:buClrTx/>
            </a:pPr>
            <a:r>
              <a:rPr lang="en-US" b="1" dirty="0" smtClean="0">
                <a:latin typeface="Calibri"/>
                <a:ea typeface="Times New Roman"/>
                <a:cs typeface="Arial"/>
              </a:rPr>
              <a:t>zero-touch</a:t>
            </a:r>
            <a:r>
              <a:rPr lang="en-US" dirty="0" smtClean="0">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latin typeface="Calibri"/>
                <a:ea typeface="Times New Roman"/>
                <a:cs typeface="Arial"/>
              </a:rPr>
              <a:t>automatic resilience and </a:t>
            </a:r>
            <a:r>
              <a:rPr lang="en-US" b="1" dirty="0" smtClean="0">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operational expense reduction </a:t>
            </a:r>
            <a:r>
              <a:rPr lang="en-US" sz="2000" dirty="0" smtClean="0">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a:t>
            </a:r>
            <a:r>
              <a:rPr lang="en-US" sz="2000" dirty="0" smtClean="0">
                <a:solidFill>
                  <a:srgbClr val="FF0000"/>
                </a:solidFill>
                <a:latin typeface="Calibri"/>
                <a:ea typeface="Times New Roman"/>
                <a:cs typeface="Arial"/>
              </a:rPr>
              <a:t>services</a:t>
            </a:r>
            <a:r>
              <a:rPr lang="en-US" sz="2000" dirty="0" smtClean="0">
                <a:latin typeface="Calibri"/>
                <a:ea typeface="Times New Roman"/>
                <a:cs typeface="Arial"/>
              </a:rPr>
              <a:t>: </a:t>
            </a:r>
          </a:p>
          <a:p>
            <a:pPr marL="686991" lvl="1" indent="-342900" algn="l" rtl="0">
              <a:spcBef>
                <a:spcPts val="300"/>
              </a:spcBef>
              <a:spcAft>
                <a:spcPts val="0"/>
              </a:spcAft>
              <a:buClrTx/>
            </a:pPr>
            <a:r>
              <a:rPr lang="en-US" dirty="0" smtClean="0">
                <a:solidFill>
                  <a:srgbClr val="FF0000"/>
                </a:solidFill>
                <a:latin typeface="Calibri"/>
                <a:ea typeface="Times New Roman"/>
                <a:cs typeface="Arial"/>
              </a:rPr>
              <a:t>spanning multiple network operators </a:t>
            </a:r>
            <a:r>
              <a:rPr lang="en-US" sz="1800" dirty="0" smtClean="0">
                <a:latin typeface="Calibri"/>
                <a:ea typeface="Times New Roman"/>
                <a:cs typeface="Arial"/>
              </a:rPr>
              <a:t>(</a:t>
            </a:r>
            <a:r>
              <a:rPr lang="en-US" sz="1800" b="1" dirty="0" smtClean="0">
                <a:latin typeface="Calibri"/>
                <a:ea typeface="Times New Roman"/>
                <a:cs typeface="Arial"/>
              </a:rPr>
              <a:t>L</a:t>
            </a:r>
            <a:r>
              <a:rPr lang="en-US" sz="1800" dirty="0" smtClean="0">
                <a:latin typeface="Calibri"/>
                <a:ea typeface="Times New Roman"/>
                <a:cs typeface="Arial"/>
              </a:rPr>
              <a:t>ifecycle </a:t>
            </a:r>
            <a:r>
              <a:rPr lang="en-US" sz="1800" b="1" dirty="0" smtClean="0">
                <a:latin typeface="Calibri"/>
                <a:ea typeface="Times New Roman"/>
                <a:cs typeface="Arial"/>
              </a:rPr>
              <a:t>S</a:t>
            </a:r>
            <a:r>
              <a:rPr lang="en-US" sz="1800" dirty="0" smtClean="0">
                <a:latin typeface="Calibri"/>
                <a:ea typeface="Times New Roman"/>
                <a:cs typeface="Arial"/>
              </a:rPr>
              <a:t>ervice </a:t>
            </a:r>
            <a:r>
              <a:rPr lang="en-US" sz="1800" b="1" dirty="0" smtClean="0">
                <a:latin typeface="Calibri"/>
                <a:ea typeface="Times New Roman"/>
                <a:cs typeface="Arial"/>
              </a:rPr>
              <a:t>O</a:t>
            </a:r>
            <a:r>
              <a:rPr lang="en-US" sz="1800" dirty="0" smtClean="0">
                <a:latin typeface="Calibri"/>
                <a:ea typeface="Times New Roman"/>
                <a:cs typeface="Arial"/>
              </a:rPr>
              <a:t>rchestration)</a:t>
            </a:r>
            <a:endParaRPr lang="en-US" dirty="0" smtClean="0">
              <a:latin typeface="Calibri"/>
              <a:ea typeface="Times New Roman"/>
              <a:cs typeface="Arial"/>
            </a:endParaRPr>
          </a:p>
          <a:p>
            <a:pPr marL="686991" lvl="1" indent="-342900" algn="l" rtl="0">
              <a:spcBef>
                <a:spcPts val="300"/>
              </a:spcBef>
              <a:spcAft>
                <a:spcPts val="0"/>
              </a:spcAft>
              <a:buClrTx/>
            </a:pPr>
            <a:r>
              <a:rPr lang="en-US" dirty="0" smtClean="0">
                <a:latin typeface="Calibri"/>
                <a:ea typeface="Times New Roman"/>
                <a:cs typeface="Arial"/>
              </a:rPr>
              <a:t>requiring an independent subnetwork (network </a:t>
            </a:r>
            <a:r>
              <a:rPr lang="en-US" b="1" dirty="0" smtClean="0">
                <a:latin typeface="Calibri"/>
                <a:ea typeface="Times New Roman"/>
                <a:cs typeface="Arial"/>
              </a:rPr>
              <a:t>slicing</a:t>
            </a:r>
            <a:r>
              <a:rPr lang="en-US" dirty="0" smtClean="0">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4083467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Self Healing</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713608" y="3085514"/>
            <a:ext cx="3542097" cy="309813"/>
          </a:xfrm>
        </p:spPr>
        <p:txBody>
          <a:bodyPr>
            <a:normAutofit fontScale="85000" lnSpcReduction="20000"/>
          </a:bodyPr>
          <a:lstStyle/>
          <a:p>
            <a:pPr algn="l"/>
            <a:r>
              <a:rPr lang="en-US" sz="1600" dirty="0" smtClean="0"/>
              <a:t>Presenter: Doron Solomon (ASOCS)</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a:blip r:embed="rId2"/>
          <a:stretch>
            <a:fillRect/>
          </a:stretch>
        </p:blipFill>
        <p:spPr>
          <a:xfrm>
            <a:off x="5291162" y="2980645"/>
            <a:ext cx="668320" cy="449356"/>
          </a:xfrm>
          <a:prstGeom prst="rect">
            <a:avLst/>
          </a:prstGeom>
        </p:spPr>
      </p:pic>
      <p:pic>
        <p:nvPicPr>
          <p:cNvPr id="12" name="Picture 1" descr="cid:image003.jpg@01D34EE7.F03519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2542" y="3012544"/>
            <a:ext cx="982285" cy="38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480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a:spcBef>
                <a:spcPts val="0"/>
              </a:spcBef>
              <a:spcAft>
                <a:spcPts val="0"/>
              </a:spcAft>
              <a:buFont typeface="Arial" pitchFamily="34" charset="0"/>
              <a:buChar char="•"/>
            </a:pPr>
            <a:r>
              <a:rPr lang="en-US" sz="2000" dirty="0" smtClean="0"/>
              <a:t> Demonstrate </a:t>
            </a:r>
            <a:r>
              <a:rPr lang="en-US" sz="2000" dirty="0"/>
              <a:t>Multi LTE </a:t>
            </a:r>
            <a:r>
              <a:rPr lang="en-US" sz="2000" dirty="0" smtClean="0"/>
              <a:t>Providers:</a:t>
            </a:r>
          </a:p>
          <a:p>
            <a:pPr lvl="2">
              <a:spcAft>
                <a:spcPts val="0"/>
              </a:spcAft>
            </a:pPr>
            <a:r>
              <a:rPr lang="en-US" sz="1600" dirty="0"/>
              <a:t>Private Commercial (ASOCS)</a:t>
            </a:r>
          </a:p>
          <a:p>
            <a:pPr lvl="2">
              <a:spcAft>
                <a:spcPts val="0"/>
              </a:spcAft>
            </a:pPr>
            <a:r>
              <a:rPr lang="en-US" sz="1600" dirty="0"/>
              <a:t>Public Commercial (Partner)</a:t>
            </a:r>
          </a:p>
          <a:p>
            <a:pPr>
              <a:spcBef>
                <a:spcPts val="600"/>
              </a:spcBef>
              <a:spcAft>
                <a:spcPts val="0"/>
              </a:spcAft>
              <a:buFont typeface="Arial" pitchFamily="34" charset="0"/>
              <a:buChar char="•"/>
            </a:pPr>
            <a:r>
              <a:rPr lang="en-US" sz="2000" dirty="0" smtClean="0"/>
              <a:t> F1 </a:t>
            </a:r>
            <a:r>
              <a:rPr lang="en-US" sz="2000" dirty="0"/>
              <a:t>is allocated for the Private </a:t>
            </a:r>
            <a:r>
              <a:rPr lang="en-US" sz="2000" dirty="0" smtClean="0"/>
              <a:t>Net</a:t>
            </a:r>
            <a:endParaRPr lang="en-US" sz="2000" dirty="0"/>
          </a:p>
          <a:p>
            <a:pPr>
              <a:spcBef>
                <a:spcPts val="600"/>
              </a:spcBef>
              <a:spcAft>
                <a:spcPts val="0"/>
              </a:spcAft>
              <a:buFont typeface="Arial" pitchFamily="34" charset="0"/>
              <a:buChar char="•"/>
            </a:pPr>
            <a:r>
              <a:rPr lang="en-US" sz="2000" dirty="0" smtClean="0"/>
              <a:t> F2 </a:t>
            </a:r>
            <a:r>
              <a:rPr lang="en-US" sz="2000" dirty="0"/>
              <a:t>is allocated for the Public </a:t>
            </a:r>
            <a:r>
              <a:rPr lang="en-US" sz="2000" dirty="0" smtClean="0"/>
              <a:t>Net</a:t>
            </a:r>
          </a:p>
          <a:p>
            <a:pPr lvl="2">
              <a:spcAft>
                <a:spcPts val="0"/>
              </a:spcAft>
            </a:pPr>
            <a:r>
              <a:rPr lang="en-US" sz="1600" dirty="0" smtClean="0"/>
              <a:t>Demonstrate </a:t>
            </a:r>
            <a:r>
              <a:rPr lang="en-US" sz="1600" dirty="0"/>
              <a:t>available BW provided using a </a:t>
            </a:r>
            <a:endParaRPr lang="en-US" sz="1600" dirty="0" smtClean="0"/>
          </a:p>
          <a:p>
            <a:pPr lvl="2">
              <a:spcAft>
                <a:spcPts val="0"/>
              </a:spcAft>
            </a:pPr>
            <a:r>
              <a:rPr lang="en-US" sz="1600" dirty="0" smtClean="0"/>
              <a:t>Smartphone </a:t>
            </a:r>
            <a:r>
              <a:rPr lang="en-US" sz="1600" dirty="0"/>
              <a:t>while connected to each of the </a:t>
            </a:r>
            <a:r>
              <a:rPr lang="en-US" sz="1600" dirty="0" smtClean="0"/>
              <a:t>Nets</a:t>
            </a:r>
            <a:r>
              <a:rPr lang="en-US" sz="1600" dirty="0"/>
              <a:t>	</a:t>
            </a:r>
          </a:p>
          <a:p>
            <a:pPr>
              <a:spcBef>
                <a:spcPts val="600"/>
              </a:spcBef>
              <a:spcAft>
                <a:spcPts val="0"/>
              </a:spcAft>
              <a:buFont typeface="Arial" pitchFamily="34" charset="0"/>
              <a:buChar char="•"/>
            </a:pPr>
            <a:r>
              <a:rPr lang="en-US" sz="2000" dirty="0" smtClean="0"/>
              <a:t> The </a:t>
            </a:r>
            <a:r>
              <a:rPr lang="en-US" sz="2000" dirty="0"/>
              <a:t>Public network is malfunctioning </a:t>
            </a:r>
            <a:endParaRPr lang="en-US" sz="2000" dirty="0" smtClean="0"/>
          </a:p>
          <a:p>
            <a:pPr lvl="2">
              <a:spcAft>
                <a:spcPts val="0"/>
              </a:spcAft>
            </a:pPr>
            <a:r>
              <a:rPr lang="en-US" sz="1600" dirty="0" smtClean="0"/>
              <a:t>Demonstrate </a:t>
            </a:r>
            <a:r>
              <a:rPr lang="en-US" sz="1600" dirty="0"/>
              <a:t>automatic reconfiguration of the </a:t>
            </a:r>
            <a:r>
              <a:rPr lang="en-US" sz="1600" dirty="0" smtClean="0"/>
              <a:t>Private network </a:t>
            </a:r>
            <a:r>
              <a:rPr lang="en-US" sz="1600" dirty="0"/>
              <a:t>while </a:t>
            </a:r>
            <a:r>
              <a:rPr lang="en-US" sz="1600" dirty="0" smtClean="0"/>
              <a:t>allocating it F1+F2  </a:t>
            </a:r>
          </a:p>
          <a:p>
            <a:pPr lvl="2">
              <a:spcAft>
                <a:spcPts val="0"/>
              </a:spcAft>
            </a:pPr>
            <a:r>
              <a:rPr lang="en-US" sz="1600" dirty="0" smtClean="0"/>
              <a:t>Demonstrate </a:t>
            </a:r>
            <a:r>
              <a:rPr lang="en-US" sz="1600" dirty="0"/>
              <a:t>the increase of available BW using </a:t>
            </a:r>
            <a:r>
              <a:rPr lang="en-US" sz="1600" dirty="0" smtClean="0"/>
              <a:t>a Smartphone</a:t>
            </a:r>
            <a:endParaRPr lang="en-US" sz="1600" dirty="0"/>
          </a:p>
        </p:txBody>
      </p:sp>
      <p:sp>
        <p:nvSpPr>
          <p:cNvPr id="2" name="Title 1"/>
          <p:cNvSpPr>
            <a:spLocks noGrp="1"/>
          </p:cNvSpPr>
          <p:nvPr>
            <p:ph type="title"/>
          </p:nvPr>
        </p:nvSpPr>
        <p:spPr/>
        <p:txBody>
          <a:bodyPr/>
          <a:lstStyle/>
          <a:p>
            <a:r>
              <a:rPr lang="en-US" dirty="0" smtClean="0"/>
              <a:t>Self-Healing Plus!</a:t>
            </a:r>
            <a:endParaRPr lang="en-US" dirty="0"/>
          </a:p>
        </p:txBody>
      </p:sp>
    </p:spTree>
    <p:extLst>
      <p:ext uri="{BB962C8B-B14F-4D97-AF65-F5344CB8AC3E}">
        <p14:creationId xmlns:p14="http://schemas.microsoft.com/office/powerpoint/2010/main" val="232185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loud 49">
            <a:extLst>
              <a:ext uri="{FF2B5EF4-FFF2-40B4-BE49-F238E27FC236}">
                <a16:creationId xmlns:a16="http://schemas.microsoft.com/office/drawing/2014/main" xmlns="" id="{51101F56-1429-4E17-807D-F70ADDBBF0AD}"/>
              </a:ext>
            </a:extLst>
          </p:cNvPr>
          <p:cNvSpPr/>
          <p:nvPr/>
        </p:nvSpPr>
        <p:spPr>
          <a:xfrm>
            <a:off x="2926910" y="3560883"/>
            <a:ext cx="2320754" cy="1002164"/>
          </a:xfrm>
          <a:prstGeom prst="cloud">
            <a:avLst/>
          </a:prstGeom>
          <a:solidFill>
            <a:srgbClr val="C1C3CA"/>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endParaRPr lang="en-US" sz="918" b="1" dirty="0">
              <a:solidFill>
                <a:srgbClr val="FFFFFF"/>
              </a:solidFill>
              <a:latin typeface="Arial"/>
              <a:cs typeface="Arial"/>
            </a:endParaRPr>
          </a:p>
        </p:txBody>
      </p:sp>
      <p:sp>
        <p:nvSpPr>
          <p:cNvPr id="68" name="Cloud 67">
            <a:extLst>
              <a:ext uri="{FF2B5EF4-FFF2-40B4-BE49-F238E27FC236}">
                <a16:creationId xmlns:a16="http://schemas.microsoft.com/office/drawing/2014/main" xmlns="" id="{51101F56-1429-4E17-807D-F70ADDBBF0AD}"/>
              </a:ext>
            </a:extLst>
          </p:cNvPr>
          <p:cNvSpPr/>
          <p:nvPr/>
        </p:nvSpPr>
        <p:spPr>
          <a:xfrm>
            <a:off x="2950920" y="2342095"/>
            <a:ext cx="2296744" cy="1069698"/>
          </a:xfrm>
          <a:prstGeom prst="cloud">
            <a:avLst/>
          </a:prstGeom>
          <a:solidFill>
            <a:srgbClr val="C1C3CA"/>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endParaRPr lang="en-US" sz="918" b="1" dirty="0">
              <a:solidFill>
                <a:srgbClr val="FFFFFF"/>
              </a:solidFill>
              <a:latin typeface="Arial"/>
              <a:cs typeface="Arial"/>
            </a:endParaRPr>
          </a:p>
        </p:txBody>
      </p:sp>
      <p:sp>
        <p:nvSpPr>
          <p:cNvPr id="2" name="Title 1"/>
          <p:cNvSpPr>
            <a:spLocks noGrp="1"/>
          </p:cNvSpPr>
          <p:nvPr>
            <p:ph type="title"/>
          </p:nvPr>
        </p:nvSpPr>
        <p:spPr/>
        <p:txBody>
          <a:bodyPr>
            <a:normAutofit fontScale="90000"/>
          </a:bodyPr>
          <a:lstStyle/>
          <a:p>
            <a:pPr algn="l" rtl="0">
              <a:lnSpc>
                <a:spcPct val="150000"/>
              </a:lnSpc>
            </a:pPr>
            <a:r>
              <a:rPr lang="en-US" dirty="0" smtClean="0"/>
              <a:t>Self </a:t>
            </a:r>
            <a:r>
              <a:rPr lang="en-US" dirty="0"/>
              <a:t>Healing Plus</a:t>
            </a:r>
            <a:r>
              <a:rPr lang="en-US" dirty="0" smtClean="0"/>
              <a:t>! – phase 1  </a:t>
            </a:r>
            <a:endParaRPr lang="en-US" dirty="0"/>
          </a:p>
        </p:txBody>
      </p:sp>
      <p:sp>
        <p:nvSpPr>
          <p:cNvPr id="25" name="Rectangle 24"/>
          <p:cNvSpPr/>
          <p:nvPr/>
        </p:nvSpPr>
        <p:spPr>
          <a:xfrm>
            <a:off x="3203306" y="2813466"/>
            <a:ext cx="385822" cy="229518"/>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 b="1" dirty="0">
                <a:solidFill>
                  <a:srgbClr val="414042"/>
                </a:solidFill>
              </a:rPr>
              <a:t>RRH</a:t>
            </a:r>
          </a:p>
        </p:txBody>
      </p:sp>
      <p:pic>
        <p:nvPicPr>
          <p:cNvPr id="26"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058" y="2620477"/>
            <a:ext cx="173286" cy="1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a:cxnSpLocks/>
            <a:stCxn id="25" idx="3"/>
            <a:endCxn id="23" idx="1"/>
          </p:cNvCxnSpPr>
          <p:nvPr/>
        </p:nvCxnSpPr>
        <p:spPr>
          <a:xfrm>
            <a:off x="3589128" y="2928225"/>
            <a:ext cx="239684" cy="437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52274" y="3910835"/>
            <a:ext cx="336854" cy="276007"/>
          </a:xfrm>
          <a:prstGeom prst="rect">
            <a:avLst/>
          </a:prstGeom>
          <a:solidFill>
            <a:srgbClr val="5AC69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 b="1" dirty="0">
                <a:solidFill>
                  <a:srgbClr val="414042"/>
                </a:solidFill>
              </a:rPr>
              <a:t>ENB/RRH</a:t>
            </a:r>
          </a:p>
        </p:txBody>
      </p:sp>
      <p:pic>
        <p:nvPicPr>
          <p:cNvPr id="30"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058" y="3725921"/>
            <a:ext cx="173286" cy="1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a:off x="3589128" y="4045147"/>
            <a:ext cx="43726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cxnSpLocks/>
          </p:cNvCxnSpPr>
          <p:nvPr/>
        </p:nvCxnSpPr>
        <p:spPr>
          <a:xfrm>
            <a:off x="5339797" y="1664996"/>
            <a:ext cx="16195" cy="2583250"/>
          </a:xfrm>
          <a:prstGeom prst="line">
            <a:avLst/>
          </a:prstGeom>
        </p:spPr>
        <p:style>
          <a:lnRef idx="2">
            <a:schemeClr val="dk1"/>
          </a:lnRef>
          <a:fillRef idx="0">
            <a:schemeClr val="dk1"/>
          </a:fillRef>
          <a:effectRef idx="1">
            <a:schemeClr val="dk1"/>
          </a:effectRef>
          <a:fontRef idx="minor">
            <a:schemeClr val="tx1"/>
          </a:fontRef>
        </p:style>
      </p:cxnSp>
      <p:cxnSp>
        <p:nvCxnSpPr>
          <p:cNvPr id="3077" name="Straight Connector 3076"/>
          <p:cNvCxnSpPr>
            <a:cxnSpLocks/>
            <a:stCxn id="23" idx="3"/>
          </p:cNvCxnSpPr>
          <p:nvPr/>
        </p:nvCxnSpPr>
        <p:spPr>
          <a:xfrm flipV="1">
            <a:off x="4991607" y="2907398"/>
            <a:ext cx="354668" cy="645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9" name="Straight Connector 3078"/>
          <p:cNvCxnSpPr>
            <a:cxnSpLocks/>
            <a:stCxn id="24" idx="3"/>
          </p:cNvCxnSpPr>
          <p:nvPr/>
        </p:nvCxnSpPr>
        <p:spPr>
          <a:xfrm>
            <a:off x="4991607" y="4045147"/>
            <a:ext cx="3546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08970" y="2472590"/>
            <a:ext cx="1342034" cy="238848"/>
          </a:xfrm>
          <a:prstGeom prst="rect">
            <a:avLst/>
          </a:prstGeom>
          <a:noFill/>
        </p:spPr>
        <p:txBody>
          <a:bodyPr wrap="none" rtlCol="0">
            <a:spAutoFit/>
          </a:bodyPr>
          <a:lstStyle/>
          <a:p>
            <a:r>
              <a:rPr lang="en-US" sz="952" b="1" dirty="0"/>
              <a:t>Private Commercial </a:t>
            </a:r>
          </a:p>
        </p:txBody>
      </p:sp>
      <p:sp>
        <p:nvSpPr>
          <p:cNvPr id="70" name="TextBox 69"/>
          <p:cNvSpPr txBox="1"/>
          <p:nvPr/>
        </p:nvSpPr>
        <p:spPr>
          <a:xfrm>
            <a:off x="3807759" y="3621629"/>
            <a:ext cx="538930" cy="238848"/>
          </a:xfrm>
          <a:prstGeom prst="rect">
            <a:avLst/>
          </a:prstGeom>
          <a:noFill/>
        </p:spPr>
        <p:txBody>
          <a:bodyPr wrap="none" rtlCol="0">
            <a:spAutoFit/>
          </a:bodyPr>
          <a:lstStyle/>
          <a:p>
            <a:r>
              <a:rPr lang="en-US" sz="952" b="1" dirty="0"/>
              <a:t>Public</a:t>
            </a:r>
          </a:p>
        </p:txBody>
      </p:sp>
      <p:sp>
        <p:nvSpPr>
          <p:cNvPr id="23" name="Rectangle 22"/>
          <p:cNvSpPr/>
          <p:nvPr/>
        </p:nvSpPr>
        <p:spPr>
          <a:xfrm>
            <a:off x="3828812" y="2735732"/>
            <a:ext cx="1162795" cy="472475"/>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ASOCS</a:t>
            </a:r>
          </a:p>
          <a:p>
            <a:pPr algn="ctr"/>
            <a:r>
              <a:rPr lang="en-US" sz="1088" b="1" dirty="0" smtClean="0">
                <a:solidFill>
                  <a:srgbClr val="414042"/>
                </a:solidFill>
              </a:rPr>
              <a:t>M-CORD</a:t>
            </a:r>
            <a:br>
              <a:rPr lang="en-US" sz="1088" b="1" dirty="0" smtClean="0">
                <a:solidFill>
                  <a:srgbClr val="414042"/>
                </a:solidFill>
              </a:rPr>
            </a:br>
            <a:r>
              <a:rPr lang="en-US" sz="1088" b="1" dirty="0" smtClean="0">
                <a:solidFill>
                  <a:srgbClr val="414042"/>
                </a:solidFill>
              </a:rPr>
              <a:t> </a:t>
            </a:r>
            <a:r>
              <a:rPr lang="en-US" sz="1088" b="1" dirty="0">
                <a:solidFill>
                  <a:srgbClr val="414042"/>
                </a:solidFill>
              </a:rPr>
              <a:t>O-RAN</a:t>
            </a:r>
          </a:p>
        </p:txBody>
      </p:sp>
      <p:sp>
        <p:nvSpPr>
          <p:cNvPr id="24" name="Rectangle 23"/>
          <p:cNvSpPr/>
          <p:nvPr/>
        </p:nvSpPr>
        <p:spPr>
          <a:xfrm>
            <a:off x="3815856" y="3873481"/>
            <a:ext cx="1175751" cy="343332"/>
          </a:xfrm>
          <a:prstGeom prst="rect">
            <a:avLst/>
          </a:prstGeom>
          <a:solidFill>
            <a:srgbClr val="5AC69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PARTNER</a:t>
            </a:r>
          </a:p>
          <a:p>
            <a:pPr algn="ctr"/>
            <a:r>
              <a:rPr lang="en-US" sz="1088" b="1" dirty="0">
                <a:solidFill>
                  <a:srgbClr val="414042"/>
                </a:solidFill>
              </a:rPr>
              <a:t>PUBLIC 4G/5G</a:t>
            </a:r>
          </a:p>
        </p:txBody>
      </p:sp>
      <p:sp>
        <p:nvSpPr>
          <p:cNvPr id="3" name="TextBox 2"/>
          <p:cNvSpPr txBox="1"/>
          <p:nvPr/>
        </p:nvSpPr>
        <p:spPr>
          <a:xfrm>
            <a:off x="2788345" y="2424332"/>
            <a:ext cx="328936" cy="261610"/>
          </a:xfrm>
          <a:prstGeom prst="rect">
            <a:avLst/>
          </a:prstGeom>
          <a:noFill/>
        </p:spPr>
        <p:txBody>
          <a:bodyPr wrap="none" rtlCol="0">
            <a:spAutoFit/>
          </a:bodyPr>
          <a:lstStyle/>
          <a:p>
            <a:r>
              <a:rPr lang="en-US" sz="1100" dirty="0"/>
              <a:t>F1</a:t>
            </a:r>
          </a:p>
        </p:txBody>
      </p:sp>
      <p:sp>
        <p:nvSpPr>
          <p:cNvPr id="57" name="TextBox 56"/>
          <p:cNvSpPr txBox="1"/>
          <p:nvPr/>
        </p:nvSpPr>
        <p:spPr>
          <a:xfrm>
            <a:off x="2777010" y="3560882"/>
            <a:ext cx="328936" cy="261610"/>
          </a:xfrm>
          <a:prstGeom prst="rect">
            <a:avLst/>
          </a:prstGeom>
          <a:noFill/>
        </p:spPr>
        <p:txBody>
          <a:bodyPr wrap="none" rtlCol="0">
            <a:spAutoFit/>
          </a:bodyPr>
          <a:lstStyle/>
          <a:p>
            <a:r>
              <a:rPr lang="en-US" sz="1100" dirty="0"/>
              <a:t>F2</a:t>
            </a:r>
          </a:p>
        </p:txBody>
      </p:sp>
      <p:sp>
        <p:nvSpPr>
          <p:cNvPr id="5" name="TextBox 4"/>
          <p:cNvSpPr txBox="1"/>
          <p:nvPr/>
        </p:nvSpPr>
        <p:spPr>
          <a:xfrm>
            <a:off x="2126528" y="2823406"/>
            <a:ext cx="732893" cy="322524"/>
          </a:xfrm>
          <a:prstGeom prst="rect">
            <a:avLst/>
          </a:prstGeom>
          <a:noFill/>
        </p:spPr>
        <p:txBody>
          <a:bodyPr wrap="none" rtlCol="0">
            <a:spAutoFit/>
          </a:bodyPr>
          <a:lstStyle/>
          <a:p>
            <a:r>
              <a:rPr lang="en-US" sz="748" dirty="0"/>
              <a:t>Measure</a:t>
            </a:r>
          </a:p>
          <a:p>
            <a:r>
              <a:rPr lang="en-US" sz="748" dirty="0"/>
              <a:t>Available BW</a:t>
            </a:r>
          </a:p>
        </p:txBody>
      </p:sp>
      <p:sp>
        <p:nvSpPr>
          <p:cNvPr id="76" name="TextBox 75"/>
          <p:cNvSpPr txBox="1"/>
          <p:nvPr/>
        </p:nvSpPr>
        <p:spPr>
          <a:xfrm>
            <a:off x="2169444" y="4240523"/>
            <a:ext cx="732893" cy="322524"/>
          </a:xfrm>
          <a:prstGeom prst="rect">
            <a:avLst/>
          </a:prstGeom>
          <a:noFill/>
        </p:spPr>
        <p:txBody>
          <a:bodyPr wrap="none" rtlCol="0">
            <a:spAutoFit/>
          </a:bodyPr>
          <a:lstStyle/>
          <a:p>
            <a:r>
              <a:rPr lang="en-US" sz="748" dirty="0"/>
              <a:t>Measure</a:t>
            </a:r>
          </a:p>
          <a:p>
            <a:r>
              <a:rPr lang="en-US" sz="748" dirty="0"/>
              <a:t>Available BW</a:t>
            </a:r>
          </a:p>
        </p:txBody>
      </p:sp>
      <p:cxnSp>
        <p:nvCxnSpPr>
          <p:cNvPr id="32" name="Straight Connector 31"/>
          <p:cNvCxnSpPr>
            <a:endCxn id="33" idx="1"/>
          </p:cNvCxnSpPr>
          <p:nvPr/>
        </p:nvCxnSpPr>
        <p:spPr>
          <a:xfrm>
            <a:off x="5346275" y="2279298"/>
            <a:ext cx="330376" cy="627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6651" y="2064851"/>
            <a:ext cx="916654" cy="554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Orchestration </a:t>
            </a:r>
          </a:p>
          <a:p>
            <a:pPr algn="ctr"/>
            <a:r>
              <a:rPr lang="en-US" sz="900" dirty="0"/>
              <a:t>Server</a:t>
            </a:r>
          </a:p>
        </p:txBody>
      </p:sp>
      <p:sp>
        <p:nvSpPr>
          <p:cNvPr id="34" name="Down Arrow 33"/>
          <p:cNvSpPr/>
          <p:nvPr/>
        </p:nvSpPr>
        <p:spPr>
          <a:xfrm>
            <a:off x="6044297" y="1613014"/>
            <a:ext cx="178144" cy="45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35" name="TextBox 34"/>
          <p:cNvSpPr txBox="1"/>
          <p:nvPr/>
        </p:nvSpPr>
        <p:spPr>
          <a:xfrm>
            <a:off x="5551281" y="1342197"/>
            <a:ext cx="1416350" cy="307777"/>
          </a:xfrm>
          <a:prstGeom prst="rect">
            <a:avLst/>
          </a:prstGeom>
          <a:noFill/>
        </p:spPr>
        <p:txBody>
          <a:bodyPr wrap="none" rtlCol="0">
            <a:spAutoFit/>
          </a:bodyPr>
          <a:lstStyle/>
          <a:p>
            <a:r>
              <a:rPr lang="en-US" sz="1400" b="1" dirty="0" smtClean="0"/>
              <a:t>LSO </a:t>
            </a:r>
            <a:r>
              <a:rPr lang="en-US" sz="1400" b="1" dirty="0"/>
              <a:t>interface  </a:t>
            </a:r>
          </a:p>
        </p:txBody>
      </p:sp>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361644" y="2424332"/>
            <a:ext cx="188070" cy="40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394948" y="3816883"/>
            <a:ext cx="188070" cy="40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64912" y="1496085"/>
            <a:ext cx="2071276" cy="3770263"/>
          </a:xfrm>
          <a:prstGeom prst="rect">
            <a:avLst/>
          </a:prstGeom>
          <a:noFill/>
        </p:spPr>
        <p:txBody>
          <a:bodyPr wrap="square" rtlCol="0">
            <a:spAutoFit/>
          </a:bodyPr>
          <a:lstStyle/>
          <a:p>
            <a:r>
              <a:rPr lang="en-US" sz="23900" dirty="0" smtClean="0">
                <a:solidFill>
                  <a:srgbClr val="FF0000"/>
                </a:solidFill>
              </a:rPr>
              <a:t>X</a:t>
            </a:r>
            <a:endParaRPr lang="en-US" sz="1400" dirty="0" smtClean="0">
              <a:solidFill>
                <a:srgbClr val="FF0000"/>
              </a:solidFill>
            </a:endParaRPr>
          </a:p>
        </p:txBody>
      </p:sp>
      <p:sp>
        <p:nvSpPr>
          <p:cNvPr id="40" name="Rectangle 39"/>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28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9683" y="1065818"/>
            <a:ext cx="8731577" cy="3600450"/>
          </a:xfrm>
        </p:spPr>
        <p:txBody>
          <a:bodyPr>
            <a:normAutofit/>
          </a:bodyPr>
          <a:lstStyle/>
          <a:p>
            <a:pPr marL="342900" indent="-342900" algn="r" rtl="1">
              <a:buFont typeface="Arial" panose="020B0604020202020204" pitchFamily="34" charset="0"/>
              <a:buChar char="•"/>
            </a:pPr>
            <a:r>
              <a:rPr lang="he-IL" dirty="0" smtClean="0"/>
              <a:t>טכנולוגיות הכרחיות ברשתות הלוויין הנוכחיות והעתידיות</a:t>
            </a:r>
            <a:endParaRPr lang="en-US" dirty="0" smtClean="0"/>
          </a:p>
          <a:p>
            <a:pPr marL="515537" lvl="1" indent="-342900" algn="r" rtl="1"/>
            <a:r>
              <a:rPr lang="en-US" dirty="0" smtClean="0"/>
              <a:t>SDN/NFV, MEC, LSO, Orchestration, Dynamic resource allocation, Cloud based infrastructure, Network Programmability</a:t>
            </a:r>
            <a:endParaRPr lang="he-IL" dirty="0" smtClean="0"/>
          </a:p>
          <a:p>
            <a:pPr marL="342900" indent="-342900" algn="r" rtl="1">
              <a:buFont typeface="Arial" panose="020B0604020202020204" pitchFamily="34" charset="0"/>
              <a:buChar char="•"/>
            </a:pPr>
            <a:r>
              <a:rPr lang="he-IL" dirty="0" smtClean="0"/>
              <a:t>יתרונות טכנולוגיים שכבר הביאו הצלחות מסחריות ושיתופי פעולה טכנולוגיים </a:t>
            </a:r>
            <a:endParaRPr lang="en-US" dirty="0" smtClean="0"/>
          </a:p>
          <a:p>
            <a:pPr marL="342900" indent="-342900" algn="r" rtl="1">
              <a:buFont typeface="Arial" panose="020B0604020202020204" pitchFamily="34" charset="0"/>
              <a:buChar char="•"/>
            </a:pPr>
            <a:endParaRPr lang="en-US" dirty="0" smtClean="0"/>
          </a:p>
          <a:p>
            <a:pPr marL="342900" indent="-342900" algn="r" rtl="1">
              <a:buFont typeface="Arial" panose="020B0604020202020204" pitchFamily="34" charset="0"/>
              <a:buChar char="•"/>
            </a:pPr>
            <a:endParaRPr lang="he-IL" dirty="0" smtClean="0"/>
          </a:p>
          <a:p>
            <a:pPr marL="342900" indent="-342900" algn="r" rtl="1">
              <a:buFont typeface="Arial" panose="020B0604020202020204" pitchFamily="34" charset="0"/>
              <a:buChar char="•"/>
            </a:pPr>
            <a:endParaRPr lang="he-IL" dirty="0" smtClean="0"/>
          </a:p>
          <a:p>
            <a:pPr marL="342900" indent="-342900" algn="r" rtl="1">
              <a:buFont typeface="Arial" panose="020B0604020202020204" pitchFamily="34" charset="0"/>
              <a:buChar char="•"/>
            </a:pPr>
            <a:endParaRPr lang="en-US" dirty="0"/>
          </a:p>
        </p:txBody>
      </p:sp>
      <p:sp>
        <p:nvSpPr>
          <p:cNvPr id="3" name="Title 2"/>
          <p:cNvSpPr>
            <a:spLocks noGrp="1"/>
          </p:cNvSpPr>
          <p:nvPr>
            <p:ph type="title"/>
          </p:nvPr>
        </p:nvSpPr>
        <p:spPr>
          <a:xfrm>
            <a:off x="1082843" y="62972"/>
            <a:ext cx="6289907" cy="685799"/>
          </a:xfrm>
        </p:spPr>
        <p:txBody>
          <a:bodyPr/>
          <a:lstStyle/>
          <a:p>
            <a:pPr algn="ctr"/>
            <a:r>
              <a:rPr lang="he-IL" dirty="0" smtClean="0"/>
              <a:t>גילת ונפטון</a:t>
            </a:r>
            <a:endParaRPr lang="en-US" dirty="0"/>
          </a:p>
        </p:txBody>
      </p:sp>
      <p:pic>
        <p:nvPicPr>
          <p:cNvPr id="7" name="Picture 6"/>
          <p:cNvPicPr>
            <a:picLocks noChangeAspect="1"/>
          </p:cNvPicPr>
          <p:nvPr/>
        </p:nvPicPr>
        <p:blipFill>
          <a:blip r:embed="rId2"/>
          <a:stretch>
            <a:fillRect/>
          </a:stretch>
        </p:blipFill>
        <p:spPr>
          <a:xfrm>
            <a:off x="227815" y="12645"/>
            <a:ext cx="713294" cy="786452"/>
          </a:xfrm>
          <a:prstGeom prst="rect">
            <a:avLst/>
          </a:prstGeom>
        </p:spPr>
      </p:pic>
      <p:pic>
        <p:nvPicPr>
          <p:cNvPr id="10" name="Picture 9"/>
          <p:cNvPicPr>
            <a:picLocks noChangeAspect="1"/>
          </p:cNvPicPr>
          <p:nvPr/>
        </p:nvPicPr>
        <p:blipFill>
          <a:blip r:embed="rId3"/>
          <a:stretch>
            <a:fillRect/>
          </a:stretch>
        </p:blipFill>
        <p:spPr>
          <a:xfrm>
            <a:off x="322868" y="3369400"/>
            <a:ext cx="1904214" cy="1053935"/>
          </a:xfrm>
          <a:prstGeom prst="rect">
            <a:avLst/>
          </a:prstGeom>
        </p:spPr>
      </p:pic>
      <p:pic>
        <p:nvPicPr>
          <p:cNvPr id="12" name="Picture 11"/>
          <p:cNvPicPr>
            <a:picLocks noChangeAspect="1"/>
          </p:cNvPicPr>
          <p:nvPr/>
        </p:nvPicPr>
        <p:blipFill>
          <a:blip r:embed="rId4"/>
          <a:stretch>
            <a:fillRect/>
          </a:stretch>
        </p:blipFill>
        <p:spPr>
          <a:xfrm>
            <a:off x="5472082" y="3202021"/>
            <a:ext cx="1241471" cy="1281221"/>
          </a:xfrm>
          <a:prstGeom prst="rect">
            <a:avLst/>
          </a:prstGeom>
        </p:spPr>
      </p:pic>
      <p:pic>
        <p:nvPicPr>
          <p:cNvPr id="13" name="Picture 12"/>
          <p:cNvPicPr>
            <a:picLocks noChangeAspect="1"/>
          </p:cNvPicPr>
          <p:nvPr/>
        </p:nvPicPr>
        <p:blipFill>
          <a:blip r:embed="rId5"/>
          <a:stretch>
            <a:fillRect/>
          </a:stretch>
        </p:blipFill>
        <p:spPr>
          <a:xfrm>
            <a:off x="2719801" y="3309494"/>
            <a:ext cx="2242829" cy="1173747"/>
          </a:xfrm>
          <a:prstGeom prst="rect">
            <a:avLst/>
          </a:prstGeom>
        </p:spPr>
      </p:pic>
      <p:pic>
        <p:nvPicPr>
          <p:cNvPr id="14" name="Picture 13"/>
          <p:cNvPicPr>
            <a:picLocks noChangeAspect="1"/>
          </p:cNvPicPr>
          <p:nvPr/>
        </p:nvPicPr>
        <p:blipFill>
          <a:blip r:embed="rId6"/>
          <a:stretch>
            <a:fillRect/>
          </a:stretch>
        </p:blipFill>
        <p:spPr>
          <a:xfrm>
            <a:off x="7078243" y="3202020"/>
            <a:ext cx="1402415" cy="1502587"/>
          </a:xfrm>
          <a:prstGeom prst="rect">
            <a:avLst/>
          </a:prstGeom>
        </p:spPr>
      </p:pic>
    </p:spTree>
    <p:extLst>
      <p:ext uri="{BB962C8B-B14F-4D97-AF65-F5344CB8AC3E}">
        <p14:creationId xmlns:p14="http://schemas.microsoft.com/office/powerpoint/2010/main" val="130207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loud 49">
            <a:extLst>
              <a:ext uri="{FF2B5EF4-FFF2-40B4-BE49-F238E27FC236}">
                <a16:creationId xmlns:a16="http://schemas.microsoft.com/office/drawing/2014/main" xmlns="" id="{51101F56-1429-4E17-807D-F70ADDBBF0AD}"/>
              </a:ext>
            </a:extLst>
          </p:cNvPr>
          <p:cNvSpPr/>
          <p:nvPr/>
        </p:nvSpPr>
        <p:spPr>
          <a:xfrm>
            <a:off x="2926910" y="3560883"/>
            <a:ext cx="2320754" cy="1002164"/>
          </a:xfrm>
          <a:prstGeom prst="cloud">
            <a:avLst/>
          </a:prstGeom>
          <a:solidFill>
            <a:srgbClr val="C1C3CA"/>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endParaRPr lang="en-US" sz="918" b="1" dirty="0">
              <a:solidFill>
                <a:srgbClr val="FFFFFF"/>
              </a:solidFill>
              <a:latin typeface="Arial"/>
              <a:cs typeface="Arial"/>
            </a:endParaRPr>
          </a:p>
        </p:txBody>
      </p:sp>
      <p:sp>
        <p:nvSpPr>
          <p:cNvPr id="68" name="Cloud 67">
            <a:extLst>
              <a:ext uri="{FF2B5EF4-FFF2-40B4-BE49-F238E27FC236}">
                <a16:creationId xmlns:a16="http://schemas.microsoft.com/office/drawing/2014/main" xmlns="" id="{51101F56-1429-4E17-807D-F70ADDBBF0AD}"/>
              </a:ext>
            </a:extLst>
          </p:cNvPr>
          <p:cNvSpPr/>
          <p:nvPr/>
        </p:nvSpPr>
        <p:spPr>
          <a:xfrm>
            <a:off x="2950920" y="2342095"/>
            <a:ext cx="2296744" cy="1069698"/>
          </a:xfrm>
          <a:prstGeom prst="cloud">
            <a:avLst/>
          </a:prstGeom>
          <a:solidFill>
            <a:srgbClr val="FFC000"/>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endParaRPr lang="en-US" sz="918" b="1" dirty="0">
              <a:solidFill>
                <a:srgbClr val="FFFFFF"/>
              </a:solidFill>
              <a:latin typeface="Arial"/>
              <a:cs typeface="Arial"/>
            </a:endParaRPr>
          </a:p>
        </p:txBody>
      </p:sp>
      <p:sp>
        <p:nvSpPr>
          <p:cNvPr id="2" name="Title 1"/>
          <p:cNvSpPr>
            <a:spLocks noGrp="1"/>
          </p:cNvSpPr>
          <p:nvPr>
            <p:ph type="title"/>
          </p:nvPr>
        </p:nvSpPr>
        <p:spPr/>
        <p:txBody>
          <a:bodyPr>
            <a:normAutofit fontScale="90000"/>
          </a:bodyPr>
          <a:lstStyle/>
          <a:p>
            <a:pPr algn="l" rtl="0">
              <a:lnSpc>
                <a:spcPct val="150000"/>
              </a:lnSpc>
            </a:pPr>
            <a:r>
              <a:rPr lang="en-US" dirty="0" smtClean="0"/>
              <a:t>Self </a:t>
            </a:r>
            <a:r>
              <a:rPr lang="en-US" dirty="0"/>
              <a:t>Healing Plus</a:t>
            </a:r>
            <a:r>
              <a:rPr lang="en-US" dirty="0" smtClean="0"/>
              <a:t>! – phase 2  </a:t>
            </a:r>
            <a:endParaRPr lang="en-US" dirty="0"/>
          </a:p>
        </p:txBody>
      </p:sp>
      <p:sp>
        <p:nvSpPr>
          <p:cNvPr id="25" name="Rectangle 24"/>
          <p:cNvSpPr/>
          <p:nvPr/>
        </p:nvSpPr>
        <p:spPr>
          <a:xfrm>
            <a:off x="3180889" y="2813466"/>
            <a:ext cx="408239" cy="229518"/>
          </a:xfrm>
          <a:prstGeom prst="rect">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 b="1" dirty="0">
                <a:solidFill>
                  <a:srgbClr val="414042"/>
                </a:solidFill>
              </a:rPr>
              <a:t>RRH</a:t>
            </a:r>
          </a:p>
        </p:txBody>
      </p:sp>
      <p:pic>
        <p:nvPicPr>
          <p:cNvPr id="26"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058" y="2620477"/>
            <a:ext cx="173286" cy="1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a:cxnSpLocks/>
            <a:stCxn id="25" idx="3"/>
            <a:endCxn id="23" idx="1"/>
          </p:cNvCxnSpPr>
          <p:nvPr/>
        </p:nvCxnSpPr>
        <p:spPr>
          <a:xfrm>
            <a:off x="3589128" y="2928225"/>
            <a:ext cx="239684" cy="437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52274" y="3910835"/>
            <a:ext cx="336854" cy="276007"/>
          </a:xfrm>
          <a:prstGeom prst="rect">
            <a:avLst/>
          </a:prstGeom>
          <a:solidFill>
            <a:srgbClr val="5AC69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 b="1" dirty="0">
                <a:solidFill>
                  <a:srgbClr val="414042"/>
                </a:solidFill>
              </a:rPr>
              <a:t>ENB/RRH</a:t>
            </a:r>
          </a:p>
        </p:txBody>
      </p:sp>
      <p:pic>
        <p:nvPicPr>
          <p:cNvPr id="30"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058" y="3725921"/>
            <a:ext cx="173286" cy="1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a:off x="3589128" y="4045147"/>
            <a:ext cx="43726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cxnSpLocks/>
          </p:cNvCxnSpPr>
          <p:nvPr/>
        </p:nvCxnSpPr>
        <p:spPr>
          <a:xfrm>
            <a:off x="5339797" y="1664996"/>
            <a:ext cx="16195" cy="2583250"/>
          </a:xfrm>
          <a:prstGeom prst="line">
            <a:avLst/>
          </a:prstGeom>
        </p:spPr>
        <p:style>
          <a:lnRef idx="2">
            <a:schemeClr val="dk1"/>
          </a:lnRef>
          <a:fillRef idx="0">
            <a:schemeClr val="dk1"/>
          </a:fillRef>
          <a:effectRef idx="1">
            <a:schemeClr val="dk1"/>
          </a:effectRef>
          <a:fontRef idx="minor">
            <a:schemeClr val="tx1"/>
          </a:fontRef>
        </p:style>
      </p:cxnSp>
      <p:cxnSp>
        <p:nvCxnSpPr>
          <p:cNvPr id="3077" name="Straight Connector 3076"/>
          <p:cNvCxnSpPr>
            <a:cxnSpLocks/>
            <a:stCxn id="23" idx="3"/>
          </p:cNvCxnSpPr>
          <p:nvPr/>
        </p:nvCxnSpPr>
        <p:spPr>
          <a:xfrm flipV="1">
            <a:off x="4991607" y="2907398"/>
            <a:ext cx="354668" cy="645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9" name="Straight Connector 3078"/>
          <p:cNvCxnSpPr>
            <a:cxnSpLocks/>
            <a:stCxn id="24" idx="3"/>
          </p:cNvCxnSpPr>
          <p:nvPr/>
        </p:nvCxnSpPr>
        <p:spPr>
          <a:xfrm>
            <a:off x="4991607" y="4045147"/>
            <a:ext cx="3546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08970" y="2472590"/>
            <a:ext cx="1342034" cy="238848"/>
          </a:xfrm>
          <a:prstGeom prst="rect">
            <a:avLst/>
          </a:prstGeom>
          <a:noFill/>
        </p:spPr>
        <p:txBody>
          <a:bodyPr wrap="none" rtlCol="0">
            <a:spAutoFit/>
          </a:bodyPr>
          <a:lstStyle/>
          <a:p>
            <a:r>
              <a:rPr lang="en-US" sz="952" b="1" dirty="0"/>
              <a:t>Private Commercial </a:t>
            </a:r>
          </a:p>
        </p:txBody>
      </p:sp>
      <p:sp>
        <p:nvSpPr>
          <p:cNvPr id="70" name="TextBox 69"/>
          <p:cNvSpPr txBox="1"/>
          <p:nvPr/>
        </p:nvSpPr>
        <p:spPr>
          <a:xfrm>
            <a:off x="3807759" y="3621629"/>
            <a:ext cx="538930" cy="238848"/>
          </a:xfrm>
          <a:prstGeom prst="rect">
            <a:avLst/>
          </a:prstGeom>
          <a:noFill/>
        </p:spPr>
        <p:txBody>
          <a:bodyPr wrap="none" rtlCol="0">
            <a:spAutoFit/>
          </a:bodyPr>
          <a:lstStyle/>
          <a:p>
            <a:r>
              <a:rPr lang="en-US" sz="952" b="1" dirty="0"/>
              <a:t>Public</a:t>
            </a:r>
          </a:p>
        </p:txBody>
      </p:sp>
      <p:sp>
        <p:nvSpPr>
          <p:cNvPr id="23" name="Rectangle 22"/>
          <p:cNvSpPr/>
          <p:nvPr/>
        </p:nvSpPr>
        <p:spPr>
          <a:xfrm>
            <a:off x="3828812" y="2735732"/>
            <a:ext cx="1162795" cy="472475"/>
          </a:xfrm>
          <a:prstGeom prst="rect">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ASOCS</a:t>
            </a:r>
          </a:p>
          <a:p>
            <a:pPr algn="ctr"/>
            <a:r>
              <a:rPr lang="en-US" sz="1088" b="1" dirty="0" smtClean="0">
                <a:solidFill>
                  <a:srgbClr val="414042"/>
                </a:solidFill>
              </a:rPr>
              <a:t>M-CORD</a:t>
            </a:r>
            <a:br>
              <a:rPr lang="en-US" sz="1088" b="1" dirty="0" smtClean="0">
                <a:solidFill>
                  <a:srgbClr val="414042"/>
                </a:solidFill>
              </a:rPr>
            </a:br>
            <a:r>
              <a:rPr lang="en-US" sz="1088" b="1" dirty="0" smtClean="0">
                <a:solidFill>
                  <a:srgbClr val="414042"/>
                </a:solidFill>
              </a:rPr>
              <a:t> </a:t>
            </a:r>
            <a:r>
              <a:rPr lang="en-US" sz="1088" b="1" dirty="0">
                <a:solidFill>
                  <a:srgbClr val="414042"/>
                </a:solidFill>
              </a:rPr>
              <a:t>O-RAN</a:t>
            </a:r>
          </a:p>
        </p:txBody>
      </p:sp>
      <p:sp>
        <p:nvSpPr>
          <p:cNvPr id="24" name="Rectangle 23"/>
          <p:cNvSpPr/>
          <p:nvPr/>
        </p:nvSpPr>
        <p:spPr>
          <a:xfrm>
            <a:off x="3815856" y="3873481"/>
            <a:ext cx="1175751" cy="343332"/>
          </a:xfrm>
          <a:prstGeom prst="rect">
            <a:avLst/>
          </a:prstGeom>
          <a:solidFill>
            <a:srgbClr val="5AC69D"/>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88" b="1" dirty="0">
                <a:solidFill>
                  <a:srgbClr val="414042"/>
                </a:solidFill>
              </a:rPr>
              <a:t>PARTNER</a:t>
            </a:r>
          </a:p>
          <a:p>
            <a:pPr algn="ctr"/>
            <a:r>
              <a:rPr lang="en-US" sz="1088" b="1" dirty="0">
                <a:solidFill>
                  <a:srgbClr val="414042"/>
                </a:solidFill>
              </a:rPr>
              <a:t>PUBLIC 4G/5G</a:t>
            </a:r>
          </a:p>
        </p:txBody>
      </p:sp>
      <p:sp>
        <p:nvSpPr>
          <p:cNvPr id="3" name="TextBox 2"/>
          <p:cNvSpPr txBox="1"/>
          <p:nvPr/>
        </p:nvSpPr>
        <p:spPr>
          <a:xfrm>
            <a:off x="2788345" y="2424332"/>
            <a:ext cx="328936" cy="261610"/>
          </a:xfrm>
          <a:prstGeom prst="rect">
            <a:avLst/>
          </a:prstGeom>
          <a:noFill/>
        </p:spPr>
        <p:txBody>
          <a:bodyPr wrap="none" rtlCol="0">
            <a:spAutoFit/>
          </a:bodyPr>
          <a:lstStyle/>
          <a:p>
            <a:r>
              <a:rPr lang="en-US" sz="1100" dirty="0"/>
              <a:t>F1</a:t>
            </a:r>
          </a:p>
        </p:txBody>
      </p:sp>
      <p:sp>
        <p:nvSpPr>
          <p:cNvPr id="57" name="TextBox 56"/>
          <p:cNvSpPr txBox="1"/>
          <p:nvPr/>
        </p:nvSpPr>
        <p:spPr>
          <a:xfrm>
            <a:off x="2777010" y="3560882"/>
            <a:ext cx="328936" cy="261610"/>
          </a:xfrm>
          <a:prstGeom prst="rect">
            <a:avLst/>
          </a:prstGeom>
          <a:noFill/>
        </p:spPr>
        <p:txBody>
          <a:bodyPr wrap="none" rtlCol="0">
            <a:spAutoFit/>
          </a:bodyPr>
          <a:lstStyle/>
          <a:p>
            <a:r>
              <a:rPr lang="en-US" sz="1100" dirty="0"/>
              <a:t>F2</a:t>
            </a:r>
          </a:p>
        </p:txBody>
      </p:sp>
      <p:sp>
        <p:nvSpPr>
          <p:cNvPr id="5" name="TextBox 4"/>
          <p:cNvSpPr txBox="1"/>
          <p:nvPr/>
        </p:nvSpPr>
        <p:spPr>
          <a:xfrm>
            <a:off x="2126528" y="2823406"/>
            <a:ext cx="732893" cy="322524"/>
          </a:xfrm>
          <a:prstGeom prst="rect">
            <a:avLst/>
          </a:prstGeom>
          <a:noFill/>
        </p:spPr>
        <p:txBody>
          <a:bodyPr wrap="none" rtlCol="0">
            <a:spAutoFit/>
          </a:bodyPr>
          <a:lstStyle/>
          <a:p>
            <a:r>
              <a:rPr lang="en-US" sz="748" dirty="0"/>
              <a:t>Measure</a:t>
            </a:r>
          </a:p>
          <a:p>
            <a:r>
              <a:rPr lang="en-US" sz="748" dirty="0"/>
              <a:t>Available BW</a:t>
            </a:r>
          </a:p>
        </p:txBody>
      </p:sp>
      <p:sp>
        <p:nvSpPr>
          <p:cNvPr id="76" name="TextBox 75"/>
          <p:cNvSpPr txBox="1"/>
          <p:nvPr/>
        </p:nvSpPr>
        <p:spPr>
          <a:xfrm>
            <a:off x="2169444" y="4240523"/>
            <a:ext cx="732893" cy="322524"/>
          </a:xfrm>
          <a:prstGeom prst="rect">
            <a:avLst/>
          </a:prstGeom>
          <a:noFill/>
        </p:spPr>
        <p:txBody>
          <a:bodyPr wrap="none" rtlCol="0">
            <a:spAutoFit/>
          </a:bodyPr>
          <a:lstStyle/>
          <a:p>
            <a:r>
              <a:rPr lang="en-US" sz="748" dirty="0"/>
              <a:t>Measure</a:t>
            </a:r>
          </a:p>
          <a:p>
            <a:r>
              <a:rPr lang="en-US" sz="748" dirty="0"/>
              <a:t>Available BW</a:t>
            </a:r>
          </a:p>
        </p:txBody>
      </p:sp>
      <p:cxnSp>
        <p:nvCxnSpPr>
          <p:cNvPr id="32" name="Straight Connector 31"/>
          <p:cNvCxnSpPr>
            <a:endCxn id="33" idx="1"/>
          </p:cNvCxnSpPr>
          <p:nvPr/>
        </p:nvCxnSpPr>
        <p:spPr>
          <a:xfrm>
            <a:off x="5346275" y="2279298"/>
            <a:ext cx="330376" cy="627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6651" y="2064851"/>
            <a:ext cx="916654" cy="554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Orchestration </a:t>
            </a:r>
          </a:p>
          <a:p>
            <a:pPr algn="ctr"/>
            <a:r>
              <a:rPr lang="en-US" sz="900" dirty="0"/>
              <a:t>Server</a:t>
            </a:r>
          </a:p>
        </p:txBody>
      </p:sp>
      <p:sp>
        <p:nvSpPr>
          <p:cNvPr id="34" name="Down Arrow 33"/>
          <p:cNvSpPr/>
          <p:nvPr/>
        </p:nvSpPr>
        <p:spPr>
          <a:xfrm>
            <a:off x="6044297" y="1613014"/>
            <a:ext cx="178144" cy="45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35" name="TextBox 34"/>
          <p:cNvSpPr txBox="1"/>
          <p:nvPr/>
        </p:nvSpPr>
        <p:spPr>
          <a:xfrm>
            <a:off x="5551281" y="1342197"/>
            <a:ext cx="1416350" cy="307777"/>
          </a:xfrm>
          <a:prstGeom prst="rect">
            <a:avLst/>
          </a:prstGeom>
          <a:noFill/>
        </p:spPr>
        <p:txBody>
          <a:bodyPr wrap="none" rtlCol="0">
            <a:spAutoFit/>
          </a:bodyPr>
          <a:lstStyle/>
          <a:p>
            <a:r>
              <a:rPr lang="en-US" sz="1400" b="1" dirty="0" smtClean="0"/>
              <a:t>LSO </a:t>
            </a:r>
            <a:r>
              <a:rPr lang="en-US" sz="1400" b="1" dirty="0"/>
              <a:t>interface  </a:t>
            </a:r>
          </a:p>
        </p:txBody>
      </p:sp>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361644" y="2424332"/>
            <a:ext cx="188070" cy="40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394948" y="3816883"/>
            <a:ext cx="188070" cy="40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72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Satellite Self Healing</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7713" y="2945559"/>
            <a:ext cx="3542097" cy="406066"/>
          </a:xfrm>
        </p:spPr>
        <p:txBody>
          <a:bodyPr/>
          <a:lstStyle/>
          <a:p>
            <a:pPr algn="l"/>
            <a:r>
              <a:rPr lang="en-US" sz="1600" dirty="0" smtClean="0"/>
              <a:t>Presenter: Avi Gal (</a:t>
            </a:r>
            <a:r>
              <a:rPr lang="en-US" sz="1600" dirty="0" err="1" smtClean="0"/>
              <a:t>GIlat</a:t>
            </a:r>
            <a:r>
              <a:rPr lang="en-US" sz="1600" dirty="0" smtClean="0"/>
              <a:t>)</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descr="gilat-logo.png"/>
          <p:cNvPicPr/>
          <p:nvPr/>
        </p:nvPicPr>
        <p:blipFill>
          <a:blip r:embed="rId2" cstate="print"/>
          <a:srcRect/>
          <a:stretch>
            <a:fillRect/>
          </a:stretch>
        </p:blipFill>
        <p:spPr bwMode="auto">
          <a:xfrm>
            <a:off x="5682986" y="2837791"/>
            <a:ext cx="603420" cy="621603"/>
          </a:xfrm>
          <a:prstGeom prst="rect">
            <a:avLst/>
          </a:prstGeom>
          <a:noFill/>
          <a:ln w="9525">
            <a:noFill/>
            <a:miter lim="800000"/>
            <a:headEnd/>
            <a:tailEnd/>
          </a:ln>
        </p:spPr>
      </p:pic>
    </p:spTree>
    <p:extLst>
      <p:ext uri="{BB962C8B-B14F-4D97-AF65-F5344CB8AC3E}">
        <p14:creationId xmlns:p14="http://schemas.microsoft.com/office/powerpoint/2010/main" val="281699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BE33F8-6130-42A9-B5D5-AF75C9737018}"/>
              </a:ext>
            </a:extLst>
          </p:cNvPr>
          <p:cNvSpPr>
            <a:spLocks noGrp="1"/>
          </p:cNvSpPr>
          <p:nvPr>
            <p:ph type="title"/>
          </p:nvPr>
        </p:nvSpPr>
        <p:spPr/>
        <p:txBody>
          <a:bodyPr anchor="ctr"/>
          <a:lstStyle/>
          <a:p>
            <a:r>
              <a:rPr lang="en-US" sz="2700" dirty="0"/>
              <a:t>Satellite Self healing     Weather Criterion</a:t>
            </a:r>
          </a:p>
        </p:txBody>
      </p:sp>
      <p:sp>
        <p:nvSpPr>
          <p:cNvPr id="3" name="Content Placeholder 2">
            <a:extLst>
              <a:ext uri="{FF2B5EF4-FFF2-40B4-BE49-F238E27FC236}">
                <a16:creationId xmlns="" xmlns:a16="http://schemas.microsoft.com/office/drawing/2014/main" id="{E95D9CFF-B27D-469A-A2D8-C80194CC27BF}"/>
              </a:ext>
            </a:extLst>
          </p:cNvPr>
          <p:cNvSpPr>
            <a:spLocks noGrp="1"/>
          </p:cNvSpPr>
          <p:nvPr>
            <p:ph type="body" sz="quarter" idx="12"/>
          </p:nvPr>
        </p:nvSpPr>
        <p:spPr/>
        <p:txBody>
          <a:bodyPr>
            <a:normAutofit/>
          </a:bodyPr>
          <a:lstStyle/>
          <a:p>
            <a:r>
              <a:rPr lang="en-US" sz="2000" dirty="0"/>
              <a:t>Predicted bad weather information.</a:t>
            </a:r>
          </a:p>
          <a:p>
            <a:r>
              <a:rPr lang="en-US" sz="2000" dirty="0"/>
              <a:t>Module Failure - Failure of more than one module at any one site Datacenter or </a:t>
            </a:r>
            <a:r>
              <a:rPr lang="en-US" sz="2000" dirty="0" smtClean="0"/>
              <a:t>Gateway</a:t>
            </a:r>
            <a:endParaRPr lang="en-US" sz="2000" dirty="0"/>
          </a:p>
          <a:p>
            <a:r>
              <a:rPr lang="en-US" sz="2000" dirty="0"/>
              <a:t>Signal Degradation</a:t>
            </a:r>
          </a:p>
          <a:p>
            <a:pPr lvl="1"/>
            <a:r>
              <a:rPr lang="en-US" dirty="0"/>
              <a:t>The following criteria shall be examined to determine signal degradation:</a:t>
            </a:r>
          </a:p>
          <a:p>
            <a:pPr lvl="2"/>
            <a:r>
              <a:rPr lang="en-US" dirty="0"/>
              <a:t>Beacon Reception strength at </a:t>
            </a:r>
            <a:r>
              <a:rPr lang="en-US" dirty="0" smtClean="0"/>
              <a:t>Gateway</a:t>
            </a:r>
            <a:endParaRPr lang="en-US" dirty="0"/>
          </a:p>
          <a:p>
            <a:pPr lvl="2"/>
            <a:r>
              <a:rPr lang="en-US" dirty="0"/>
              <a:t>Reception power at </a:t>
            </a:r>
            <a:r>
              <a:rPr lang="en-US" dirty="0" smtClean="0"/>
              <a:t>VSAT</a:t>
            </a:r>
            <a:endParaRPr lang="en-US" dirty="0"/>
          </a:p>
          <a:p>
            <a:pPr lvl="2"/>
            <a:r>
              <a:rPr lang="en-US" dirty="0"/>
              <a:t>Reception power at </a:t>
            </a:r>
            <a:r>
              <a:rPr lang="en-US" dirty="0" smtClean="0"/>
              <a:t>Gateway</a:t>
            </a:r>
            <a:endParaRPr lang="en-US" dirty="0"/>
          </a:p>
          <a:p>
            <a:pPr lvl="1"/>
            <a:endParaRPr lang="en-US" dirty="0"/>
          </a:p>
        </p:txBody>
      </p:sp>
    </p:spTree>
    <p:extLst>
      <p:ext uri="{BB962C8B-B14F-4D97-AF65-F5344CB8AC3E}">
        <p14:creationId xmlns:p14="http://schemas.microsoft.com/office/powerpoint/2010/main" val="273819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9A91ED62-E378-4F7D-82C4-C86C45F3C77A}"/>
              </a:ext>
            </a:extLst>
          </p:cNvPr>
          <p:cNvSpPr/>
          <p:nvPr/>
        </p:nvSpPr>
        <p:spPr>
          <a:xfrm>
            <a:off x="7092960" y="3351773"/>
            <a:ext cx="1554481" cy="1411385"/>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Teleport B </a:t>
            </a:r>
            <a:endParaRPr lang="x-none" sz="1013" dirty="0">
              <a:solidFill>
                <a:srgbClr val="000000"/>
              </a:solidFill>
            </a:endParaRPr>
          </a:p>
        </p:txBody>
      </p:sp>
      <p:sp>
        <p:nvSpPr>
          <p:cNvPr id="35" name="Rectangle 34">
            <a:extLst>
              <a:ext uri="{FF2B5EF4-FFF2-40B4-BE49-F238E27FC236}">
                <a16:creationId xmlns="" xmlns:a16="http://schemas.microsoft.com/office/drawing/2014/main" id="{3003CE6E-18D2-4CCC-B9C7-BD6A84262C51}"/>
              </a:ext>
            </a:extLst>
          </p:cNvPr>
          <p:cNvSpPr/>
          <p:nvPr/>
        </p:nvSpPr>
        <p:spPr>
          <a:xfrm>
            <a:off x="7354217" y="3743525"/>
            <a:ext cx="1031966" cy="94689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2" name="Title 1">
            <a:extLst>
              <a:ext uri="{FF2B5EF4-FFF2-40B4-BE49-F238E27FC236}">
                <a16:creationId xmlns="" xmlns:a16="http://schemas.microsoft.com/office/drawing/2014/main" id="{7A36C5DE-D2B0-465E-84DF-7B6EDC799FEF}"/>
              </a:ext>
            </a:extLst>
          </p:cNvPr>
          <p:cNvSpPr>
            <a:spLocks noGrp="1"/>
          </p:cNvSpPr>
          <p:nvPr>
            <p:ph type="title"/>
          </p:nvPr>
        </p:nvSpPr>
        <p:spPr/>
        <p:txBody>
          <a:bodyPr>
            <a:normAutofit fontScale="90000"/>
          </a:bodyPr>
          <a:lstStyle/>
          <a:p>
            <a:r>
              <a:rPr lang="en-US" dirty="0"/>
              <a:t>Satellite Self healing </a:t>
            </a:r>
            <a:endParaRPr lang="x-none" dirty="0"/>
          </a:p>
        </p:txBody>
      </p:sp>
      <p:sp>
        <p:nvSpPr>
          <p:cNvPr id="6" name="Rectangle 5">
            <a:extLst>
              <a:ext uri="{FF2B5EF4-FFF2-40B4-BE49-F238E27FC236}">
                <a16:creationId xmlns="" xmlns:a16="http://schemas.microsoft.com/office/drawing/2014/main" id="{35D5C5D5-B950-4A15-A7EA-BAD089AD814F}"/>
              </a:ext>
            </a:extLst>
          </p:cNvPr>
          <p:cNvSpPr/>
          <p:nvPr/>
        </p:nvSpPr>
        <p:spPr>
          <a:xfrm>
            <a:off x="988898" y="1732765"/>
            <a:ext cx="1554481" cy="163406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Teleport C</a:t>
            </a:r>
            <a:endParaRPr lang="x-none" sz="1013" dirty="0">
              <a:solidFill>
                <a:srgbClr val="000000"/>
              </a:solidFill>
            </a:endParaRPr>
          </a:p>
        </p:txBody>
      </p:sp>
      <p:sp>
        <p:nvSpPr>
          <p:cNvPr id="7" name="Rectangle 6">
            <a:extLst>
              <a:ext uri="{FF2B5EF4-FFF2-40B4-BE49-F238E27FC236}">
                <a16:creationId xmlns="" xmlns:a16="http://schemas.microsoft.com/office/drawing/2014/main" id="{FFB856EE-843A-4CAE-803D-A92B24E357D3}"/>
              </a:ext>
            </a:extLst>
          </p:cNvPr>
          <p:cNvSpPr/>
          <p:nvPr/>
        </p:nvSpPr>
        <p:spPr>
          <a:xfrm>
            <a:off x="4349016" y="1888892"/>
            <a:ext cx="1554481" cy="310780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DC+ Teleport A </a:t>
            </a:r>
            <a:endParaRPr lang="x-none" sz="1013" dirty="0">
              <a:solidFill>
                <a:srgbClr val="000000"/>
              </a:solidFill>
            </a:endParaRPr>
          </a:p>
        </p:txBody>
      </p:sp>
      <p:sp>
        <p:nvSpPr>
          <p:cNvPr id="8" name="Rectangle 7">
            <a:extLst>
              <a:ext uri="{FF2B5EF4-FFF2-40B4-BE49-F238E27FC236}">
                <a16:creationId xmlns="" xmlns:a16="http://schemas.microsoft.com/office/drawing/2014/main" id="{788A506B-2BFF-4D38-B56E-7F2F745F5EA8}"/>
              </a:ext>
            </a:extLst>
          </p:cNvPr>
          <p:cNvSpPr/>
          <p:nvPr/>
        </p:nvSpPr>
        <p:spPr>
          <a:xfrm>
            <a:off x="4538438" y="3351772"/>
            <a:ext cx="1247503" cy="53198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DC-x86 NFs</a:t>
            </a:r>
            <a:endParaRPr lang="x-none" sz="1013" dirty="0">
              <a:solidFill>
                <a:srgbClr val="000000"/>
              </a:solidFill>
            </a:endParaRPr>
          </a:p>
        </p:txBody>
      </p:sp>
      <p:sp>
        <p:nvSpPr>
          <p:cNvPr id="9" name="Rectangle 8">
            <a:extLst>
              <a:ext uri="{FF2B5EF4-FFF2-40B4-BE49-F238E27FC236}">
                <a16:creationId xmlns="" xmlns:a16="http://schemas.microsoft.com/office/drawing/2014/main" id="{BB6207F3-0B0D-4D9C-BD0F-4DCB8F9087E2}"/>
              </a:ext>
            </a:extLst>
          </p:cNvPr>
          <p:cNvSpPr/>
          <p:nvPr/>
        </p:nvSpPr>
        <p:spPr>
          <a:xfrm>
            <a:off x="4617025" y="2148008"/>
            <a:ext cx="1031966" cy="910777"/>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a:solidFill>
                  <a:srgbClr val="0070C0"/>
                </a:solidFill>
              </a:rPr>
              <a:t>Baseband-chassis</a:t>
            </a:r>
            <a:endParaRPr lang="x-none" sz="1013" dirty="0">
              <a:solidFill>
                <a:srgbClr val="0070C0"/>
              </a:solidFill>
            </a:endParaRPr>
          </a:p>
        </p:txBody>
      </p:sp>
      <p:sp>
        <p:nvSpPr>
          <p:cNvPr id="10" name="Rectangle 9">
            <a:extLst>
              <a:ext uri="{FF2B5EF4-FFF2-40B4-BE49-F238E27FC236}">
                <a16:creationId xmlns="" xmlns:a16="http://schemas.microsoft.com/office/drawing/2014/main" id="{3C0C658F-74BB-4FA4-8666-65A9B81A48FB}"/>
              </a:ext>
            </a:extLst>
          </p:cNvPr>
          <p:cNvSpPr/>
          <p:nvPr/>
        </p:nvSpPr>
        <p:spPr>
          <a:xfrm>
            <a:off x="4753974" y="3679813"/>
            <a:ext cx="346166" cy="4114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rgbClr val="7030A0"/>
                </a:solidFill>
              </a:rPr>
              <a:t>RFC_A</a:t>
            </a:r>
            <a:endParaRPr lang="x-none" sz="600" dirty="0">
              <a:solidFill>
                <a:srgbClr val="7030A0"/>
              </a:solidFill>
            </a:endParaRPr>
          </a:p>
        </p:txBody>
      </p:sp>
      <p:sp>
        <p:nvSpPr>
          <p:cNvPr id="11" name="Rectangle 10">
            <a:extLst>
              <a:ext uri="{FF2B5EF4-FFF2-40B4-BE49-F238E27FC236}">
                <a16:creationId xmlns="" xmlns:a16="http://schemas.microsoft.com/office/drawing/2014/main" id="{1DFDA98E-EE05-4E4D-932A-C51C3FD6E4B5}"/>
              </a:ext>
            </a:extLst>
          </p:cNvPr>
          <p:cNvSpPr/>
          <p:nvPr/>
        </p:nvSpPr>
        <p:spPr>
          <a:xfrm>
            <a:off x="5269957" y="3679813"/>
            <a:ext cx="346166" cy="4114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rgbClr val="7030A0"/>
                </a:solidFill>
              </a:rPr>
              <a:t>RFC_B</a:t>
            </a:r>
            <a:endParaRPr lang="x-none" sz="600" dirty="0">
              <a:solidFill>
                <a:srgbClr val="7030A0"/>
              </a:solidFill>
            </a:endParaRPr>
          </a:p>
        </p:txBody>
      </p:sp>
      <p:sp>
        <p:nvSpPr>
          <p:cNvPr id="14" name="Rectangle 13">
            <a:extLst>
              <a:ext uri="{FF2B5EF4-FFF2-40B4-BE49-F238E27FC236}">
                <a16:creationId xmlns="" xmlns:a16="http://schemas.microsoft.com/office/drawing/2014/main" id="{D3362216-4B53-4EDB-84E8-5D95D45791FF}"/>
              </a:ext>
            </a:extLst>
          </p:cNvPr>
          <p:cNvSpPr/>
          <p:nvPr/>
        </p:nvSpPr>
        <p:spPr>
          <a:xfrm>
            <a:off x="1241990" y="2268863"/>
            <a:ext cx="1031966" cy="94689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27" name="Rectangle 26">
            <a:extLst>
              <a:ext uri="{FF2B5EF4-FFF2-40B4-BE49-F238E27FC236}">
                <a16:creationId xmlns="" xmlns:a16="http://schemas.microsoft.com/office/drawing/2014/main" id="{E25891D2-4C42-42F8-8782-59E0381A02C9}"/>
              </a:ext>
            </a:extLst>
          </p:cNvPr>
          <p:cNvSpPr/>
          <p:nvPr/>
        </p:nvSpPr>
        <p:spPr>
          <a:xfrm>
            <a:off x="4724794" y="2256475"/>
            <a:ext cx="346166" cy="137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28" name="Rectangle 27">
            <a:extLst>
              <a:ext uri="{FF2B5EF4-FFF2-40B4-BE49-F238E27FC236}">
                <a16:creationId xmlns="" xmlns:a16="http://schemas.microsoft.com/office/drawing/2014/main" id="{DCF7F836-7ADE-47FC-AF6D-1D499D5F6187}"/>
              </a:ext>
            </a:extLst>
          </p:cNvPr>
          <p:cNvSpPr/>
          <p:nvPr/>
        </p:nvSpPr>
        <p:spPr>
          <a:xfrm>
            <a:off x="5207779" y="2255522"/>
            <a:ext cx="346166" cy="137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30" name="Rectangle 29">
            <a:extLst>
              <a:ext uri="{FF2B5EF4-FFF2-40B4-BE49-F238E27FC236}">
                <a16:creationId xmlns="" xmlns:a16="http://schemas.microsoft.com/office/drawing/2014/main" id="{F9A23416-168C-4DA9-9301-68EDE985A119}"/>
              </a:ext>
            </a:extLst>
          </p:cNvPr>
          <p:cNvSpPr/>
          <p:nvPr/>
        </p:nvSpPr>
        <p:spPr>
          <a:xfrm>
            <a:off x="7437652" y="3811897"/>
            <a:ext cx="346166" cy="137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34" name="Rectangle 33">
            <a:extLst>
              <a:ext uri="{FF2B5EF4-FFF2-40B4-BE49-F238E27FC236}">
                <a16:creationId xmlns="" xmlns:a16="http://schemas.microsoft.com/office/drawing/2014/main" id="{49C3A7AA-A7E7-4383-9050-C6BBE95B1058}"/>
              </a:ext>
            </a:extLst>
          </p:cNvPr>
          <p:cNvSpPr/>
          <p:nvPr/>
        </p:nvSpPr>
        <p:spPr>
          <a:xfrm>
            <a:off x="1828441" y="2339299"/>
            <a:ext cx="346166" cy="137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pic>
        <p:nvPicPr>
          <p:cNvPr id="39" name="Picture 38" descr="Transiting Exoplanet Survey Satellite - Wikipedia">
            <a:extLst>
              <a:ext uri="{FF2B5EF4-FFF2-40B4-BE49-F238E27FC236}">
                <a16:creationId xmlns="" xmlns:a16="http://schemas.microsoft.com/office/drawing/2014/main" id="{3926B34F-99C0-4C92-B8C4-C4CA6A46D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6957">
            <a:off x="3544792" y="284209"/>
            <a:ext cx="607888" cy="430587"/>
          </a:xfrm>
          <a:prstGeom prst="rect">
            <a:avLst/>
          </a:prstGeom>
        </p:spPr>
      </p:pic>
      <p:pic>
        <p:nvPicPr>
          <p:cNvPr id="40" name="Picture 39" descr="Category:Satellite icons - Wikimedia Commons">
            <a:extLst>
              <a:ext uri="{FF2B5EF4-FFF2-40B4-BE49-F238E27FC236}">
                <a16:creationId xmlns="" xmlns:a16="http://schemas.microsoft.com/office/drawing/2014/main" id="{59ECC4FF-97BA-449B-B751-2A35FBBCE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600" y="2541452"/>
            <a:ext cx="737582" cy="737582"/>
          </a:xfrm>
          <a:prstGeom prst="rect">
            <a:avLst/>
          </a:prstGeom>
        </p:spPr>
      </p:pic>
      <p:pic>
        <p:nvPicPr>
          <p:cNvPr id="41" name="Picture 40" descr="Category:Satellite icons - Wikimedia Commons">
            <a:extLst>
              <a:ext uri="{FF2B5EF4-FFF2-40B4-BE49-F238E27FC236}">
                <a16:creationId xmlns="" xmlns:a16="http://schemas.microsoft.com/office/drawing/2014/main" id="{20B40F60-5775-4A10-9B4B-447F85995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073" y="1071567"/>
            <a:ext cx="712497" cy="712497"/>
          </a:xfrm>
          <a:prstGeom prst="rect">
            <a:avLst/>
          </a:prstGeom>
        </p:spPr>
      </p:pic>
      <p:pic>
        <p:nvPicPr>
          <p:cNvPr id="42" name="Picture 41" descr="Category:Satellite icons - Wikimedia Commons">
            <a:extLst>
              <a:ext uri="{FF2B5EF4-FFF2-40B4-BE49-F238E27FC236}">
                <a16:creationId xmlns="" xmlns:a16="http://schemas.microsoft.com/office/drawing/2014/main" id="{92F81C33-AE3B-4AC0-90B3-D770046D4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372" y="1199450"/>
            <a:ext cx="631559" cy="631559"/>
          </a:xfrm>
          <a:prstGeom prst="rect">
            <a:avLst/>
          </a:prstGeom>
        </p:spPr>
      </p:pic>
      <p:pic>
        <p:nvPicPr>
          <p:cNvPr id="43" name="Picture 42" descr="Category:Satellite icons - Wikimedia Commons">
            <a:extLst>
              <a:ext uri="{FF2B5EF4-FFF2-40B4-BE49-F238E27FC236}">
                <a16:creationId xmlns="" xmlns:a16="http://schemas.microsoft.com/office/drawing/2014/main" id="{0DB54329-B944-4838-AB68-4F93F6608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685" y="1168697"/>
            <a:ext cx="659943" cy="659943"/>
          </a:xfrm>
          <a:prstGeom prst="rect">
            <a:avLst/>
          </a:prstGeom>
        </p:spPr>
      </p:pic>
      <p:pic>
        <p:nvPicPr>
          <p:cNvPr id="44" name="Picture 43" descr="Transiting Exoplanet Survey Satellite - Wikipedia">
            <a:extLst>
              <a:ext uri="{FF2B5EF4-FFF2-40B4-BE49-F238E27FC236}">
                <a16:creationId xmlns="" xmlns:a16="http://schemas.microsoft.com/office/drawing/2014/main" id="{E9258B64-A208-433B-A76A-3854E8C2A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6957">
            <a:off x="6789017" y="284208"/>
            <a:ext cx="607888" cy="430587"/>
          </a:xfrm>
          <a:prstGeom prst="rect">
            <a:avLst/>
          </a:prstGeom>
        </p:spPr>
      </p:pic>
      <p:cxnSp>
        <p:nvCxnSpPr>
          <p:cNvPr id="45" name="Straight Connector 44">
            <a:extLst>
              <a:ext uri="{FF2B5EF4-FFF2-40B4-BE49-F238E27FC236}">
                <a16:creationId xmlns="" xmlns:a16="http://schemas.microsoft.com/office/drawing/2014/main" id="{E220AFE6-012E-4C1B-96C1-8C2CA147C516}"/>
              </a:ext>
            </a:extLst>
          </p:cNvPr>
          <p:cNvCxnSpPr>
            <a:cxnSpLocks/>
            <a:stCxn id="39" idx="2"/>
            <a:endCxn id="41" idx="0"/>
          </p:cNvCxnSpPr>
          <p:nvPr/>
        </p:nvCxnSpPr>
        <p:spPr>
          <a:xfrm flipH="1">
            <a:off x="1869322" y="631213"/>
            <a:ext cx="1809109" cy="44035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940FB7E-9C99-4084-B5E3-97D8AD2A6ADD}"/>
              </a:ext>
            </a:extLst>
          </p:cNvPr>
          <p:cNvCxnSpPr>
            <a:cxnSpLocks/>
            <a:stCxn id="39" idx="3"/>
            <a:endCxn id="42" idx="1"/>
          </p:cNvCxnSpPr>
          <p:nvPr/>
        </p:nvCxnSpPr>
        <p:spPr>
          <a:xfrm>
            <a:off x="4034679" y="739934"/>
            <a:ext cx="652694" cy="77529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9A39CF7-3DCE-4428-A855-2289F67576CA}"/>
              </a:ext>
            </a:extLst>
          </p:cNvPr>
          <p:cNvCxnSpPr>
            <a:cxnSpLocks/>
            <a:stCxn id="44" idx="2"/>
            <a:endCxn id="43" idx="3"/>
          </p:cNvCxnSpPr>
          <p:nvPr/>
        </p:nvCxnSpPr>
        <p:spPr>
          <a:xfrm flipH="1">
            <a:off x="6010628" y="631211"/>
            <a:ext cx="912027" cy="86745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017736E-33B4-4AAB-AB41-A264EEA9D60C}"/>
              </a:ext>
            </a:extLst>
          </p:cNvPr>
          <p:cNvCxnSpPr>
            <a:cxnSpLocks/>
            <a:endCxn id="40" idx="0"/>
          </p:cNvCxnSpPr>
          <p:nvPr/>
        </p:nvCxnSpPr>
        <p:spPr>
          <a:xfrm>
            <a:off x="7036955" y="745511"/>
            <a:ext cx="980436" cy="179594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EDE8AE9A-EA96-4FE0-8D5B-7268B6A7A5EC}"/>
              </a:ext>
            </a:extLst>
          </p:cNvPr>
          <p:cNvCxnSpPr>
            <a:cxnSpLocks/>
            <a:stCxn id="8" idx="1"/>
            <a:endCxn id="14" idx="3"/>
          </p:cNvCxnSpPr>
          <p:nvPr/>
        </p:nvCxnSpPr>
        <p:spPr>
          <a:xfrm flipH="1" flipV="1">
            <a:off x="2273956" y="2742310"/>
            <a:ext cx="2264482" cy="875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6551D5D3-F066-439E-97FD-785B103526BE}"/>
              </a:ext>
            </a:extLst>
          </p:cNvPr>
          <p:cNvCxnSpPr>
            <a:cxnSpLocks/>
            <a:stCxn id="8" idx="3"/>
            <a:endCxn id="35" idx="1"/>
          </p:cNvCxnSpPr>
          <p:nvPr/>
        </p:nvCxnSpPr>
        <p:spPr>
          <a:xfrm>
            <a:off x="5785940" y="3617765"/>
            <a:ext cx="1568277" cy="599207"/>
          </a:xfrm>
          <a:prstGeom prst="line">
            <a:avLst/>
          </a:prstGeom>
        </p:spPr>
        <p:style>
          <a:lnRef idx="1">
            <a:schemeClr val="accent1"/>
          </a:lnRef>
          <a:fillRef idx="0">
            <a:schemeClr val="accent1"/>
          </a:fillRef>
          <a:effectRef idx="0">
            <a:schemeClr val="accent1"/>
          </a:effectRef>
          <a:fontRef idx="minor">
            <a:schemeClr val="tx1"/>
          </a:fontRef>
        </p:style>
      </p:cxnSp>
      <p:sp>
        <p:nvSpPr>
          <p:cNvPr id="25" name="Multiplication Sign 24">
            <a:extLst>
              <a:ext uri="{FF2B5EF4-FFF2-40B4-BE49-F238E27FC236}">
                <a16:creationId xmlns="" xmlns:a16="http://schemas.microsoft.com/office/drawing/2014/main" id="{09AD8ECC-AE6D-4D9C-8D28-F47A332512C0}"/>
              </a:ext>
            </a:extLst>
          </p:cNvPr>
          <p:cNvSpPr/>
          <p:nvPr/>
        </p:nvSpPr>
        <p:spPr>
          <a:xfrm>
            <a:off x="1790840" y="2034449"/>
            <a:ext cx="400541" cy="373400"/>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52" name="Multiplication Sign 51">
            <a:extLst>
              <a:ext uri="{FF2B5EF4-FFF2-40B4-BE49-F238E27FC236}">
                <a16:creationId xmlns="" xmlns:a16="http://schemas.microsoft.com/office/drawing/2014/main" id="{AE92DCBB-8EB0-4739-8960-1909ACA911BC}"/>
              </a:ext>
            </a:extLst>
          </p:cNvPr>
          <p:cNvSpPr/>
          <p:nvPr/>
        </p:nvSpPr>
        <p:spPr>
          <a:xfrm>
            <a:off x="7400017" y="3507047"/>
            <a:ext cx="400541" cy="373400"/>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6" name="Arrow: Up 25">
            <a:extLst>
              <a:ext uri="{FF2B5EF4-FFF2-40B4-BE49-F238E27FC236}">
                <a16:creationId xmlns="" xmlns:a16="http://schemas.microsoft.com/office/drawing/2014/main" id="{86982130-A8F3-4A66-9E71-804199FE710E}"/>
              </a:ext>
            </a:extLst>
          </p:cNvPr>
          <p:cNvSpPr/>
          <p:nvPr/>
        </p:nvSpPr>
        <p:spPr>
          <a:xfrm>
            <a:off x="4709714" y="1888893"/>
            <a:ext cx="387939" cy="421923"/>
          </a:xfrm>
          <a:prstGeom prst="up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rgbClr val="FFFFFF"/>
              </a:solidFill>
            </a:endParaRPr>
          </a:p>
        </p:txBody>
      </p:sp>
      <p:sp>
        <p:nvSpPr>
          <p:cNvPr id="57" name="Arrow: Up 56">
            <a:extLst>
              <a:ext uri="{FF2B5EF4-FFF2-40B4-BE49-F238E27FC236}">
                <a16:creationId xmlns="" xmlns:a16="http://schemas.microsoft.com/office/drawing/2014/main" id="{3AC3C273-B244-4B65-8E19-842267D6052F}"/>
              </a:ext>
            </a:extLst>
          </p:cNvPr>
          <p:cNvSpPr/>
          <p:nvPr/>
        </p:nvSpPr>
        <p:spPr>
          <a:xfrm>
            <a:off x="5183949" y="1888892"/>
            <a:ext cx="387939" cy="426523"/>
          </a:xfrm>
          <a:prstGeom prst="up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rgbClr val="FFFFFF"/>
              </a:solidFill>
            </a:endParaRPr>
          </a:p>
        </p:txBody>
      </p:sp>
      <p:cxnSp>
        <p:nvCxnSpPr>
          <p:cNvPr id="38" name="Connector: Curved 37">
            <a:extLst>
              <a:ext uri="{FF2B5EF4-FFF2-40B4-BE49-F238E27FC236}">
                <a16:creationId xmlns="" xmlns:a16="http://schemas.microsoft.com/office/drawing/2014/main" id="{7BFCCD6B-0944-4E75-A301-FE664E2FE605}"/>
              </a:ext>
            </a:extLst>
          </p:cNvPr>
          <p:cNvCxnSpPr>
            <a:cxnSpLocks/>
            <a:stCxn id="11" idx="0"/>
            <a:endCxn id="27" idx="2"/>
          </p:cNvCxnSpPr>
          <p:nvPr/>
        </p:nvCxnSpPr>
        <p:spPr>
          <a:xfrm rot="16200000" flipV="1">
            <a:off x="4527340" y="2764113"/>
            <a:ext cx="1286237" cy="545163"/>
          </a:xfrm>
          <a:prstGeom prst="curvedConnector3">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 xmlns:a16="http://schemas.microsoft.com/office/drawing/2014/main" id="{1EE118FC-88ED-4EB3-976C-085F6C15E8DC}"/>
              </a:ext>
            </a:extLst>
          </p:cNvPr>
          <p:cNvSpPr/>
          <p:nvPr/>
        </p:nvSpPr>
        <p:spPr>
          <a:xfrm>
            <a:off x="1709587" y="4338798"/>
            <a:ext cx="1031966" cy="473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SAT-MANO</a:t>
            </a:r>
            <a:endParaRPr lang="x-none" sz="1013" dirty="0">
              <a:solidFill>
                <a:srgbClr val="000000"/>
              </a:solidFill>
            </a:endParaRPr>
          </a:p>
        </p:txBody>
      </p:sp>
      <p:sp>
        <p:nvSpPr>
          <p:cNvPr id="80" name="Rectangle 79">
            <a:extLst>
              <a:ext uri="{FF2B5EF4-FFF2-40B4-BE49-F238E27FC236}">
                <a16:creationId xmlns="" xmlns:a16="http://schemas.microsoft.com/office/drawing/2014/main" id="{9A6847AE-18AF-403F-9455-9F8B2729F2B4}"/>
              </a:ext>
            </a:extLst>
          </p:cNvPr>
          <p:cNvSpPr/>
          <p:nvPr/>
        </p:nvSpPr>
        <p:spPr>
          <a:xfrm>
            <a:off x="3149226" y="3889526"/>
            <a:ext cx="724912" cy="3497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SDN-C</a:t>
            </a:r>
            <a:endParaRPr lang="x-none" sz="1013" dirty="0">
              <a:solidFill>
                <a:srgbClr val="000000"/>
              </a:solidFill>
            </a:endParaRPr>
          </a:p>
        </p:txBody>
      </p:sp>
      <p:sp>
        <p:nvSpPr>
          <p:cNvPr id="86" name="Rectangle 85">
            <a:extLst>
              <a:ext uri="{FF2B5EF4-FFF2-40B4-BE49-F238E27FC236}">
                <a16:creationId xmlns="" xmlns:a16="http://schemas.microsoft.com/office/drawing/2014/main" id="{43AB91C0-F61A-4DDD-BA3A-08400403B0FC}"/>
              </a:ext>
            </a:extLst>
          </p:cNvPr>
          <p:cNvSpPr/>
          <p:nvPr/>
        </p:nvSpPr>
        <p:spPr>
          <a:xfrm>
            <a:off x="4843359" y="4355804"/>
            <a:ext cx="724912" cy="4394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SAT-CTLR</a:t>
            </a:r>
            <a:endParaRPr lang="x-none" sz="1013" dirty="0">
              <a:solidFill>
                <a:srgbClr val="000000"/>
              </a:solidFill>
            </a:endParaRPr>
          </a:p>
        </p:txBody>
      </p:sp>
      <p:pic>
        <p:nvPicPr>
          <p:cNvPr id="119" name="Picture 118" descr="gilat-logo.png">
            <a:extLst>
              <a:ext uri="{FF2B5EF4-FFF2-40B4-BE49-F238E27FC236}">
                <a16:creationId xmlns="" xmlns:a16="http://schemas.microsoft.com/office/drawing/2014/main" id="{1D5F8EA2-D676-466F-937A-A9BA4F6F5800}"/>
              </a:ext>
            </a:extLst>
          </p:cNvPr>
          <p:cNvPicPr/>
          <p:nvPr/>
        </p:nvPicPr>
        <p:blipFill>
          <a:blip r:embed="rId4" cstate="print"/>
          <a:srcRect/>
          <a:stretch>
            <a:fillRect/>
          </a:stretch>
        </p:blipFill>
        <p:spPr bwMode="auto">
          <a:xfrm>
            <a:off x="1925339" y="4057465"/>
            <a:ext cx="368676" cy="374072"/>
          </a:xfrm>
          <a:prstGeom prst="rect">
            <a:avLst/>
          </a:prstGeom>
          <a:noFill/>
          <a:ln w="9525">
            <a:noFill/>
            <a:miter lim="800000"/>
            <a:headEnd/>
            <a:tailEnd/>
          </a:ln>
        </p:spPr>
      </p:pic>
      <p:pic>
        <p:nvPicPr>
          <p:cNvPr id="120" name="Picture 119" descr="gilat-logo.png">
            <a:extLst>
              <a:ext uri="{FF2B5EF4-FFF2-40B4-BE49-F238E27FC236}">
                <a16:creationId xmlns="" xmlns:a16="http://schemas.microsoft.com/office/drawing/2014/main" id="{5DA647E8-3A93-4851-B047-9AC27F454FC2}"/>
              </a:ext>
            </a:extLst>
          </p:cNvPr>
          <p:cNvPicPr/>
          <p:nvPr/>
        </p:nvPicPr>
        <p:blipFill>
          <a:blip r:embed="rId4" cstate="print"/>
          <a:srcRect/>
          <a:stretch>
            <a:fillRect/>
          </a:stretch>
        </p:blipFill>
        <p:spPr bwMode="auto">
          <a:xfrm>
            <a:off x="3051635" y="3611138"/>
            <a:ext cx="368676" cy="374072"/>
          </a:xfrm>
          <a:prstGeom prst="rect">
            <a:avLst/>
          </a:prstGeom>
          <a:noFill/>
          <a:ln w="9525">
            <a:noFill/>
            <a:miter lim="800000"/>
            <a:headEnd/>
            <a:tailEnd/>
          </a:ln>
        </p:spPr>
      </p:pic>
      <p:pic>
        <p:nvPicPr>
          <p:cNvPr id="121" name="Picture 120" descr="gilat-logo.png">
            <a:extLst>
              <a:ext uri="{FF2B5EF4-FFF2-40B4-BE49-F238E27FC236}">
                <a16:creationId xmlns="" xmlns:a16="http://schemas.microsoft.com/office/drawing/2014/main" id="{453AF685-017B-4476-B7A0-ACFBF6B84528}"/>
              </a:ext>
            </a:extLst>
          </p:cNvPr>
          <p:cNvPicPr/>
          <p:nvPr/>
        </p:nvPicPr>
        <p:blipFill>
          <a:blip r:embed="rId4" cstate="print"/>
          <a:srcRect/>
          <a:stretch>
            <a:fillRect/>
          </a:stretch>
        </p:blipFill>
        <p:spPr bwMode="auto">
          <a:xfrm>
            <a:off x="5467473" y="4176746"/>
            <a:ext cx="368676" cy="374072"/>
          </a:xfrm>
          <a:prstGeom prst="rect">
            <a:avLst/>
          </a:prstGeom>
          <a:noFill/>
          <a:ln w="9525">
            <a:noFill/>
            <a:miter lim="800000"/>
            <a:headEnd/>
            <a:tailEnd/>
          </a:ln>
        </p:spPr>
      </p:pic>
      <p:pic>
        <p:nvPicPr>
          <p:cNvPr id="122" name="Picture 121" descr="gilat-logo.png">
            <a:extLst>
              <a:ext uri="{FF2B5EF4-FFF2-40B4-BE49-F238E27FC236}">
                <a16:creationId xmlns="" xmlns:a16="http://schemas.microsoft.com/office/drawing/2014/main" id="{74F36662-9B40-4725-9B8C-4D56FA93D967}"/>
              </a:ext>
            </a:extLst>
          </p:cNvPr>
          <p:cNvPicPr/>
          <p:nvPr/>
        </p:nvPicPr>
        <p:blipFill>
          <a:blip r:embed="rId4" cstate="print"/>
          <a:srcRect/>
          <a:stretch>
            <a:fillRect/>
          </a:stretch>
        </p:blipFill>
        <p:spPr bwMode="auto">
          <a:xfrm>
            <a:off x="8239480" y="3526147"/>
            <a:ext cx="368676" cy="374072"/>
          </a:xfrm>
          <a:prstGeom prst="rect">
            <a:avLst/>
          </a:prstGeom>
          <a:noFill/>
          <a:ln w="9525">
            <a:noFill/>
            <a:miter lim="800000"/>
            <a:headEnd/>
            <a:tailEnd/>
          </a:ln>
        </p:spPr>
      </p:pic>
      <p:pic>
        <p:nvPicPr>
          <p:cNvPr id="123" name="Picture 122" descr="gilat-logo.png">
            <a:extLst>
              <a:ext uri="{FF2B5EF4-FFF2-40B4-BE49-F238E27FC236}">
                <a16:creationId xmlns="" xmlns:a16="http://schemas.microsoft.com/office/drawing/2014/main" id="{D00D69A1-BDE0-44A0-BE7B-9E5924879D80}"/>
              </a:ext>
            </a:extLst>
          </p:cNvPr>
          <p:cNvPicPr/>
          <p:nvPr/>
        </p:nvPicPr>
        <p:blipFill>
          <a:blip r:embed="rId4" cstate="print"/>
          <a:srcRect/>
          <a:stretch>
            <a:fillRect/>
          </a:stretch>
        </p:blipFill>
        <p:spPr bwMode="auto">
          <a:xfrm>
            <a:off x="5519596" y="2826215"/>
            <a:ext cx="368676" cy="374072"/>
          </a:xfrm>
          <a:prstGeom prst="rect">
            <a:avLst/>
          </a:prstGeom>
          <a:noFill/>
          <a:ln w="9525">
            <a:noFill/>
            <a:miter lim="800000"/>
            <a:headEnd/>
            <a:tailEnd/>
          </a:ln>
        </p:spPr>
      </p:pic>
      <p:pic>
        <p:nvPicPr>
          <p:cNvPr id="124" name="Picture 123" descr="gilat-logo.png">
            <a:extLst>
              <a:ext uri="{FF2B5EF4-FFF2-40B4-BE49-F238E27FC236}">
                <a16:creationId xmlns="" xmlns:a16="http://schemas.microsoft.com/office/drawing/2014/main" id="{2CE51D3E-23A8-47E6-AA32-8477A344D2BC}"/>
              </a:ext>
            </a:extLst>
          </p:cNvPr>
          <p:cNvPicPr/>
          <p:nvPr/>
        </p:nvPicPr>
        <p:blipFill>
          <a:blip r:embed="rId4" cstate="print"/>
          <a:srcRect/>
          <a:stretch>
            <a:fillRect/>
          </a:stretch>
        </p:blipFill>
        <p:spPr bwMode="auto">
          <a:xfrm>
            <a:off x="1807484" y="2983323"/>
            <a:ext cx="368676" cy="374072"/>
          </a:xfrm>
          <a:prstGeom prst="rect">
            <a:avLst/>
          </a:prstGeom>
          <a:noFill/>
          <a:ln w="9525">
            <a:noFill/>
            <a:miter lim="800000"/>
            <a:headEnd/>
            <a:tailEnd/>
          </a:ln>
        </p:spPr>
      </p:pic>
      <p:sp>
        <p:nvSpPr>
          <p:cNvPr id="66" name="Flowchart: Alternate Process 65">
            <a:extLst>
              <a:ext uri="{FF2B5EF4-FFF2-40B4-BE49-F238E27FC236}">
                <a16:creationId xmlns="" xmlns:a16="http://schemas.microsoft.com/office/drawing/2014/main" id="{8F33132F-9C44-4D8A-A94B-53D6C2859596}"/>
              </a:ext>
            </a:extLst>
          </p:cNvPr>
          <p:cNvSpPr/>
          <p:nvPr/>
        </p:nvSpPr>
        <p:spPr>
          <a:xfrm>
            <a:off x="2636067" y="1141709"/>
            <a:ext cx="1551386" cy="156733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13" dirty="0">
                <a:solidFill>
                  <a:srgbClr val="FFFFFF"/>
                </a:solidFill>
              </a:rPr>
              <a:t>3 teleport, 2 VSNs using shared baseband, each VSN has different diversity teleport</a:t>
            </a:r>
          </a:p>
        </p:txBody>
      </p:sp>
      <p:sp>
        <p:nvSpPr>
          <p:cNvPr id="69" name="Flowchart: Alternate Process 68">
            <a:extLst>
              <a:ext uri="{FF2B5EF4-FFF2-40B4-BE49-F238E27FC236}">
                <a16:creationId xmlns="" xmlns:a16="http://schemas.microsoft.com/office/drawing/2014/main" id="{1482DB9B-664D-4246-A710-0CE3577589FA}"/>
              </a:ext>
            </a:extLst>
          </p:cNvPr>
          <p:cNvSpPr/>
          <p:nvPr/>
        </p:nvSpPr>
        <p:spPr>
          <a:xfrm>
            <a:off x="6002572" y="1496529"/>
            <a:ext cx="1551386" cy="156733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13" dirty="0">
                <a:solidFill>
                  <a:srgbClr val="FFFFFF"/>
                </a:solidFill>
              </a:rPr>
              <a:t>Single shared DC serving both VSNs</a:t>
            </a:r>
          </a:p>
        </p:txBody>
      </p:sp>
    </p:spTree>
    <p:extLst>
      <p:ext uri="{BB962C8B-B14F-4D97-AF65-F5344CB8AC3E}">
        <p14:creationId xmlns:p14="http://schemas.microsoft.com/office/powerpoint/2010/main" val="158889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circle(in)">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heel(1)">
                                      <p:cBhvr>
                                        <p:cTn id="12" dur="1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randombar(horizontal)">
                                      <p:cBhvr>
                                        <p:cTn id="23" dur="500"/>
                                        <p:tgtEl>
                                          <p:spTgt spid="5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randombar(horizontal)">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26" grpId="0" animBg="1"/>
      <p:bldP spid="57" grpId="0" animBg="1"/>
      <p:bldP spid="66" grpId="0" animBg="1"/>
      <p:bldP spid="6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9A91ED62-E378-4F7D-82C4-C86C45F3C77A}"/>
              </a:ext>
            </a:extLst>
          </p:cNvPr>
          <p:cNvSpPr/>
          <p:nvPr/>
        </p:nvSpPr>
        <p:spPr>
          <a:xfrm>
            <a:off x="7404459" y="3381919"/>
            <a:ext cx="1554481" cy="1411385"/>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Teleport B </a:t>
            </a:r>
            <a:endParaRPr lang="x-none" sz="1013" dirty="0">
              <a:solidFill>
                <a:srgbClr val="000000"/>
              </a:solidFill>
            </a:endParaRPr>
          </a:p>
        </p:txBody>
      </p:sp>
      <p:sp>
        <p:nvSpPr>
          <p:cNvPr id="35" name="Rectangle 34">
            <a:extLst>
              <a:ext uri="{FF2B5EF4-FFF2-40B4-BE49-F238E27FC236}">
                <a16:creationId xmlns="" xmlns:a16="http://schemas.microsoft.com/office/drawing/2014/main" id="{3003CE6E-18D2-4CCC-B9C7-BD6A84262C51}"/>
              </a:ext>
            </a:extLst>
          </p:cNvPr>
          <p:cNvSpPr/>
          <p:nvPr/>
        </p:nvSpPr>
        <p:spPr>
          <a:xfrm>
            <a:off x="7665716" y="3773671"/>
            <a:ext cx="1031966" cy="94689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2" name="Title 1">
            <a:extLst>
              <a:ext uri="{FF2B5EF4-FFF2-40B4-BE49-F238E27FC236}">
                <a16:creationId xmlns="" xmlns:a16="http://schemas.microsoft.com/office/drawing/2014/main" id="{7A36C5DE-D2B0-465E-84DF-7B6EDC799FEF}"/>
              </a:ext>
            </a:extLst>
          </p:cNvPr>
          <p:cNvSpPr>
            <a:spLocks noGrp="1"/>
          </p:cNvSpPr>
          <p:nvPr>
            <p:ph type="title"/>
          </p:nvPr>
        </p:nvSpPr>
        <p:spPr/>
        <p:txBody>
          <a:bodyPr>
            <a:normAutofit fontScale="90000"/>
          </a:bodyPr>
          <a:lstStyle/>
          <a:p>
            <a:r>
              <a:rPr lang="en-US" dirty="0"/>
              <a:t>Satellite Self healing </a:t>
            </a:r>
            <a:endParaRPr lang="x-none" dirty="0"/>
          </a:p>
        </p:txBody>
      </p:sp>
      <p:sp>
        <p:nvSpPr>
          <p:cNvPr id="6" name="Rectangle 5">
            <a:extLst>
              <a:ext uri="{FF2B5EF4-FFF2-40B4-BE49-F238E27FC236}">
                <a16:creationId xmlns="" xmlns:a16="http://schemas.microsoft.com/office/drawing/2014/main" id="{35D5C5D5-B950-4A15-A7EA-BAD089AD814F}"/>
              </a:ext>
            </a:extLst>
          </p:cNvPr>
          <p:cNvSpPr/>
          <p:nvPr/>
        </p:nvSpPr>
        <p:spPr>
          <a:xfrm>
            <a:off x="1300397" y="1762911"/>
            <a:ext cx="1554481" cy="163406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Teleport C</a:t>
            </a:r>
            <a:endParaRPr lang="x-none" sz="1013" dirty="0">
              <a:solidFill>
                <a:srgbClr val="000000"/>
              </a:solidFill>
            </a:endParaRPr>
          </a:p>
        </p:txBody>
      </p:sp>
      <p:sp>
        <p:nvSpPr>
          <p:cNvPr id="7" name="Rectangle 6">
            <a:extLst>
              <a:ext uri="{FF2B5EF4-FFF2-40B4-BE49-F238E27FC236}">
                <a16:creationId xmlns="" xmlns:a16="http://schemas.microsoft.com/office/drawing/2014/main" id="{FFB856EE-843A-4CAE-803D-A92B24E357D3}"/>
              </a:ext>
            </a:extLst>
          </p:cNvPr>
          <p:cNvSpPr/>
          <p:nvPr/>
        </p:nvSpPr>
        <p:spPr>
          <a:xfrm>
            <a:off x="4660515" y="1919038"/>
            <a:ext cx="1554481" cy="310780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DC+ Teleport A </a:t>
            </a:r>
            <a:endParaRPr lang="x-none" sz="1013" dirty="0">
              <a:solidFill>
                <a:srgbClr val="000000"/>
              </a:solidFill>
            </a:endParaRPr>
          </a:p>
        </p:txBody>
      </p:sp>
      <p:sp>
        <p:nvSpPr>
          <p:cNvPr id="8" name="Rectangle 7">
            <a:extLst>
              <a:ext uri="{FF2B5EF4-FFF2-40B4-BE49-F238E27FC236}">
                <a16:creationId xmlns="" xmlns:a16="http://schemas.microsoft.com/office/drawing/2014/main" id="{788A506B-2BFF-4D38-B56E-7F2F745F5EA8}"/>
              </a:ext>
            </a:extLst>
          </p:cNvPr>
          <p:cNvSpPr/>
          <p:nvPr/>
        </p:nvSpPr>
        <p:spPr>
          <a:xfrm>
            <a:off x="4849937" y="3381918"/>
            <a:ext cx="1247503" cy="53198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DC-x86 NFs</a:t>
            </a:r>
            <a:endParaRPr lang="x-none" sz="1013" dirty="0">
              <a:solidFill>
                <a:srgbClr val="000000"/>
              </a:solidFill>
            </a:endParaRPr>
          </a:p>
        </p:txBody>
      </p:sp>
      <p:sp>
        <p:nvSpPr>
          <p:cNvPr id="9" name="Rectangle 8">
            <a:extLst>
              <a:ext uri="{FF2B5EF4-FFF2-40B4-BE49-F238E27FC236}">
                <a16:creationId xmlns="" xmlns:a16="http://schemas.microsoft.com/office/drawing/2014/main" id="{BB6207F3-0B0D-4D9C-BD0F-4DCB8F9087E2}"/>
              </a:ext>
            </a:extLst>
          </p:cNvPr>
          <p:cNvSpPr/>
          <p:nvPr/>
        </p:nvSpPr>
        <p:spPr>
          <a:xfrm>
            <a:off x="4928524" y="2178154"/>
            <a:ext cx="1031966" cy="910777"/>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10" name="Rectangle 9">
            <a:extLst>
              <a:ext uri="{FF2B5EF4-FFF2-40B4-BE49-F238E27FC236}">
                <a16:creationId xmlns="" xmlns:a16="http://schemas.microsoft.com/office/drawing/2014/main" id="{3C0C658F-74BB-4FA4-8666-65A9B81A48FB}"/>
              </a:ext>
            </a:extLst>
          </p:cNvPr>
          <p:cNvSpPr/>
          <p:nvPr/>
        </p:nvSpPr>
        <p:spPr>
          <a:xfrm>
            <a:off x="5065473" y="3709959"/>
            <a:ext cx="346166" cy="4114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rgbClr val="7030A0"/>
                </a:solidFill>
              </a:rPr>
              <a:t>RFC_A</a:t>
            </a:r>
            <a:endParaRPr lang="x-none" sz="600" dirty="0">
              <a:solidFill>
                <a:srgbClr val="7030A0"/>
              </a:solidFill>
            </a:endParaRPr>
          </a:p>
        </p:txBody>
      </p:sp>
      <p:sp>
        <p:nvSpPr>
          <p:cNvPr id="11" name="Rectangle 10">
            <a:extLst>
              <a:ext uri="{FF2B5EF4-FFF2-40B4-BE49-F238E27FC236}">
                <a16:creationId xmlns="" xmlns:a16="http://schemas.microsoft.com/office/drawing/2014/main" id="{1DFDA98E-EE05-4E4D-932A-C51C3FD6E4B5}"/>
              </a:ext>
            </a:extLst>
          </p:cNvPr>
          <p:cNvSpPr/>
          <p:nvPr/>
        </p:nvSpPr>
        <p:spPr>
          <a:xfrm>
            <a:off x="5581456" y="3709959"/>
            <a:ext cx="346166" cy="4114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rgbClr val="7030A0"/>
                </a:solidFill>
              </a:rPr>
              <a:t>RFC_B</a:t>
            </a:r>
            <a:endParaRPr lang="x-none" sz="600" dirty="0">
              <a:solidFill>
                <a:srgbClr val="7030A0"/>
              </a:solidFill>
            </a:endParaRPr>
          </a:p>
        </p:txBody>
      </p:sp>
      <p:sp>
        <p:nvSpPr>
          <p:cNvPr id="14" name="Rectangle 13">
            <a:extLst>
              <a:ext uri="{FF2B5EF4-FFF2-40B4-BE49-F238E27FC236}">
                <a16:creationId xmlns="" xmlns:a16="http://schemas.microsoft.com/office/drawing/2014/main" id="{D3362216-4B53-4EDB-84E8-5D95D45791FF}"/>
              </a:ext>
            </a:extLst>
          </p:cNvPr>
          <p:cNvSpPr/>
          <p:nvPr/>
        </p:nvSpPr>
        <p:spPr>
          <a:xfrm>
            <a:off x="1553489" y="2299009"/>
            <a:ext cx="1031966" cy="94689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27" name="Rectangle 26">
            <a:extLst>
              <a:ext uri="{FF2B5EF4-FFF2-40B4-BE49-F238E27FC236}">
                <a16:creationId xmlns="" xmlns:a16="http://schemas.microsoft.com/office/drawing/2014/main" id="{E25891D2-4C42-42F8-8782-59E0381A02C9}"/>
              </a:ext>
            </a:extLst>
          </p:cNvPr>
          <p:cNvSpPr/>
          <p:nvPr/>
        </p:nvSpPr>
        <p:spPr>
          <a:xfrm>
            <a:off x="5036293" y="2286621"/>
            <a:ext cx="346166" cy="137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28" name="Rectangle 27">
            <a:extLst>
              <a:ext uri="{FF2B5EF4-FFF2-40B4-BE49-F238E27FC236}">
                <a16:creationId xmlns="" xmlns:a16="http://schemas.microsoft.com/office/drawing/2014/main" id="{DCF7F836-7ADE-47FC-AF6D-1D499D5F6187}"/>
              </a:ext>
            </a:extLst>
          </p:cNvPr>
          <p:cNvSpPr/>
          <p:nvPr/>
        </p:nvSpPr>
        <p:spPr>
          <a:xfrm>
            <a:off x="5519278" y="2285668"/>
            <a:ext cx="346166" cy="137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30" name="Rectangle 29">
            <a:extLst>
              <a:ext uri="{FF2B5EF4-FFF2-40B4-BE49-F238E27FC236}">
                <a16:creationId xmlns="" xmlns:a16="http://schemas.microsoft.com/office/drawing/2014/main" id="{F9A23416-168C-4DA9-9301-68EDE985A119}"/>
              </a:ext>
            </a:extLst>
          </p:cNvPr>
          <p:cNvSpPr/>
          <p:nvPr/>
        </p:nvSpPr>
        <p:spPr>
          <a:xfrm>
            <a:off x="7749151" y="3842043"/>
            <a:ext cx="346166" cy="137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34" name="Rectangle 33">
            <a:extLst>
              <a:ext uri="{FF2B5EF4-FFF2-40B4-BE49-F238E27FC236}">
                <a16:creationId xmlns="" xmlns:a16="http://schemas.microsoft.com/office/drawing/2014/main" id="{49C3A7AA-A7E7-4383-9050-C6BBE95B1058}"/>
              </a:ext>
            </a:extLst>
          </p:cNvPr>
          <p:cNvSpPr/>
          <p:nvPr/>
        </p:nvSpPr>
        <p:spPr>
          <a:xfrm>
            <a:off x="2139940" y="2369445"/>
            <a:ext cx="346166" cy="137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pic>
        <p:nvPicPr>
          <p:cNvPr id="39" name="Picture 38" descr="Transiting Exoplanet Survey Satellite - Wikipedia">
            <a:extLst>
              <a:ext uri="{FF2B5EF4-FFF2-40B4-BE49-F238E27FC236}">
                <a16:creationId xmlns="" xmlns:a16="http://schemas.microsoft.com/office/drawing/2014/main" id="{3926B34F-99C0-4C92-B8C4-C4CA6A46D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6957">
            <a:off x="3856291" y="314355"/>
            <a:ext cx="607888" cy="430587"/>
          </a:xfrm>
          <a:prstGeom prst="rect">
            <a:avLst/>
          </a:prstGeom>
        </p:spPr>
      </p:pic>
      <p:pic>
        <p:nvPicPr>
          <p:cNvPr id="40" name="Picture 39" descr="Category:Satellite icons - Wikimedia Commons">
            <a:extLst>
              <a:ext uri="{FF2B5EF4-FFF2-40B4-BE49-F238E27FC236}">
                <a16:creationId xmlns="" xmlns:a16="http://schemas.microsoft.com/office/drawing/2014/main" id="{59ECC4FF-97BA-449B-B751-2A35FBBCE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099" y="2571598"/>
            <a:ext cx="737582" cy="737582"/>
          </a:xfrm>
          <a:prstGeom prst="rect">
            <a:avLst/>
          </a:prstGeom>
        </p:spPr>
      </p:pic>
      <p:pic>
        <p:nvPicPr>
          <p:cNvPr id="41" name="Picture 40" descr="Category:Satellite icons - Wikimedia Commons">
            <a:extLst>
              <a:ext uri="{FF2B5EF4-FFF2-40B4-BE49-F238E27FC236}">
                <a16:creationId xmlns="" xmlns:a16="http://schemas.microsoft.com/office/drawing/2014/main" id="{20B40F60-5775-4A10-9B4B-447F85995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572" y="1101713"/>
            <a:ext cx="712497" cy="712497"/>
          </a:xfrm>
          <a:prstGeom prst="rect">
            <a:avLst/>
          </a:prstGeom>
        </p:spPr>
      </p:pic>
      <p:pic>
        <p:nvPicPr>
          <p:cNvPr id="42" name="Picture 41" descr="Category:Satellite icons - Wikimedia Commons">
            <a:extLst>
              <a:ext uri="{FF2B5EF4-FFF2-40B4-BE49-F238E27FC236}">
                <a16:creationId xmlns="" xmlns:a16="http://schemas.microsoft.com/office/drawing/2014/main" id="{92F81C33-AE3B-4AC0-90B3-D770046D4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871" y="1229596"/>
            <a:ext cx="631559" cy="631559"/>
          </a:xfrm>
          <a:prstGeom prst="rect">
            <a:avLst/>
          </a:prstGeom>
        </p:spPr>
      </p:pic>
      <p:pic>
        <p:nvPicPr>
          <p:cNvPr id="43" name="Picture 42" descr="Category:Satellite icons - Wikimedia Commons">
            <a:extLst>
              <a:ext uri="{FF2B5EF4-FFF2-40B4-BE49-F238E27FC236}">
                <a16:creationId xmlns="" xmlns:a16="http://schemas.microsoft.com/office/drawing/2014/main" id="{0DB54329-B944-4838-AB68-4F93F6608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184" y="1198843"/>
            <a:ext cx="659943" cy="659943"/>
          </a:xfrm>
          <a:prstGeom prst="rect">
            <a:avLst/>
          </a:prstGeom>
        </p:spPr>
      </p:pic>
      <p:pic>
        <p:nvPicPr>
          <p:cNvPr id="44" name="Picture 43" descr="Transiting Exoplanet Survey Satellite - Wikipedia">
            <a:extLst>
              <a:ext uri="{FF2B5EF4-FFF2-40B4-BE49-F238E27FC236}">
                <a16:creationId xmlns="" xmlns:a16="http://schemas.microsoft.com/office/drawing/2014/main" id="{E9258B64-A208-433B-A76A-3854E8C2A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6957">
            <a:off x="7100516" y="314354"/>
            <a:ext cx="607888" cy="430587"/>
          </a:xfrm>
          <a:prstGeom prst="rect">
            <a:avLst/>
          </a:prstGeom>
        </p:spPr>
      </p:pic>
      <p:cxnSp>
        <p:nvCxnSpPr>
          <p:cNvPr id="45" name="Straight Connector 44">
            <a:extLst>
              <a:ext uri="{FF2B5EF4-FFF2-40B4-BE49-F238E27FC236}">
                <a16:creationId xmlns="" xmlns:a16="http://schemas.microsoft.com/office/drawing/2014/main" id="{E220AFE6-012E-4C1B-96C1-8C2CA147C516}"/>
              </a:ext>
            </a:extLst>
          </p:cNvPr>
          <p:cNvCxnSpPr>
            <a:cxnSpLocks/>
            <a:stCxn id="39" idx="2"/>
            <a:endCxn id="41" idx="0"/>
          </p:cNvCxnSpPr>
          <p:nvPr/>
        </p:nvCxnSpPr>
        <p:spPr>
          <a:xfrm flipH="1">
            <a:off x="2180821" y="661359"/>
            <a:ext cx="1809109" cy="44035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940FB7E-9C99-4084-B5E3-97D8AD2A6ADD}"/>
              </a:ext>
            </a:extLst>
          </p:cNvPr>
          <p:cNvCxnSpPr>
            <a:cxnSpLocks/>
            <a:stCxn id="39" idx="3"/>
            <a:endCxn id="42" idx="1"/>
          </p:cNvCxnSpPr>
          <p:nvPr/>
        </p:nvCxnSpPr>
        <p:spPr>
          <a:xfrm>
            <a:off x="4346178" y="770080"/>
            <a:ext cx="652694" cy="77529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9A39CF7-3DCE-4428-A855-2289F67576CA}"/>
              </a:ext>
            </a:extLst>
          </p:cNvPr>
          <p:cNvCxnSpPr>
            <a:cxnSpLocks/>
            <a:stCxn id="44" idx="2"/>
            <a:endCxn id="43" idx="3"/>
          </p:cNvCxnSpPr>
          <p:nvPr/>
        </p:nvCxnSpPr>
        <p:spPr>
          <a:xfrm flipH="1">
            <a:off x="6322127" y="661357"/>
            <a:ext cx="912027" cy="86745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017736E-33B4-4AAB-AB41-A264EEA9D60C}"/>
              </a:ext>
            </a:extLst>
          </p:cNvPr>
          <p:cNvCxnSpPr>
            <a:cxnSpLocks/>
            <a:endCxn id="40" idx="0"/>
          </p:cNvCxnSpPr>
          <p:nvPr/>
        </p:nvCxnSpPr>
        <p:spPr>
          <a:xfrm>
            <a:off x="7348454" y="775657"/>
            <a:ext cx="980436" cy="179594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 xmlns:a16="http://schemas.microsoft.com/office/drawing/2014/main" id="{202483E1-3A71-43AF-A4A9-4CC6E96AC8D4}"/>
              </a:ext>
            </a:extLst>
          </p:cNvPr>
          <p:cNvGrpSpPr/>
          <p:nvPr/>
        </p:nvGrpSpPr>
        <p:grpSpPr>
          <a:xfrm>
            <a:off x="4137056" y="1048956"/>
            <a:ext cx="1176129" cy="389677"/>
            <a:chOff x="2023353" y="2039149"/>
            <a:chExt cx="1568172" cy="519569"/>
          </a:xfrm>
        </p:grpSpPr>
        <p:sp>
          <p:nvSpPr>
            <p:cNvPr id="53" name="Cloud 52">
              <a:extLst>
                <a:ext uri="{FF2B5EF4-FFF2-40B4-BE49-F238E27FC236}">
                  <a16:creationId xmlns="" xmlns:a16="http://schemas.microsoft.com/office/drawing/2014/main" id="{5CA4FD5D-89F1-4E8E-B71A-8895C4367AAF}"/>
                </a:ext>
              </a:extLst>
            </p:cNvPr>
            <p:cNvSpPr/>
            <p:nvPr/>
          </p:nvSpPr>
          <p:spPr>
            <a:xfrm>
              <a:off x="2023353" y="2039149"/>
              <a:ext cx="1568172" cy="379851"/>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54" name="Cloud 53">
              <a:extLst>
                <a:ext uri="{FF2B5EF4-FFF2-40B4-BE49-F238E27FC236}">
                  <a16:creationId xmlns="" xmlns:a16="http://schemas.microsoft.com/office/drawing/2014/main" id="{B560E834-F19B-4585-9D0E-9FE7C31343CE}"/>
                </a:ext>
              </a:extLst>
            </p:cNvPr>
            <p:cNvSpPr/>
            <p:nvPr/>
          </p:nvSpPr>
          <p:spPr>
            <a:xfrm>
              <a:off x="2372201" y="2148906"/>
              <a:ext cx="1014590" cy="409812"/>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grpSp>
      <p:cxnSp>
        <p:nvCxnSpPr>
          <p:cNvPr id="58" name="Straight Connector 57">
            <a:extLst>
              <a:ext uri="{FF2B5EF4-FFF2-40B4-BE49-F238E27FC236}">
                <a16:creationId xmlns="" xmlns:a16="http://schemas.microsoft.com/office/drawing/2014/main" id="{EDE8AE9A-EA96-4FE0-8D5B-7268B6A7A5EC}"/>
              </a:ext>
            </a:extLst>
          </p:cNvPr>
          <p:cNvCxnSpPr>
            <a:cxnSpLocks/>
            <a:stCxn id="8" idx="1"/>
            <a:endCxn id="14" idx="3"/>
          </p:cNvCxnSpPr>
          <p:nvPr/>
        </p:nvCxnSpPr>
        <p:spPr>
          <a:xfrm flipH="1" flipV="1">
            <a:off x="2585455" y="2772456"/>
            <a:ext cx="2264482" cy="875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7F976B08-AC74-44EC-9DD5-E5AEDDD86652}"/>
              </a:ext>
            </a:extLst>
          </p:cNvPr>
          <p:cNvCxnSpPr>
            <a:cxnSpLocks/>
            <a:stCxn id="8" idx="3"/>
            <a:endCxn id="35" idx="1"/>
          </p:cNvCxnSpPr>
          <p:nvPr/>
        </p:nvCxnSpPr>
        <p:spPr>
          <a:xfrm>
            <a:off x="6097439" y="3647911"/>
            <a:ext cx="1568277" cy="599207"/>
          </a:xfrm>
          <a:prstGeom prst="line">
            <a:avLst/>
          </a:prstGeom>
        </p:spPr>
        <p:style>
          <a:lnRef idx="1">
            <a:schemeClr val="accent1"/>
          </a:lnRef>
          <a:fillRef idx="0">
            <a:schemeClr val="accent1"/>
          </a:fillRef>
          <a:effectRef idx="0">
            <a:schemeClr val="accent1"/>
          </a:effectRef>
          <a:fontRef idx="minor">
            <a:schemeClr val="tx1"/>
          </a:fontRef>
        </p:style>
      </p:cxnSp>
      <p:sp>
        <p:nvSpPr>
          <p:cNvPr id="25" name="Multiplication Sign 24">
            <a:extLst>
              <a:ext uri="{FF2B5EF4-FFF2-40B4-BE49-F238E27FC236}">
                <a16:creationId xmlns="" xmlns:a16="http://schemas.microsoft.com/office/drawing/2014/main" id="{09AD8ECC-AE6D-4D9C-8D28-F47A332512C0}"/>
              </a:ext>
            </a:extLst>
          </p:cNvPr>
          <p:cNvSpPr/>
          <p:nvPr/>
        </p:nvSpPr>
        <p:spPr>
          <a:xfrm>
            <a:off x="2102339" y="2064595"/>
            <a:ext cx="400541" cy="373400"/>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52" name="Multiplication Sign 51">
            <a:extLst>
              <a:ext uri="{FF2B5EF4-FFF2-40B4-BE49-F238E27FC236}">
                <a16:creationId xmlns="" xmlns:a16="http://schemas.microsoft.com/office/drawing/2014/main" id="{AE92DCBB-8EB0-4739-8960-1909ACA911BC}"/>
              </a:ext>
            </a:extLst>
          </p:cNvPr>
          <p:cNvSpPr/>
          <p:nvPr/>
        </p:nvSpPr>
        <p:spPr>
          <a:xfrm>
            <a:off x="7711516" y="3537193"/>
            <a:ext cx="400541" cy="373400"/>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6" name="Arrow: Up 25">
            <a:extLst>
              <a:ext uri="{FF2B5EF4-FFF2-40B4-BE49-F238E27FC236}">
                <a16:creationId xmlns="" xmlns:a16="http://schemas.microsoft.com/office/drawing/2014/main" id="{86982130-A8F3-4A66-9E71-804199FE710E}"/>
              </a:ext>
            </a:extLst>
          </p:cNvPr>
          <p:cNvSpPr/>
          <p:nvPr/>
        </p:nvSpPr>
        <p:spPr>
          <a:xfrm>
            <a:off x="5021213" y="1924638"/>
            <a:ext cx="387939" cy="416323"/>
          </a:xfrm>
          <a:prstGeom prst="up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rgbClr val="FFFFFF"/>
              </a:solidFill>
            </a:endParaRPr>
          </a:p>
        </p:txBody>
      </p:sp>
      <p:sp>
        <p:nvSpPr>
          <p:cNvPr id="57" name="Arrow: Up 56">
            <a:extLst>
              <a:ext uri="{FF2B5EF4-FFF2-40B4-BE49-F238E27FC236}">
                <a16:creationId xmlns="" xmlns:a16="http://schemas.microsoft.com/office/drawing/2014/main" id="{3AC3C273-B244-4B65-8E19-842267D6052F}"/>
              </a:ext>
            </a:extLst>
          </p:cNvPr>
          <p:cNvSpPr/>
          <p:nvPr/>
        </p:nvSpPr>
        <p:spPr>
          <a:xfrm>
            <a:off x="5495448" y="1929706"/>
            <a:ext cx="387939" cy="415856"/>
          </a:xfrm>
          <a:prstGeom prst="up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rgbClr val="FFFFFF"/>
              </a:solidFill>
            </a:endParaRPr>
          </a:p>
        </p:txBody>
      </p:sp>
      <p:cxnSp>
        <p:nvCxnSpPr>
          <p:cNvPr id="38" name="Connector: Curved 37">
            <a:extLst>
              <a:ext uri="{FF2B5EF4-FFF2-40B4-BE49-F238E27FC236}">
                <a16:creationId xmlns="" xmlns:a16="http://schemas.microsoft.com/office/drawing/2014/main" id="{7BFCCD6B-0944-4E75-A301-FE664E2FE605}"/>
              </a:ext>
            </a:extLst>
          </p:cNvPr>
          <p:cNvCxnSpPr>
            <a:cxnSpLocks/>
            <a:stCxn id="11" idx="0"/>
            <a:endCxn id="27" idx="2"/>
          </p:cNvCxnSpPr>
          <p:nvPr/>
        </p:nvCxnSpPr>
        <p:spPr>
          <a:xfrm rot="16200000" flipV="1">
            <a:off x="4838839" y="2794259"/>
            <a:ext cx="1286237" cy="545163"/>
          </a:xfrm>
          <a:prstGeom prst="curvedConnector3">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 xmlns:a16="http://schemas.microsoft.com/office/drawing/2014/main" id="{B77E6FCE-8D45-4809-9E00-E563EDF2EE1E}"/>
              </a:ext>
            </a:extLst>
          </p:cNvPr>
          <p:cNvSpPr/>
          <p:nvPr/>
        </p:nvSpPr>
        <p:spPr>
          <a:xfrm>
            <a:off x="413865" y="3568371"/>
            <a:ext cx="1088572" cy="381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rgbClr val="FFFFFF"/>
                </a:solidFill>
              </a:rPr>
              <a:t>Fade sensor</a:t>
            </a:r>
          </a:p>
        </p:txBody>
      </p:sp>
      <p:sp>
        <p:nvSpPr>
          <p:cNvPr id="65" name="Rectangle 64">
            <a:extLst>
              <a:ext uri="{FF2B5EF4-FFF2-40B4-BE49-F238E27FC236}">
                <a16:creationId xmlns="" xmlns:a16="http://schemas.microsoft.com/office/drawing/2014/main" id="{2915C010-3272-4EF6-BAF7-96A494734A2B}"/>
              </a:ext>
            </a:extLst>
          </p:cNvPr>
          <p:cNvSpPr/>
          <p:nvPr/>
        </p:nvSpPr>
        <p:spPr>
          <a:xfrm>
            <a:off x="446924" y="4368945"/>
            <a:ext cx="1031966" cy="473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Self healing app</a:t>
            </a:r>
            <a:endParaRPr lang="x-none" sz="1013" dirty="0">
              <a:solidFill>
                <a:srgbClr val="000000"/>
              </a:solidFill>
            </a:endParaRPr>
          </a:p>
        </p:txBody>
      </p:sp>
      <p:cxnSp>
        <p:nvCxnSpPr>
          <p:cNvPr id="56" name="Straight Arrow Connector 55">
            <a:extLst>
              <a:ext uri="{FF2B5EF4-FFF2-40B4-BE49-F238E27FC236}">
                <a16:creationId xmlns="" xmlns:a16="http://schemas.microsoft.com/office/drawing/2014/main" id="{DFAFCE9A-2921-4D72-A8A3-B32368EFE52B}"/>
              </a:ext>
            </a:extLst>
          </p:cNvPr>
          <p:cNvCxnSpPr>
            <a:cxnSpLocks/>
            <a:stCxn id="49" idx="4"/>
            <a:endCxn id="65" idx="0"/>
          </p:cNvCxnSpPr>
          <p:nvPr/>
        </p:nvCxnSpPr>
        <p:spPr>
          <a:xfrm>
            <a:off x="958152" y="3949372"/>
            <a:ext cx="4756" cy="419573"/>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74" name="Rectangle 73">
            <a:extLst>
              <a:ext uri="{FF2B5EF4-FFF2-40B4-BE49-F238E27FC236}">
                <a16:creationId xmlns="" xmlns:a16="http://schemas.microsoft.com/office/drawing/2014/main" id="{1EE118FC-88ED-4EB3-976C-085F6C15E8DC}"/>
              </a:ext>
            </a:extLst>
          </p:cNvPr>
          <p:cNvSpPr/>
          <p:nvPr/>
        </p:nvSpPr>
        <p:spPr>
          <a:xfrm>
            <a:off x="2021086" y="4368944"/>
            <a:ext cx="1031966" cy="473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SAT-MANO</a:t>
            </a:r>
            <a:endParaRPr lang="x-none" sz="1013" dirty="0">
              <a:solidFill>
                <a:srgbClr val="000000"/>
              </a:solidFill>
            </a:endParaRPr>
          </a:p>
        </p:txBody>
      </p:sp>
      <p:cxnSp>
        <p:nvCxnSpPr>
          <p:cNvPr id="77" name="Straight Arrow Connector 76">
            <a:extLst>
              <a:ext uri="{FF2B5EF4-FFF2-40B4-BE49-F238E27FC236}">
                <a16:creationId xmlns="" xmlns:a16="http://schemas.microsoft.com/office/drawing/2014/main" id="{7AA48E3A-C6A8-4B1A-8195-D2F7FCBFDBE6}"/>
              </a:ext>
            </a:extLst>
          </p:cNvPr>
          <p:cNvCxnSpPr>
            <a:cxnSpLocks/>
            <a:stCxn id="65" idx="3"/>
            <a:endCxn id="74" idx="1"/>
          </p:cNvCxnSpPr>
          <p:nvPr/>
        </p:nvCxnSpPr>
        <p:spPr>
          <a:xfrm flipV="1">
            <a:off x="1478890" y="4605668"/>
            <a:ext cx="542197" cy="1"/>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80" name="Rectangle 79">
            <a:extLst>
              <a:ext uri="{FF2B5EF4-FFF2-40B4-BE49-F238E27FC236}">
                <a16:creationId xmlns="" xmlns:a16="http://schemas.microsoft.com/office/drawing/2014/main" id="{9A6847AE-18AF-403F-9455-9F8B2729F2B4}"/>
              </a:ext>
            </a:extLst>
          </p:cNvPr>
          <p:cNvSpPr/>
          <p:nvPr/>
        </p:nvSpPr>
        <p:spPr>
          <a:xfrm>
            <a:off x="3460725" y="3919672"/>
            <a:ext cx="724912" cy="3497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SDN-C</a:t>
            </a:r>
            <a:endParaRPr lang="x-none" sz="1013" dirty="0">
              <a:solidFill>
                <a:srgbClr val="000000"/>
              </a:solidFill>
            </a:endParaRPr>
          </a:p>
        </p:txBody>
      </p:sp>
      <p:cxnSp>
        <p:nvCxnSpPr>
          <p:cNvPr id="81" name="Straight Arrow Connector 80">
            <a:extLst>
              <a:ext uri="{FF2B5EF4-FFF2-40B4-BE49-F238E27FC236}">
                <a16:creationId xmlns="" xmlns:a16="http://schemas.microsoft.com/office/drawing/2014/main" id="{0E93D41E-42BA-4A88-AE4A-8C7883A6A636}"/>
              </a:ext>
            </a:extLst>
          </p:cNvPr>
          <p:cNvCxnSpPr>
            <a:cxnSpLocks/>
            <a:stCxn id="74" idx="3"/>
            <a:endCxn id="80" idx="1"/>
          </p:cNvCxnSpPr>
          <p:nvPr/>
        </p:nvCxnSpPr>
        <p:spPr>
          <a:xfrm flipV="1">
            <a:off x="3053053" y="4094544"/>
            <a:ext cx="407672" cy="511124"/>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86" name="Rectangle 85">
            <a:extLst>
              <a:ext uri="{FF2B5EF4-FFF2-40B4-BE49-F238E27FC236}">
                <a16:creationId xmlns="" xmlns:a16="http://schemas.microsoft.com/office/drawing/2014/main" id="{43AB91C0-F61A-4DDD-BA3A-08400403B0FC}"/>
              </a:ext>
            </a:extLst>
          </p:cNvPr>
          <p:cNvSpPr/>
          <p:nvPr/>
        </p:nvSpPr>
        <p:spPr>
          <a:xfrm>
            <a:off x="5154858" y="4385950"/>
            <a:ext cx="724912" cy="4394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SAT-CTLR</a:t>
            </a:r>
            <a:endParaRPr lang="x-none" sz="1013" dirty="0">
              <a:solidFill>
                <a:srgbClr val="000000"/>
              </a:solidFill>
            </a:endParaRPr>
          </a:p>
        </p:txBody>
      </p:sp>
      <p:cxnSp>
        <p:nvCxnSpPr>
          <p:cNvPr id="87" name="Straight Arrow Connector 86">
            <a:extLst>
              <a:ext uri="{FF2B5EF4-FFF2-40B4-BE49-F238E27FC236}">
                <a16:creationId xmlns="" xmlns:a16="http://schemas.microsoft.com/office/drawing/2014/main" id="{2D943AD4-0AE6-4DA7-97D5-75B57E168221}"/>
              </a:ext>
            </a:extLst>
          </p:cNvPr>
          <p:cNvCxnSpPr>
            <a:cxnSpLocks/>
            <a:stCxn id="74" idx="3"/>
            <a:endCxn id="86" idx="1"/>
          </p:cNvCxnSpPr>
          <p:nvPr/>
        </p:nvCxnSpPr>
        <p:spPr>
          <a:xfrm flipV="1">
            <a:off x="3053053" y="4605667"/>
            <a:ext cx="2101805" cy="1"/>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99" name="Straight Arrow Connector 98">
            <a:extLst>
              <a:ext uri="{FF2B5EF4-FFF2-40B4-BE49-F238E27FC236}">
                <a16:creationId xmlns="" xmlns:a16="http://schemas.microsoft.com/office/drawing/2014/main" id="{801F4ECB-4BDF-466B-AE7D-256F50D95A98}"/>
              </a:ext>
            </a:extLst>
          </p:cNvPr>
          <p:cNvCxnSpPr>
            <a:cxnSpLocks/>
          </p:cNvCxnSpPr>
          <p:nvPr/>
        </p:nvCxnSpPr>
        <p:spPr>
          <a:xfrm flipV="1">
            <a:off x="5499451" y="2437995"/>
            <a:ext cx="162734" cy="1941550"/>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101" name="Straight Arrow Connector 100">
            <a:extLst>
              <a:ext uri="{FF2B5EF4-FFF2-40B4-BE49-F238E27FC236}">
                <a16:creationId xmlns="" xmlns:a16="http://schemas.microsoft.com/office/drawing/2014/main" id="{5780A66F-D841-4F29-9620-C9736C858A67}"/>
              </a:ext>
            </a:extLst>
          </p:cNvPr>
          <p:cNvCxnSpPr>
            <a:cxnSpLocks/>
            <a:endCxn id="34" idx="2"/>
          </p:cNvCxnSpPr>
          <p:nvPr/>
        </p:nvCxnSpPr>
        <p:spPr>
          <a:xfrm flipH="1" flipV="1">
            <a:off x="2313023" y="2506545"/>
            <a:ext cx="3182052" cy="1868409"/>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110" name="Straight Arrow Connector 109">
            <a:extLst>
              <a:ext uri="{FF2B5EF4-FFF2-40B4-BE49-F238E27FC236}">
                <a16:creationId xmlns="" xmlns:a16="http://schemas.microsoft.com/office/drawing/2014/main" id="{5F80A309-753D-40DB-ACBB-5FC6829233F0}"/>
              </a:ext>
            </a:extLst>
          </p:cNvPr>
          <p:cNvCxnSpPr>
            <a:cxnSpLocks/>
            <a:stCxn id="80" idx="0"/>
            <a:endCxn id="14" idx="2"/>
          </p:cNvCxnSpPr>
          <p:nvPr/>
        </p:nvCxnSpPr>
        <p:spPr>
          <a:xfrm flipH="1" flipV="1">
            <a:off x="2069472" y="3245903"/>
            <a:ext cx="1753709" cy="673769"/>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115" name="Straight Arrow Connector 114">
            <a:extLst>
              <a:ext uri="{FF2B5EF4-FFF2-40B4-BE49-F238E27FC236}">
                <a16:creationId xmlns="" xmlns:a16="http://schemas.microsoft.com/office/drawing/2014/main" id="{C6163558-26A1-4B20-BF79-D8F78D738D47}"/>
              </a:ext>
            </a:extLst>
          </p:cNvPr>
          <p:cNvCxnSpPr>
            <a:cxnSpLocks/>
            <a:stCxn id="80" idx="0"/>
            <a:endCxn id="9" idx="2"/>
          </p:cNvCxnSpPr>
          <p:nvPr/>
        </p:nvCxnSpPr>
        <p:spPr>
          <a:xfrm flipV="1">
            <a:off x="3823181" y="3088931"/>
            <a:ext cx="1621326" cy="830741"/>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pic>
        <p:nvPicPr>
          <p:cNvPr id="119" name="Picture 118" descr="gilat-logo.png">
            <a:extLst>
              <a:ext uri="{FF2B5EF4-FFF2-40B4-BE49-F238E27FC236}">
                <a16:creationId xmlns="" xmlns:a16="http://schemas.microsoft.com/office/drawing/2014/main" id="{1D5F8EA2-D676-466F-937A-A9BA4F6F5800}"/>
              </a:ext>
            </a:extLst>
          </p:cNvPr>
          <p:cNvPicPr/>
          <p:nvPr/>
        </p:nvPicPr>
        <p:blipFill>
          <a:blip r:embed="rId4" cstate="print"/>
          <a:srcRect/>
          <a:stretch>
            <a:fillRect/>
          </a:stretch>
        </p:blipFill>
        <p:spPr bwMode="auto">
          <a:xfrm>
            <a:off x="2236838" y="4087611"/>
            <a:ext cx="368676" cy="374072"/>
          </a:xfrm>
          <a:prstGeom prst="rect">
            <a:avLst/>
          </a:prstGeom>
          <a:noFill/>
          <a:ln w="9525">
            <a:noFill/>
            <a:miter lim="800000"/>
            <a:headEnd/>
            <a:tailEnd/>
          </a:ln>
        </p:spPr>
      </p:pic>
      <p:pic>
        <p:nvPicPr>
          <p:cNvPr id="120" name="Picture 119" descr="gilat-logo.png">
            <a:extLst>
              <a:ext uri="{FF2B5EF4-FFF2-40B4-BE49-F238E27FC236}">
                <a16:creationId xmlns="" xmlns:a16="http://schemas.microsoft.com/office/drawing/2014/main" id="{5DA647E8-3A93-4851-B047-9AC27F454FC2}"/>
              </a:ext>
            </a:extLst>
          </p:cNvPr>
          <p:cNvPicPr/>
          <p:nvPr/>
        </p:nvPicPr>
        <p:blipFill>
          <a:blip r:embed="rId4" cstate="print"/>
          <a:srcRect/>
          <a:stretch>
            <a:fillRect/>
          </a:stretch>
        </p:blipFill>
        <p:spPr bwMode="auto">
          <a:xfrm>
            <a:off x="3363134" y="3641284"/>
            <a:ext cx="368676" cy="374072"/>
          </a:xfrm>
          <a:prstGeom prst="rect">
            <a:avLst/>
          </a:prstGeom>
          <a:noFill/>
          <a:ln w="9525">
            <a:noFill/>
            <a:miter lim="800000"/>
            <a:headEnd/>
            <a:tailEnd/>
          </a:ln>
        </p:spPr>
      </p:pic>
      <p:pic>
        <p:nvPicPr>
          <p:cNvPr id="121" name="Picture 120" descr="gilat-logo.png">
            <a:extLst>
              <a:ext uri="{FF2B5EF4-FFF2-40B4-BE49-F238E27FC236}">
                <a16:creationId xmlns="" xmlns:a16="http://schemas.microsoft.com/office/drawing/2014/main" id="{453AF685-017B-4476-B7A0-ACFBF6B84528}"/>
              </a:ext>
            </a:extLst>
          </p:cNvPr>
          <p:cNvPicPr/>
          <p:nvPr/>
        </p:nvPicPr>
        <p:blipFill>
          <a:blip r:embed="rId4" cstate="print"/>
          <a:srcRect/>
          <a:stretch>
            <a:fillRect/>
          </a:stretch>
        </p:blipFill>
        <p:spPr bwMode="auto">
          <a:xfrm>
            <a:off x="5778972" y="4206892"/>
            <a:ext cx="368676" cy="374072"/>
          </a:xfrm>
          <a:prstGeom prst="rect">
            <a:avLst/>
          </a:prstGeom>
          <a:noFill/>
          <a:ln w="9525">
            <a:noFill/>
            <a:miter lim="800000"/>
            <a:headEnd/>
            <a:tailEnd/>
          </a:ln>
        </p:spPr>
      </p:pic>
      <p:pic>
        <p:nvPicPr>
          <p:cNvPr id="122" name="Picture 121" descr="gilat-logo.png">
            <a:extLst>
              <a:ext uri="{FF2B5EF4-FFF2-40B4-BE49-F238E27FC236}">
                <a16:creationId xmlns="" xmlns:a16="http://schemas.microsoft.com/office/drawing/2014/main" id="{74F36662-9B40-4725-9B8C-4D56FA93D967}"/>
              </a:ext>
            </a:extLst>
          </p:cNvPr>
          <p:cNvPicPr/>
          <p:nvPr/>
        </p:nvPicPr>
        <p:blipFill>
          <a:blip r:embed="rId4" cstate="print"/>
          <a:srcRect/>
          <a:stretch>
            <a:fillRect/>
          </a:stretch>
        </p:blipFill>
        <p:spPr bwMode="auto">
          <a:xfrm>
            <a:off x="8550979" y="3556293"/>
            <a:ext cx="368676" cy="374072"/>
          </a:xfrm>
          <a:prstGeom prst="rect">
            <a:avLst/>
          </a:prstGeom>
          <a:noFill/>
          <a:ln w="9525">
            <a:noFill/>
            <a:miter lim="800000"/>
            <a:headEnd/>
            <a:tailEnd/>
          </a:ln>
        </p:spPr>
      </p:pic>
      <p:pic>
        <p:nvPicPr>
          <p:cNvPr id="123" name="Picture 122" descr="gilat-logo.png">
            <a:extLst>
              <a:ext uri="{FF2B5EF4-FFF2-40B4-BE49-F238E27FC236}">
                <a16:creationId xmlns="" xmlns:a16="http://schemas.microsoft.com/office/drawing/2014/main" id="{D00D69A1-BDE0-44A0-BE7B-9E5924879D80}"/>
              </a:ext>
            </a:extLst>
          </p:cNvPr>
          <p:cNvPicPr/>
          <p:nvPr/>
        </p:nvPicPr>
        <p:blipFill>
          <a:blip r:embed="rId4" cstate="print"/>
          <a:srcRect/>
          <a:stretch>
            <a:fillRect/>
          </a:stretch>
        </p:blipFill>
        <p:spPr bwMode="auto">
          <a:xfrm>
            <a:off x="5831095" y="2856361"/>
            <a:ext cx="368676" cy="374072"/>
          </a:xfrm>
          <a:prstGeom prst="rect">
            <a:avLst/>
          </a:prstGeom>
          <a:noFill/>
          <a:ln w="9525">
            <a:noFill/>
            <a:miter lim="800000"/>
            <a:headEnd/>
            <a:tailEnd/>
          </a:ln>
        </p:spPr>
      </p:pic>
      <p:pic>
        <p:nvPicPr>
          <p:cNvPr id="124" name="Picture 123" descr="gilat-logo.png">
            <a:extLst>
              <a:ext uri="{FF2B5EF4-FFF2-40B4-BE49-F238E27FC236}">
                <a16:creationId xmlns="" xmlns:a16="http://schemas.microsoft.com/office/drawing/2014/main" id="{2CE51D3E-23A8-47E6-AA32-8477A344D2BC}"/>
              </a:ext>
            </a:extLst>
          </p:cNvPr>
          <p:cNvPicPr/>
          <p:nvPr/>
        </p:nvPicPr>
        <p:blipFill>
          <a:blip r:embed="rId4" cstate="print"/>
          <a:srcRect/>
          <a:stretch>
            <a:fillRect/>
          </a:stretch>
        </p:blipFill>
        <p:spPr bwMode="auto">
          <a:xfrm>
            <a:off x="2118983" y="3013469"/>
            <a:ext cx="368676" cy="374072"/>
          </a:xfrm>
          <a:prstGeom prst="rect">
            <a:avLst/>
          </a:prstGeom>
          <a:noFill/>
          <a:ln w="9525">
            <a:noFill/>
            <a:miter lim="800000"/>
            <a:headEnd/>
            <a:tailEnd/>
          </a:ln>
        </p:spPr>
      </p:pic>
      <p:sp>
        <p:nvSpPr>
          <p:cNvPr id="125" name="Flowchart: Alternate Process 124">
            <a:extLst>
              <a:ext uri="{FF2B5EF4-FFF2-40B4-BE49-F238E27FC236}">
                <a16:creationId xmlns="" xmlns:a16="http://schemas.microsoft.com/office/drawing/2014/main" id="{910891EF-B698-419E-9CB1-C983C0514163}"/>
              </a:ext>
            </a:extLst>
          </p:cNvPr>
          <p:cNvSpPr/>
          <p:nvPr/>
        </p:nvSpPr>
        <p:spPr>
          <a:xfrm>
            <a:off x="6314071" y="1526675"/>
            <a:ext cx="1551386" cy="156733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13" dirty="0">
                <a:solidFill>
                  <a:srgbClr val="FFFFFF"/>
                </a:solidFill>
              </a:rPr>
              <a:t>Both RF, Network and DC are re-programmed</a:t>
            </a:r>
          </a:p>
        </p:txBody>
      </p:sp>
    </p:spTree>
    <p:extLst>
      <p:ext uri="{BB962C8B-B14F-4D97-AF65-F5344CB8AC3E}">
        <p14:creationId xmlns:p14="http://schemas.microsoft.com/office/powerpoint/2010/main" val="2734959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heel(1)">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inVertical)">
                                      <p:cBhvr>
                                        <p:cTn id="16" dur="500"/>
                                        <p:tgtEl>
                                          <p:spTgt spid="56"/>
                                        </p:tgtEl>
                                      </p:cBhvr>
                                    </p:animEffect>
                                  </p:childTnLst>
                                </p:cTn>
                              </p:par>
                              <p:par>
                                <p:cTn id="17" presetID="16" presetClass="entr" presetSubtype="21"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par>
                          <p:cTn id="20" fill="hold">
                            <p:stCondLst>
                              <p:cond delay="1000"/>
                            </p:stCondLst>
                            <p:childTnLst>
                              <p:par>
                                <p:cTn id="21" presetID="16" presetClass="entr" presetSubtype="21" fill="hold" nodeType="afterEffect">
                                  <p:stCondLst>
                                    <p:cond delay="1000"/>
                                  </p:stCondLst>
                                  <p:childTnLst>
                                    <p:set>
                                      <p:cBhvr>
                                        <p:cTn id="22" dur="1" fill="hold">
                                          <p:stCondLst>
                                            <p:cond delay="0"/>
                                          </p:stCondLst>
                                        </p:cTn>
                                        <p:tgtEl>
                                          <p:spTgt spid="87"/>
                                        </p:tgtEl>
                                        <p:attrNameLst>
                                          <p:attrName>style.visibility</p:attrName>
                                        </p:attrNameLst>
                                      </p:cBhvr>
                                      <p:to>
                                        <p:strVal val="visible"/>
                                      </p:to>
                                    </p:set>
                                    <p:animEffect transition="in" filter="barn(inVertical)">
                                      <p:cBhvr>
                                        <p:cTn id="23" dur="500"/>
                                        <p:tgtEl>
                                          <p:spTgt spid="87"/>
                                        </p:tgtEl>
                                      </p:cBhvr>
                                    </p:animEffect>
                                  </p:childTnLst>
                                </p:cTn>
                              </p:par>
                              <p:par>
                                <p:cTn id="24" presetID="16" presetClass="entr" presetSubtype="21"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barn(inVertical)">
                                      <p:cBhvr>
                                        <p:cTn id="26" dur="500"/>
                                        <p:tgtEl>
                                          <p:spTgt spid="81"/>
                                        </p:tgtEl>
                                      </p:cBhvr>
                                    </p:animEffect>
                                  </p:childTnLst>
                                </p:cTn>
                              </p:par>
                            </p:childTnLst>
                          </p:cTn>
                        </p:par>
                        <p:par>
                          <p:cTn id="27" fill="hold">
                            <p:stCondLst>
                              <p:cond delay="2500"/>
                            </p:stCondLst>
                            <p:childTnLst>
                              <p:par>
                                <p:cTn id="28" presetID="16" presetClass="entr" presetSubtype="21" fill="hold" nodeType="afterEffect">
                                  <p:stCondLst>
                                    <p:cond delay="1000"/>
                                  </p:stCondLst>
                                  <p:childTnLst>
                                    <p:set>
                                      <p:cBhvr>
                                        <p:cTn id="29" dur="1" fill="hold">
                                          <p:stCondLst>
                                            <p:cond delay="0"/>
                                          </p:stCondLst>
                                        </p:cTn>
                                        <p:tgtEl>
                                          <p:spTgt spid="99"/>
                                        </p:tgtEl>
                                        <p:attrNameLst>
                                          <p:attrName>style.visibility</p:attrName>
                                        </p:attrNameLst>
                                      </p:cBhvr>
                                      <p:to>
                                        <p:strVal val="visible"/>
                                      </p:to>
                                    </p:set>
                                    <p:animEffect transition="in" filter="barn(inVertical)">
                                      <p:cBhvr>
                                        <p:cTn id="30" dur="500"/>
                                        <p:tgtEl>
                                          <p:spTgt spid="99"/>
                                        </p:tgtEl>
                                      </p:cBhvr>
                                    </p:animEffect>
                                  </p:childTnLst>
                                </p:cTn>
                              </p:par>
                              <p:par>
                                <p:cTn id="31" presetID="16" presetClass="entr" presetSubtype="21"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barn(inVertical)">
                                      <p:cBhvr>
                                        <p:cTn id="33" dur="500"/>
                                        <p:tgtEl>
                                          <p:spTgt spid="101"/>
                                        </p:tgtEl>
                                      </p:cBhvr>
                                    </p:animEffect>
                                  </p:childTnLst>
                                </p:cTn>
                              </p:par>
                              <p:par>
                                <p:cTn id="34" presetID="16" presetClass="entr" presetSubtype="21"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arn(inVertical)">
                                      <p:cBhvr>
                                        <p:cTn id="36" dur="500"/>
                                        <p:tgtEl>
                                          <p:spTgt spid="115"/>
                                        </p:tgtEl>
                                      </p:cBhvr>
                                    </p:animEffect>
                                  </p:childTnLst>
                                </p:cTn>
                              </p:par>
                              <p:par>
                                <p:cTn id="37" presetID="16" presetClass="entr" presetSubtype="21"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barn(inVertical)">
                                      <p:cBhvr>
                                        <p:cTn id="3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9A91ED62-E378-4F7D-82C4-C86C45F3C77A}"/>
              </a:ext>
            </a:extLst>
          </p:cNvPr>
          <p:cNvSpPr/>
          <p:nvPr/>
        </p:nvSpPr>
        <p:spPr>
          <a:xfrm>
            <a:off x="7404459" y="3381919"/>
            <a:ext cx="1554481" cy="1411385"/>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Teleport B </a:t>
            </a:r>
            <a:endParaRPr lang="x-none" sz="1013" dirty="0">
              <a:solidFill>
                <a:srgbClr val="000000"/>
              </a:solidFill>
            </a:endParaRPr>
          </a:p>
        </p:txBody>
      </p:sp>
      <p:sp>
        <p:nvSpPr>
          <p:cNvPr id="35" name="Rectangle 34">
            <a:extLst>
              <a:ext uri="{FF2B5EF4-FFF2-40B4-BE49-F238E27FC236}">
                <a16:creationId xmlns="" xmlns:a16="http://schemas.microsoft.com/office/drawing/2014/main" id="{3003CE6E-18D2-4CCC-B9C7-BD6A84262C51}"/>
              </a:ext>
            </a:extLst>
          </p:cNvPr>
          <p:cNvSpPr/>
          <p:nvPr/>
        </p:nvSpPr>
        <p:spPr>
          <a:xfrm>
            <a:off x="7665716" y="3773671"/>
            <a:ext cx="1031966" cy="94689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2" name="Title 1">
            <a:extLst>
              <a:ext uri="{FF2B5EF4-FFF2-40B4-BE49-F238E27FC236}">
                <a16:creationId xmlns="" xmlns:a16="http://schemas.microsoft.com/office/drawing/2014/main" id="{7A36C5DE-D2B0-465E-84DF-7B6EDC799FEF}"/>
              </a:ext>
            </a:extLst>
          </p:cNvPr>
          <p:cNvSpPr>
            <a:spLocks noGrp="1"/>
          </p:cNvSpPr>
          <p:nvPr>
            <p:ph type="title"/>
          </p:nvPr>
        </p:nvSpPr>
        <p:spPr/>
        <p:txBody>
          <a:bodyPr>
            <a:normAutofit fontScale="90000"/>
          </a:bodyPr>
          <a:lstStyle/>
          <a:p>
            <a:r>
              <a:rPr lang="en-US"/>
              <a:t>Satellite Self </a:t>
            </a:r>
            <a:r>
              <a:rPr lang="en-US" dirty="0"/>
              <a:t>healing </a:t>
            </a:r>
            <a:endParaRPr lang="x-none" dirty="0"/>
          </a:p>
        </p:txBody>
      </p:sp>
      <p:sp>
        <p:nvSpPr>
          <p:cNvPr id="6" name="Rectangle 5">
            <a:extLst>
              <a:ext uri="{FF2B5EF4-FFF2-40B4-BE49-F238E27FC236}">
                <a16:creationId xmlns="" xmlns:a16="http://schemas.microsoft.com/office/drawing/2014/main" id="{35D5C5D5-B950-4A15-A7EA-BAD089AD814F}"/>
              </a:ext>
            </a:extLst>
          </p:cNvPr>
          <p:cNvSpPr/>
          <p:nvPr/>
        </p:nvSpPr>
        <p:spPr>
          <a:xfrm>
            <a:off x="1300397" y="1762911"/>
            <a:ext cx="1554481" cy="163406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Teleport C</a:t>
            </a:r>
            <a:endParaRPr lang="x-none" sz="1013" dirty="0">
              <a:solidFill>
                <a:srgbClr val="000000"/>
              </a:solidFill>
            </a:endParaRPr>
          </a:p>
        </p:txBody>
      </p:sp>
      <p:sp>
        <p:nvSpPr>
          <p:cNvPr id="7" name="Rectangle 6">
            <a:extLst>
              <a:ext uri="{FF2B5EF4-FFF2-40B4-BE49-F238E27FC236}">
                <a16:creationId xmlns="" xmlns:a16="http://schemas.microsoft.com/office/drawing/2014/main" id="{FFB856EE-843A-4CAE-803D-A92B24E357D3}"/>
              </a:ext>
            </a:extLst>
          </p:cNvPr>
          <p:cNvSpPr/>
          <p:nvPr/>
        </p:nvSpPr>
        <p:spPr>
          <a:xfrm>
            <a:off x="4660515" y="1919038"/>
            <a:ext cx="1554481" cy="310780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DC+ Teleport A </a:t>
            </a:r>
            <a:endParaRPr lang="x-none" sz="1013" dirty="0">
              <a:solidFill>
                <a:srgbClr val="000000"/>
              </a:solidFill>
            </a:endParaRPr>
          </a:p>
          <a:p>
            <a:pPr algn="ctr"/>
            <a:endParaRPr lang="x-none" sz="1013" dirty="0">
              <a:solidFill>
                <a:srgbClr val="000000"/>
              </a:solidFill>
            </a:endParaRPr>
          </a:p>
        </p:txBody>
      </p:sp>
      <p:sp>
        <p:nvSpPr>
          <p:cNvPr id="8" name="Rectangle 7">
            <a:extLst>
              <a:ext uri="{FF2B5EF4-FFF2-40B4-BE49-F238E27FC236}">
                <a16:creationId xmlns="" xmlns:a16="http://schemas.microsoft.com/office/drawing/2014/main" id="{788A506B-2BFF-4D38-B56E-7F2F745F5EA8}"/>
              </a:ext>
            </a:extLst>
          </p:cNvPr>
          <p:cNvSpPr/>
          <p:nvPr/>
        </p:nvSpPr>
        <p:spPr>
          <a:xfrm>
            <a:off x="4849937" y="3381918"/>
            <a:ext cx="1247503" cy="53198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013" dirty="0">
                <a:solidFill>
                  <a:srgbClr val="000000"/>
                </a:solidFill>
              </a:rPr>
              <a:t>DC-x86 NFs</a:t>
            </a:r>
            <a:endParaRPr lang="x-none" sz="1013" dirty="0">
              <a:solidFill>
                <a:srgbClr val="000000"/>
              </a:solidFill>
            </a:endParaRPr>
          </a:p>
        </p:txBody>
      </p:sp>
      <p:sp>
        <p:nvSpPr>
          <p:cNvPr id="9" name="Rectangle 8">
            <a:extLst>
              <a:ext uri="{FF2B5EF4-FFF2-40B4-BE49-F238E27FC236}">
                <a16:creationId xmlns="" xmlns:a16="http://schemas.microsoft.com/office/drawing/2014/main" id="{BB6207F3-0B0D-4D9C-BD0F-4DCB8F9087E2}"/>
              </a:ext>
            </a:extLst>
          </p:cNvPr>
          <p:cNvSpPr/>
          <p:nvPr/>
        </p:nvSpPr>
        <p:spPr>
          <a:xfrm>
            <a:off x="4928524" y="2178154"/>
            <a:ext cx="1031966" cy="910777"/>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10" name="Rectangle 9">
            <a:extLst>
              <a:ext uri="{FF2B5EF4-FFF2-40B4-BE49-F238E27FC236}">
                <a16:creationId xmlns="" xmlns:a16="http://schemas.microsoft.com/office/drawing/2014/main" id="{3C0C658F-74BB-4FA4-8666-65A9B81A48FB}"/>
              </a:ext>
            </a:extLst>
          </p:cNvPr>
          <p:cNvSpPr/>
          <p:nvPr/>
        </p:nvSpPr>
        <p:spPr>
          <a:xfrm>
            <a:off x="5065473" y="3709959"/>
            <a:ext cx="346166" cy="4114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rgbClr val="7030A0"/>
                </a:solidFill>
              </a:rPr>
              <a:t>RFC_A</a:t>
            </a:r>
            <a:endParaRPr lang="x-none" sz="600" dirty="0">
              <a:solidFill>
                <a:srgbClr val="7030A0"/>
              </a:solidFill>
            </a:endParaRPr>
          </a:p>
        </p:txBody>
      </p:sp>
      <p:sp>
        <p:nvSpPr>
          <p:cNvPr id="11" name="Rectangle 10">
            <a:extLst>
              <a:ext uri="{FF2B5EF4-FFF2-40B4-BE49-F238E27FC236}">
                <a16:creationId xmlns="" xmlns:a16="http://schemas.microsoft.com/office/drawing/2014/main" id="{1DFDA98E-EE05-4E4D-932A-C51C3FD6E4B5}"/>
              </a:ext>
            </a:extLst>
          </p:cNvPr>
          <p:cNvSpPr/>
          <p:nvPr/>
        </p:nvSpPr>
        <p:spPr>
          <a:xfrm>
            <a:off x="5581456" y="3709959"/>
            <a:ext cx="346166" cy="4114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rgbClr val="7030A0"/>
                </a:solidFill>
              </a:rPr>
              <a:t>RFC_B</a:t>
            </a:r>
            <a:endParaRPr lang="x-none" sz="600" dirty="0">
              <a:solidFill>
                <a:srgbClr val="7030A0"/>
              </a:solidFill>
            </a:endParaRPr>
          </a:p>
        </p:txBody>
      </p:sp>
      <p:sp>
        <p:nvSpPr>
          <p:cNvPr id="14" name="Rectangle 13">
            <a:extLst>
              <a:ext uri="{FF2B5EF4-FFF2-40B4-BE49-F238E27FC236}">
                <a16:creationId xmlns="" xmlns:a16="http://schemas.microsoft.com/office/drawing/2014/main" id="{D3362216-4B53-4EDB-84E8-5D95D45791FF}"/>
              </a:ext>
            </a:extLst>
          </p:cNvPr>
          <p:cNvSpPr/>
          <p:nvPr/>
        </p:nvSpPr>
        <p:spPr>
          <a:xfrm>
            <a:off x="1553489" y="2299009"/>
            <a:ext cx="1031966" cy="94689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70C0"/>
                </a:solidFill>
              </a:rPr>
              <a:t>Baseband-chassis</a:t>
            </a:r>
            <a:endParaRPr lang="x-none" sz="1013" dirty="0">
              <a:solidFill>
                <a:srgbClr val="0070C0"/>
              </a:solidFill>
            </a:endParaRPr>
          </a:p>
        </p:txBody>
      </p:sp>
      <p:sp>
        <p:nvSpPr>
          <p:cNvPr id="27" name="Rectangle 26">
            <a:extLst>
              <a:ext uri="{FF2B5EF4-FFF2-40B4-BE49-F238E27FC236}">
                <a16:creationId xmlns="" xmlns:a16="http://schemas.microsoft.com/office/drawing/2014/main" id="{E25891D2-4C42-42F8-8782-59E0381A02C9}"/>
              </a:ext>
            </a:extLst>
          </p:cNvPr>
          <p:cNvSpPr/>
          <p:nvPr/>
        </p:nvSpPr>
        <p:spPr>
          <a:xfrm>
            <a:off x="5036293" y="2286621"/>
            <a:ext cx="346166" cy="137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28" name="Rectangle 27">
            <a:extLst>
              <a:ext uri="{FF2B5EF4-FFF2-40B4-BE49-F238E27FC236}">
                <a16:creationId xmlns="" xmlns:a16="http://schemas.microsoft.com/office/drawing/2014/main" id="{DCF7F836-7ADE-47FC-AF6D-1D499D5F6187}"/>
              </a:ext>
            </a:extLst>
          </p:cNvPr>
          <p:cNvSpPr/>
          <p:nvPr/>
        </p:nvSpPr>
        <p:spPr>
          <a:xfrm>
            <a:off x="5519278" y="2285668"/>
            <a:ext cx="346166" cy="137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30" name="Rectangle 29">
            <a:extLst>
              <a:ext uri="{FF2B5EF4-FFF2-40B4-BE49-F238E27FC236}">
                <a16:creationId xmlns="" xmlns:a16="http://schemas.microsoft.com/office/drawing/2014/main" id="{F9A23416-168C-4DA9-9301-68EDE985A119}"/>
              </a:ext>
            </a:extLst>
          </p:cNvPr>
          <p:cNvSpPr/>
          <p:nvPr/>
        </p:nvSpPr>
        <p:spPr>
          <a:xfrm>
            <a:off x="7749151" y="3842043"/>
            <a:ext cx="346166" cy="137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sp>
        <p:nvSpPr>
          <p:cNvPr id="34" name="Rectangle 33">
            <a:extLst>
              <a:ext uri="{FF2B5EF4-FFF2-40B4-BE49-F238E27FC236}">
                <a16:creationId xmlns="" xmlns:a16="http://schemas.microsoft.com/office/drawing/2014/main" id="{49C3A7AA-A7E7-4383-9050-C6BBE95B1058}"/>
              </a:ext>
            </a:extLst>
          </p:cNvPr>
          <p:cNvSpPr/>
          <p:nvPr/>
        </p:nvSpPr>
        <p:spPr>
          <a:xfrm>
            <a:off x="2139940" y="2369445"/>
            <a:ext cx="346166" cy="137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x-none" sz="600" dirty="0">
              <a:solidFill>
                <a:srgbClr val="7030A0"/>
              </a:solidFill>
            </a:endParaRPr>
          </a:p>
        </p:txBody>
      </p:sp>
      <p:pic>
        <p:nvPicPr>
          <p:cNvPr id="39" name="Picture 38" descr="Transiting Exoplanet Survey Satellite - Wikipedia">
            <a:extLst>
              <a:ext uri="{FF2B5EF4-FFF2-40B4-BE49-F238E27FC236}">
                <a16:creationId xmlns="" xmlns:a16="http://schemas.microsoft.com/office/drawing/2014/main" id="{3926B34F-99C0-4C92-B8C4-C4CA6A46D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6957">
            <a:off x="3856291" y="314355"/>
            <a:ext cx="607888" cy="430587"/>
          </a:xfrm>
          <a:prstGeom prst="rect">
            <a:avLst/>
          </a:prstGeom>
        </p:spPr>
      </p:pic>
      <p:pic>
        <p:nvPicPr>
          <p:cNvPr id="40" name="Picture 39" descr="Category:Satellite icons - Wikimedia Commons">
            <a:extLst>
              <a:ext uri="{FF2B5EF4-FFF2-40B4-BE49-F238E27FC236}">
                <a16:creationId xmlns="" xmlns:a16="http://schemas.microsoft.com/office/drawing/2014/main" id="{59ECC4FF-97BA-449B-B751-2A35FBBCE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099" y="2571598"/>
            <a:ext cx="737582" cy="737582"/>
          </a:xfrm>
          <a:prstGeom prst="rect">
            <a:avLst/>
          </a:prstGeom>
        </p:spPr>
      </p:pic>
      <p:pic>
        <p:nvPicPr>
          <p:cNvPr id="41" name="Picture 40" descr="Category:Satellite icons - Wikimedia Commons">
            <a:extLst>
              <a:ext uri="{FF2B5EF4-FFF2-40B4-BE49-F238E27FC236}">
                <a16:creationId xmlns="" xmlns:a16="http://schemas.microsoft.com/office/drawing/2014/main" id="{20B40F60-5775-4A10-9B4B-447F85995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572" y="1101713"/>
            <a:ext cx="712497" cy="712497"/>
          </a:xfrm>
          <a:prstGeom prst="rect">
            <a:avLst/>
          </a:prstGeom>
        </p:spPr>
      </p:pic>
      <p:pic>
        <p:nvPicPr>
          <p:cNvPr id="42" name="Picture 41" descr="Category:Satellite icons - Wikimedia Commons">
            <a:extLst>
              <a:ext uri="{FF2B5EF4-FFF2-40B4-BE49-F238E27FC236}">
                <a16:creationId xmlns="" xmlns:a16="http://schemas.microsoft.com/office/drawing/2014/main" id="{92F81C33-AE3B-4AC0-90B3-D770046D4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871" y="1229596"/>
            <a:ext cx="631559" cy="631559"/>
          </a:xfrm>
          <a:prstGeom prst="rect">
            <a:avLst/>
          </a:prstGeom>
        </p:spPr>
      </p:pic>
      <p:pic>
        <p:nvPicPr>
          <p:cNvPr id="43" name="Picture 42" descr="Category:Satellite icons - Wikimedia Commons">
            <a:extLst>
              <a:ext uri="{FF2B5EF4-FFF2-40B4-BE49-F238E27FC236}">
                <a16:creationId xmlns="" xmlns:a16="http://schemas.microsoft.com/office/drawing/2014/main" id="{0DB54329-B944-4838-AB68-4F93F6608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184" y="1198843"/>
            <a:ext cx="659943" cy="659943"/>
          </a:xfrm>
          <a:prstGeom prst="rect">
            <a:avLst/>
          </a:prstGeom>
        </p:spPr>
      </p:pic>
      <p:pic>
        <p:nvPicPr>
          <p:cNvPr id="44" name="Picture 43" descr="Transiting Exoplanet Survey Satellite - Wikipedia">
            <a:extLst>
              <a:ext uri="{FF2B5EF4-FFF2-40B4-BE49-F238E27FC236}">
                <a16:creationId xmlns="" xmlns:a16="http://schemas.microsoft.com/office/drawing/2014/main" id="{E9258B64-A208-433B-A76A-3854E8C2A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6957">
            <a:off x="7100516" y="314354"/>
            <a:ext cx="607888" cy="430587"/>
          </a:xfrm>
          <a:prstGeom prst="rect">
            <a:avLst/>
          </a:prstGeom>
        </p:spPr>
      </p:pic>
      <p:cxnSp>
        <p:nvCxnSpPr>
          <p:cNvPr id="45" name="Straight Connector 44">
            <a:extLst>
              <a:ext uri="{FF2B5EF4-FFF2-40B4-BE49-F238E27FC236}">
                <a16:creationId xmlns="" xmlns:a16="http://schemas.microsoft.com/office/drawing/2014/main" id="{E220AFE6-012E-4C1B-96C1-8C2CA147C516}"/>
              </a:ext>
            </a:extLst>
          </p:cNvPr>
          <p:cNvCxnSpPr>
            <a:cxnSpLocks/>
            <a:stCxn id="39" idx="2"/>
            <a:endCxn id="41" idx="0"/>
          </p:cNvCxnSpPr>
          <p:nvPr/>
        </p:nvCxnSpPr>
        <p:spPr>
          <a:xfrm flipH="1">
            <a:off x="2180821" y="661359"/>
            <a:ext cx="1809109" cy="44035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940FB7E-9C99-4084-B5E3-97D8AD2A6ADD}"/>
              </a:ext>
            </a:extLst>
          </p:cNvPr>
          <p:cNvCxnSpPr>
            <a:cxnSpLocks/>
            <a:stCxn id="39" idx="3"/>
            <a:endCxn id="42" idx="1"/>
          </p:cNvCxnSpPr>
          <p:nvPr/>
        </p:nvCxnSpPr>
        <p:spPr>
          <a:xfrm>
            <a:off x="4346178" y="770080"/>
            <a:ext cx="652694" cy="77529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9A39CF7-3DCE-4428-A855-2289F67576CA}"/>
              </a:ext>
            </a:extLst>
          </p:cNvPr>
          <p:cNvCxnSpPr>
            <a:cxnSpLocks/>
            <a:stCxn id="44" idx="2"/>
            <a:endCxn id="43" idx="3"/>
          </p:cNvCxnSpPr>
          <p:nvPr/>
        </p:nvCxnSpPr>
        <p:spPr>
          <a:xfrm flipH="1">
            <a:off x="6322127" y="661357"/>
            <a:ext cx="912027" cy="86745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017736E-33B4-4AAB-AB41-A264EEA9D60C}"/>
              </a:ext>
            </a:extLst>
          </p:cNvPr>
          <p:cNvCxnSpPr>
            <a:cxnSpLocks/>
            <a:endCxn id="40" idx="0"/>
          </p:cNvCxnSpPr>
          <p:nvPr/>
        </p:nvCxnSpPr>
        <p:spPr>
          <a:xfrm>
            <a:off x="7348454" y="775657"/>
            <a:ext cx="980436" cy="179594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 xmlns:a16="http://schemas.microsoft.com/office/drawing/2014/main" id="{202483E1-3A71-43AF-A4A9-4CC6E96AC8D4}"/>
              </a:ext>
            </a:extLst>
          </p:cNvPr>
          <p:cNvGrpSpPr/>
          <p:nvPr/>
        </p:nvGrpSpPr>
        <p:grpSpPr>
          <a:xfrm>
            <a:off x="3972545" y="983386"/>
            <a:ext cx="1176129" cy="389677"/>
            <a:chOff x="2023353" y="2039149"/>
            <a:chExt cx="1568172" cy="519569"/>
          </a:xfrm>
        </p:grpSpPr>
        <p:sp>
          <p:nvSpPr>
            <p:cNvPr id="53" name="Cloud 52">
              <a:extLst>
                <a:ext uri="{FF2B5EF4-FFF2-40B4-BE49-F238E27FC236}">
                  <a16:creationId xmlns="" xmlns:a16="http://schemas.microsoft.com/office/drawing/2014/main" id="{5CA4FD5D-89F1-4E8E-B71A-8895C4367AAF}"/>
                </a:ext>
              </a:extLst>
            </p:cNvPr>
            <p:cNvSpPr/>
            <p:nvPr/>
          </p:nvSpPr>
          <p:spPr>
            <a:xfrm>
              <a:off x="2023353" y="2039149"/>
              <a:ext cx="1568172" cy="379851"/>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54" name="Cloud 53">
              <a:extLst>
                <a:ext uri="{FF2B5EF4-FFF2-40B4-BE49-F238E27FC236}">
                  <a16:creationId xmlns="" xmlns:a16="http://schemas.microsoft.com/office/drawing/2014/main" id="{B560E834-F19B-4585-9D0E-9FE7C31343CE}"/>
                </a:ext>
              </a:extLst>
            </p:cNvPr>
            <p:cNvSpPr/>
            <p:nvPr/>
          </p:nvSpPr>
          <p:spPr>
            <a:xfrm>
              <a:off x="2372201" y="2148906"/>
              <a:ext cx="1014590" cy="409812"/>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grpSp>
      <p:cxnSp>
        <p:nvCxnSpPr>
          <p:cNvPr id="58" name="Straight Connector 57">
            <a:extLst>
              <a:ext uri="{FF2B5EF4-FFF2-40B4-BE49-F238E27FC236}">
                <a16:creationId xmlns="" xmlns:a16="http://schemas.microsoft.com/office/drawing/2014/main" id="{EDE8AE9A-EA96-4FE0-8D5B-7268B6A7A5EC}"/>
              </a:ext>
            </a:extLst>
          </p:cNvPr>
          <p:cNvCxnSpPr>
            <a:cxnSpLocks/>
            <a:stCxn id="8" idx="1"/>
            <a:endCxn id="14" idx="3"/>
          </p:cNvCxnSpPr>
          <p:nvPr/>
        </p:nvCxnSpPr>
        <p:spPr>
          <a:xfrm flipH="1" flipV="1">
            <a:off x="2585455" y="2772456"/>
            <a:ext cx="2264482" cy="875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7F976B08-AC74-44EC-9DD5-E5AEDDD86652}"/>
              </a:ext>
            </a:extLst>
          </p:cNvPr>
          <p:cNvCxnSpPr>
            <a:cxnSpLocks/>
            <a:stCxn id="8" idx="3"/>
            <a:endCxn id="35" idx="1"/>
          </p:cNvCxnSpPr>
          <p:nvPr/>
        </p:nvCxnSpPr>
        <p:spPr>
          <a:xfrm>
            <a:off x="6097439" y="3647911"/>
            <a:ext cx="1568277" cy="599207"/>
          </a:xfrm>
          <a:prstGeom prst="line">
            <a:avLst/>
          </a:prstGeom>
        </p:spPr>
        <p:style>
          <a:lnRef idx="1">
            <a:schemeClr val="accent1"/>
          </a:lnRef>
          <a:fillRef idx="0">
            <a:schemeClr val="accent1"/>
          </a:fillRef>
          <a:effectRef idx="0">
            <a:schemeClr val="accent1"/>
          </a:effectRef>
          <a:fontRef idx="minor">
            <a:schemeClr val="tx1"/>
          </a:fontRef>
        </p:style>
      </p:cxnSp>
      <p:sp>
        <p:nvSpPr>
          <p:cNvPr id="25" name="Multiplication Sign 24">
            <a:extLst>
              <a:ext uri="{FF2B5EF4-FFF2-40B4-BE49-F238E27FC236}">
                <a16:creationId xmlns="" xmlns:a16="http://schemas.microsoft.com/office/drawing/2014/main" id="{09AD8ECC-AE6D-4D9C-8D28-F47A332512C0}"/>
              </a:ext>
            </a:extLst>
          </p:cNvPr>
          <p:cNvSpPr/>
          <p:nvPr/>
        </p:nvSpPr>
        <p:spPr>
          <a:xfrm>
            <a:off x="2102339" y="2064595"/>
            <a:ext cx="400541" cy="373400"/>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52" name="Multiplication Sign 51">
            <a:extLst>
              <a:ext uri="{FF2B5EF4-FFF2-40B4-BE49-F238E27FC236}">
                <a16:creationId xmlns="" xmlns:a16="http://schemas.microsoft.com/office/drawing/2014/main" id="{AE92DCBB-8EB0-4739-8960-1909ACA911BC}"/>
              </a:ext>
            </a:extLst>
          </p:cNvPr>
          <p:cNvSpPr/>
          <p:nvPr/>
        </p:nvSpPr>
        <p:spPr>
          <a:xfrm>
            <a:off x="7711516" y="3537193"/>
            <a:ext cx="400541" cy="373400"/>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6" name="Arrow: Up 25">
            <a:extLst>
              <a:ext uri="{FF2B5EF4-FFF2-40B4-BE49-F238E27FC236}">
                <a16:creationId xmlns="" xmlns:a16="http://schemas.microsoft.com/office/drawing/2014/main" id="{86982130-A8F3-4A66-9E71-804199FE710E}"/>
              </a:ext>
            </a:extLst>
          </p:cNvPr>
          <p:cNvSpPr/>
          <p:nvPr/>
        </p:nvSpPr>
        <p:spPr>
          <a:xfrm>
            <a:off x="5477504" y="1933734"/>
            <a:ext cx="387939" cy="416323"/>
          </a:xfrm>
          <a:prstGeom prst="up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rgbClr val="FFFFFF"/>
              </a:solidFill>
            </a:endParaRPr>
          </a:p>
        </p:txBody>
      </p:sp>
      <p:cxnSp>
        <p:nvCxnSpPr>
          <p:cNvPr id="38" name="Connector: Curved 37">
            <a:extLst>
              <a:ext uri="{FF2B5EF4-FFF2-40B4-BE49-F238E27FC236}">
                <a16:creationId xmlns="" xmlns:a16="http://schemas.microsoft.com/office/drawing/2014/main" id="{7BFCCD6B-0944-4E75-A301-FE664E2FE605}"/>
              </a:ext>
            </a:extLst>
          </p:cNvPr>
          <p:cNvCxnSpPr>
            <a:cxnSpLocks/>
            <a:stCxn id="11" idx="0"/>
            <a:endCxn id="27" idx="2"/>
          </p:cNvCxnSpPr>
          <p:nvPr/>
        </p:nvCxnSpPr>
        <p:spPr>
          <a:xfrm rot="16200000" flipV="1">
            <a:off x="4838839" y="2794259"/>
            <a:ext cx="1286237" cy="545163"/>
          </a:xfrm>
          <a:prstGeom prst="curvedConnector3">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 xmlns:a16="http://schemas.microsoft.com/office/drawing/2014/main" id="{B77E6FCE-8D45-4809-9E00-E563EDF2EE1E}"/>
              </a:ext>
            </a:extLst>
          </p:cNvPr>
          <p:cNvSpPr/>
          <p:nvPr/>
        </p:nvSpPr>
        <p:spPr>
          <a:xfrm>
            <a:off x="413865" y="3568371"/>
            <a:ext cx="1088572" cy="381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rgbClr val="FFFFFF"/>
                </a:solidFill>
              </a:rPr>
              <a:t>sensor</a:t>
            </a:r>
          </a:p>
        </p:txBody>
      </p:sp>
      <p:sp>
        <p:nvSpPr>
          <p:cNvPr id="65" name="Rectangle 64">
            <a:extLst>
              <a:ext uri="{FF2B5EF4-FFF2-40B4-BE49-F238E27FC236}">
                <a16:creationId xmlns="" xmlns:a16="http://schemas.microsoft.com/office/drawing/2014/main" id="{2915C010-3272-4EF6-BAF7-96A494734A2B}"/>
              </a:ext>
            </a:extLst>
          </p:cNvPr>
          <p:cNvSpPr/>
          <p:nvPr/>
        </p:nvSpPr>
        <p:spPr>
          <a:xfrm>
            <a:off x="446924" y="4368945"/>
            <a:ext cx="1031966" cy="473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Self healing app</a:t>
            </a:r>
            <a:endParaRPr lang="x-none" sz="1013" dirty="0">
              <a:solidFill>
                <a:srgbClr val="000000"/>
              </a:solidFill>
            </a:endParaRPr>
          </a:p>
        </p:txBody>
      </p:sp>
      <p:cxnSp>
        <p:nvCxnSpPr>
          <p:cNvPr id="56" name="Straight Arrow Connector 55">
            <a:extLst>
              <a:ext uri="{FF2B5EF4-FFF2-40B4-BE49-F238E27FC236}">
                <a16:creationId xmlns="" xmlns:a16="http://schemas.microsoft.com/office/drawing/2014/main" id="{DFAFCE9A-2921-4D72-A8A3-B32368EFE52B}"/>
              </a:ext>
            </a:extLst>
          </p:cNvPr>
          <p:cNvCxnSpPr>
            <a:cxnSpLocks/>
            <a:stCxn id="49" idx="4"/>
            <a:endCxn id="65" idx="0"/>
          </p:cNvCxnSpPr>
          <p:nvPr/>
        </p:nvCxnSpPr>
        <p:spPr>
          <a:xfrm>
            <a:off x="958152" y="3949372"/>
            <a:ext cx="4756" cy="419573"/>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74" name="Rectangle 73">
            <a:extLst>
              <a:ext uri="{FF2B5EF4-FFF2-40B4-BE49-F238E27FC236}">
                <a16:creationId xmlns="" xmlns:a16="http://schemas.microsoft.com/office/drawing/2014/main" id="{1EE118FC-88ED-4EB3-976C-085F6C15E8DC}"/>
              </a:ext>
            </a:extLst>
          </p:cNvPr>
          <p:cNvSpPr/>
          <p:nvPr/>
        </p:nvSpPr>
        <p:spPr>
          <a:xfrm>
            <a:off x="2021086" y="4368944"/>
            <a:ext cx="1031966" cy="473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SAT-MANO</a:t>
            </a:r>
            <a:endParaRPr lang="x-none" sz="1013" dirty="0">
              <a:solidFill>
                <a:srgbClr val="000000"/>
              </a:solidFill>
            </a:endParaRPr>
          </a:p>
        </p:txBody>
      </p:sp>
      <p:cxnSp>
        <p:nvCxnSpPr>
          <p:cNvPr id="77" name="Straight Arrow Connector 76">
            <a:extLst>
              <a:ext uri="{FF2B5EF4-FFF2-40B4-BE49-F238E27FC236}">
                <a16:creationId xmlns="" xmlns:a16="http://schemas.microsoft.com/office/drawing/2014/main" id="{7AA48E3A-C6A8-4B1A-8195-D2F7FCBFDBE6}"/>
              </a:ext>
            </a:extLst>
          </p:cNvPr>
          <p:cNvCxnSpPr>
            <a:cxnSpLocks/>
            <a:stCxn id="65" idx="3"/>
            <a:endCxn id="74" idx="1"/>
          </p:cNvCxnSpPr>
          <p:nvPr/>
        </p:nvCxnSpPr>
        <p:spPr>
          <a:xfrm flipV="1">
            <a:off x="1478890" y="4605668"/>
            <a:ext cx="542197" cy="1"/>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80" name="Rectangle 79">
            <a:extLst>
              <a:ext uri="{FF2B5EF4-FFF2-40B4-BE49-F238E27FC236}">
                <a16:creationId xmlns="" xmlns:a16="http://schemas.microsoft.com/office/drawing/2014/main" id="{9A6847AE-18AF-403F-9455-9F8B2729F2B4}"/>
              </a:ext>
            </a:extLst>
          </p:cNvPr>
          <p:cNvSpPr/>
          <p:nvPr/>
        </p:nvSpPr>
        <p:spPr>
          <a:xfrm>
            <a:off x="3460725" y="3919672"/>
            <a:ext cx="724912" cy="3497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SDN-C</a:t>
            </a:r>
            <a:endParaRPr lang="x-none" sz="1013" dirty="0">
              <a:solidFill>
                <a:srgbClr val="000000"/>
              </a:solidFill>
            </a:endParaRPr>
          </a:p>
        </p:txBody>
      </p:sp>
      <p:cxnSp>
        <p:nvCxnSpPr>
          <p:cNvPr id="81" name="Straight Arrow Connector 80">
            <a:extLst>
              <a:ext uri="{FF2B5EF4-FFF2-40B4-BE49-F238E27FC236}">
                <a16:creationId xmlns="" xmlns:a16="http://schemas.microsoft.com/office/drawing/2014/main" id="{0E93D41E-42BA-4A88-AE4A-8C7883A6A636}"/>
              </a:ext>
            </a:extLst>
          </p:cNvPr>
          <p:cNvCxnSpPr>
            <a:cxnSpLocks/>
            <a:stCxn id="74" idx="3"/>
            <a:endCxn id="80" idx="1"/>
          </p:cNvCxnSpPr>
          <p:nvPr/>
        </p:nvCxnSpPr>
        <p:spPr>
          <a:xfrm flipV="1">
            <a:off x="3053053" y="4094544"/>
            <a:ext cx="407672" cy="511124"/>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86" name="Rectangle 85">
            <a:extLst>
              <a:ext uri="{FF2B5EF4-FFF2-40B4-BE49-F238E27FC236}">
                <a16:creationId xmlns="" xmlns:a16="http://schemas.microsoft.com/office/drawing/2014/main" id="{43AB91C0-F61A-4DDD-BA3A-08400403B0FC}"/>
              </a:ext>
            </a:extLst>
          </p:cNvPr>
          <p:cNvSpPr/>
          <p:nvPr/>
        </p:nvSpPr>
        <p:spPr>
          <a:xfrm>
            <a:off x="5154858" y="4385950"/>
            <a:ext cx="724912" cy="4394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rgbClr val="000000"/>
                </a:solidFill>
              </a:rPr>
              <a:t>SAT-CTLR</a:t>
            </a:r>
            <a:endParaRPr lang="x-none" sz="1013" dirty="0">
              <a:solidFill>
                <a:srgbClr val="000000"/>
              </a:solidFill>
            </a:endParaRPr>
          </a:p>
        </p:txBody>
      </p:sp>
      <p:cxnSp>
        <p:nvCxnSpPr>
          <p:cNvPr id="87" name="Straight Arrow Connector 86">
            <a:extLst>
              <a:ext uri="{FF2B5EF4-FFF2-40B4-BE49-F238E27FC236}">
                <a16:creationId xmlns="" xmlns:a16="http://schemas.microsoft.com/office/drawing/2014/main" id="{2D943AD4-0AE6-4DA7-97D5-75B57E168221}"/>
              </a:ext>
            </a:extLst>
          </p:cNvPr>
          <p:cNvCxnSpPr>
            <a:cxnSpLocks/>
            <a:stCxn id="74" idx="3"/>
            <a:endCxn id="86" idx="1"/>
          </p:cNvCxnSpPr>
          <p:nvPr/>
        </p:nvCxnSpPr>
        <p:spPr>
          <a:xfrm flipV="1">
            <a:off x="3053053" y="4605667"/>
            <a:ext cx="2101805" cy="1"/>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sp>
        <p:nvSpPr>
          <p:cNvPr id="60" name="Arrow: Up 59">
            <a:extLst>
              <a:ext uri="{FF2B5EF4-FFF2-40B4-BE49-F238E27FC236}">
                <a16:creationId xmlns="" xmlns:a16="http://schemas.microsoft.com/office/drawing/2014/main" id="{57499651-0048-47B4-811F-32B31D879130}"/>
              </a:ext>
            </a:extLst>
          </p:cNvPr>
          <p:cNvSpPr/>
          <p:nvPr/>
        </p:nvSpPr>
        <p:spPr>
          <a:xfrm>
            <a:off x="4984946" y="1902902"/>
            <a:ext cx="387939" cy="420923"/>
          </a:xfrm>
          <a:prstGeom prst="up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rgbClr val="FFFFFF"/>
              </a:solidFill>
            </a:endParaRPr>
          </a:p>
        </p:txBody>
      </p:sp>
      <p:pic>
        <p:nvPicPr>
          <p:cNvPr id="61" name="Picture 60" descr="gilat-logo.png">
            <a:extLst>
              <a:ext uri="{FF2B5EF4-FFF2-40B4-BE49-F238E27FC236}">
                <a16:creationId xmlns="" xmlns:a16="http://schemas.microsoft.com/office/drawing/2014/main" id="{2B9C3E89-FF29-4FED-9738-AE4FCF915782}"/>
              </a:ext>
            </a:extLst>
          </p:cNvPr>
          <p:cNvPicPr/>
          <p:nvPr/>
        </p:nvPicPr>
        <p:blipFill>
          <a:blip r:embed="rId4" cstate="print"/>
          <a:srcRect/>
          <a:stretch>
            <a:fillRect/>
          </a:stretch>
        </p:blipFill>
        <p:spPr bwMode="auto">
          <a:xfrm>
            <a:off x="2236838" y="4087611"/>
            <a:ext cx="368676" cy="374072"/>
          </a:xfrm>
          <a:prstGeom prst="rect">
            <a:avLst/>
          </a:prstGeom>
          <a:noFill/>
          <a:ln w="9525">
            <a:noFill/>
            <a:miter lim="800000"/>
            <a:headEnd/>
            <a:tailEnd/>
          </a:ln>
        </p:spPr>
      </p:pic>
      <p:pic>
        <p:nvPicPr>
          <p:cNvPr id="66" name="Picture 65" descr="gilat-logo.png">
            <a:extLst>
              <a:ext uri="{FF2B5EF4-FFF2-40B4-BE49-F238E27FC236}">
                <a16:creationId xmlns="" xmlns:a16="http://schemas.microsoft.com/office/drawing/2014/main" id="{A046196E-0A64-41BC-8876-18A800FDDEA3}"/>
              </a:ext>
            </a:extLst>
          </p:cNvPr>
          <p:cNvPicPr/>
          <p:nvPr/>
        </p:nvPicPr>
        <p:blipFill>
          <a:blip r:embed="rId4" cstate="print"/>
          <a:srcRect/>
          <a:stretch>
            <a:fillRect/>
          </a:stretch>
        </p:blipFill>
        <p:spPr bwMode="auto">
          <a:xfrm>
            <a:off x="3363134" y="3641284"/>
            <a:ext cx="368676" cy="374072"/>
          </a:xfrm>
          <a:prstGeom prst="rect">
            <a:avLst/>
          </a:prstGeom>
          <a:noFill/>
          <a:ln w="9525">
            <a:noFill/>
            <a:miter lim="800000"/>
            <a:headEnd/>
            <a:tailEnd/>
          </a:ln>
        </p:spPr>
      </p:pic>
      <p:pic>
        <p:nvPicPr>
          <p:cNvPr id="68" name="Picture 67" descr="gilat-logo.png">
            <a:extLst>
              <a:ext uri="{FF2B5EF4-FFF2-40B4-BE49-F238E27FC236}">
                <a16:creationId xmlns="" xmlns:a16="http://schemas.microsoft.com/office/drawing/2014/main" id="{642E6FE7-DEFD-41F8-850E-7FC64C0DAE0B}"/>
              </a:ext>
            </a:extLst>
          </p:cNvPr>
          <p:cNvPicPr/>
          <p:nvPr/>
        </p:nvPicPr>
        <p:blipFill>
          <a:blip r:embed="rId4" cstate="print"/>
          <a:srcRect/>
          <a:stretch>
            <a:fillRect/>
          </a:stretch>
        </p:blipFill>
        <p:spPr bwMode="auto">
          <a:xfrm>
            <a:off x="5778972" y="4206892"/>
            <a:ext cx="368676" cy="374072"/>
          </a:xfrm>
          <a:prstGeom prst="rect">
            <a:avLst/>
          </a:prstGeom>
          <a:noFill/>
          <a:ln w="9525">
            <a:noFill/>
            <a:miter lim="800000"/>
            <a:headEnd/>
            <a:tailEnd/>
          </a:ln>
        </p:spPr>
      </p:pic>
      <p:pic>
        <p:nvPicPr>
          <p:cNvPr id="69" name="Picture 68" descr="gilat-logo.png">
            <a:extLst>
              <a:ext uri="{FF2B5EF4-FFF2-40B4-BE49-F238E27FC236}">
                <a16:creationId xmlns="" xmlns:a16="http://schemas.microsoft.com/office/drawing/2014/main" id="{E4D87883-B937-452A-8D59-75A4F69AC9D2}"/>
              </a:ext>
            </a:extLst>
          </p:cNvPr>
          <p:cNvPicPr/>
          <p:nvPr/>
        </p:nvPicPr>
        <p:blipFill>
          <a:blip r:embed="rId4" cstate="print"/>
          <a:srcRect/>
          <a:stretch>
            <a:fillRect/>
          </a:stretch>
        </p:blipFill>
        <p:spPr bwMode="auto">
          <a:xfrm>
            <a:off x="8550979" y="3556293"/>
            <a:ext cx="368676" cy="374072"/>
          </a:xfrm>
          <a:prstGeom prst="rect">
            <a:avLst/>
          </a:prstGeom>
          <a:noFill/>
          <a:ln w="9525">
            <a:noFill/>
            <a:miter lim="800000"/>
            <a:headEnd/>
            <a:tailEnd/>
          </a:ln>
        </p:spPr>
      </p:pic>
      <p:pic>
        <p:nvPicPr>
          <p:cNvPr id="70" name="Picture 69" descr="gilat-logo.png">
            <a:extLst>
              <a:ext uri="{FF2B5EF4-FFF2-40B4-BE49-F238E27FC236}">
                <a16:creationId xmlns="" xmlns:a16="http://schemas.microsoft.com/office/drawing/2014/main" id="{D2BAF844-3ECE-4073-BC3E-0BE002158860}"/>
              </a:ext>
            </a:extLst>
          </p:cNvPr>
          <p:cNvPicPr/>
          <p:nvPr/>
        </p:nvPicPr>
        <p:blipFill>
          <a:blip r:embed="rId4" cstate="print"/>
          <a:srcRect/>
          <a:stretch>
            <a:fillRect/>
          </a:stretch>
        </p:blipFill>
        <p:spPr bwMode="auto">
          <a:xfrm>
            <a:off x="5831095" y="2856361"/>
            <a:ext cx="368676" cy="374072"/>
          </a:xfrm>
          <a:prstGeom prst="rect">
            <a:avLst/>
          </a:prstGeom>
          <a:noFill/>
          <a:ln w="9525">
            <a:noFill/>
            <a:miter lim="800000"/>
            <a:headEnd/>
            <a:tailEnd/>
          </a:ln>
        </p:spPr>
      </p:pic>
      <p:pic>
        <p:nvPicPr>
          <p:cNvPr id="71" name="Picture 70" descr="gilat-logo.png">
            <a:extLst>
              <a:ext uri="{FF2B5EF4-FFF2-40B4-BE49-F238E27FC236}">
                <a16:creationId xmlns="" xmlns:a16="http://schemas.microsoft.com/office/drawing/2014/main" id="{5121631D-3C59-4A8B-A124-634E700B28C3}"/>
              </a:ext>
            </a:extLst>
          </p:cNvPr>
          <p:cNvPicPr/>
          <p:nvPr/>
        </p:nvPicPr>
        <p:blipFill>
          <a:blip r:embed="rId4" cstate="print"/>
          <a:srcRect/>
          <a:stretch>
            <a:fillRect/>
          </a:stretch>
        </p:blipFill>
        <p:spPr bwMode="auto">
          <a:xfrm>
            <a:off x="2118983" y="3013469"/>
            <a:ext cx="368676" cy="374072"/>
          </a:xfrm>
          <a:prstGeom prst="rect">
            <a:avLst/>
          </a:prstGeom>
          <a:noFill/>
          <a:ln w="9525">
            <a:noFill/>
            <a:miter lim="800000"/>
            <a:headEnd/>
            <a:tailEnd/>
          </a:ln>
        </p:spPr>
      </p:pic>
      <p:cxnSp>
        <p:nvCxnSpPr>
          <p:cNvPr id="72" name="Straight Arrow Connector 71">
            <a:extLst>
              <a:ext uri="{FF2B5EF4-FFF2-40B4-BE49-F238E27FC236}">
                <a16:creationId xmlns="" xmlns:a16="http://schemas.microsoft.com/office/drawing/2014/main" id="{290C84E4-66DC-4FD4-B3C7-19979392C009}"/>
              </a:ext>
            </a:extLst>
          </p:cNvPr>
          <p:cNvCxnSpPr>
            <a:cxnSpLocks/>
            <a:stCxn id="80" idx="0"/>
            <a:endCxn id="14" idx="2"/>
          </p:cNvCxnSpPr>
          <p:nvPr/>
        </p:nvCxnSpPr>
        <p:spPr>
          <a:xfrm flipH="1" flipV="1">
            <a:off x="2069472" y="3245903"/>
            <a:ext cx="1753709" cy="673769"/>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 xmlns:a16="http://schemas.microsoft.com/office/drawing/2014/main" id="{D3346F8D-10A8-443F-B77D-1A874C946E75}"/>
              </a:ext>
            </a:extLst>
          </p:cNvPr>
          <p:cNvCxnSpPr>
            <a:cxnSpLocks/>
            <a:stCxn id="80" idx="0"/>
            <a:endCxn id="9" idx="2"/>
          </p:cNvCxnSpPr>
          <p:nvPr/>
        </p:nvCxnSpPr>
        <p:spPr>
          <a:xfrm flipV="1">
            <a:off x="3823181" y="3088931"/>
            <a:ext cx="1621326" cy="830741"/>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 xmlns:a16="http://schemas.microsoft.com/office/drawing/2014/main" id="{DCB0C411-5559-4AE9-9611-9826B07A07BA}"/>
              </a:ext>
            </a:extLst>
          </p:cNvPr>
          <p:cNvCxnSpPr>
            <a:cxnSpLocks/>
          </p:cNvCxnSpPr>
          <p:nvPr/>
        </p:nvCxnSpPr>
        <p:spPr>
          <a:xfrm flipV="1">
            <a:off x="5499451" y="2437995"/>
            <a:ext cx="162734" cy="1941550"/>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 xmlns:a16="http://schemas.microsoft.com/office/drawing/2014/main" id="{ADA0A715-4B27-4B8C-AEDD-122DF503527C}"/>
              </a:ext>
            </a:extLst>
          </p:cNvPr>
          <p:cNvCxnSpPr>
            <a:cxnSpLocks/>
          </p:cNvCxnSpPr>
          <p:nvPr/>
        </p:nvCxnSpPr>
        <p:spPr>
          <a:xfrm flipH="1" flipV="1">
            <a:off x="2313023" y="2506545"/>
            <a:ext cx="3182052" cy="1868409"/>
          </a:xfrm>
          <a:prstGeom prst="straightConnector1">
            <a:avLst/>
          </a:prstGeom>
          <a:ln w="38100" cap="flat" cmpd="sng" algn="ctr">
            <a:solidFill>
              <a:srgbClr val="7030A0"/>
            </a:solidFill>
            <a:prstDash val="dash"/>
            <a:round/>
            <a:headEnd type="diamond" w="med" len="med"/>
            <a:tailEnd type="triangle" w="med" len="med"/>
          </a:ln>
        </p:spPr>
        <p:style>
          <a:lnRef idx="0">
            <a:scrgbClr r="0" g="0" b="0"/>
          </a:lnRef>
          <a:fillRef idx="0">
            <a:scrgbClr r="0" g="0" b="0"/>
          </a:fillRef>
          <a:effectRef idx="0">
            <a:scrgbClr r="0" g="0" b="0"/>
          </a:effectRef>
          <a:fontRef idx="minor">
            <a:schemeClr val="tx1"/>
          </a:fontRef>
        </p:style>
      </p:cxnSp>
      <p:cxnSp>
        <p:nvCxnSpPr>
          <p:cNvPr id="78" name="Connector: Curved 77">
            <a:extLst>
              <a:ext uri="{FF2B5EF4-FFF2-40B4-BE49-F238E27FC236}">
                <a16:creationId xmlns="" xmlns:a16="http://schemas.microsoft.com/office/drawing/2014/main" id="{CB019AFE-AF3D-403E-B788-DADF2659FEA2}"/>
              </a:ext>
            </a:extLst>
          </p:cNvPr>
          <p:cNvCxnSpPr>
            <a:cxnSpLocks/>
          </p:cNvCxnSpPr>
          <p:nvPr/>
        </p:nvCxnSpPr>
        <p:spPr>
          <a:xfrm rot="16200000" flipV="1">
            <a:off x="3432074" y="1387495"/>
            <a:ext cx="1203414" cy="3441515"/>
          </a:xfrm>
          <a:prstGeom prst="curvedConnector3">
            <a:avLst>
              <a:gd name="adj1" fmla="val 50000"/>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9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91667E-6 -1.48148E-6 L 0.31953 0.0088 " pathEditMode="relative" rAng="0" ptsTypes="AA">
                                      <p:cBhvr>
                                        <p:cTn id="6" dur="2000" fill="hold"/>
                                        <p:tgtEl>
                                          <p:spTgt spid="25"/>
                                        </p:tgtEl>
                                        <p:attrNameLst>
                                          <p:attrName>ppt_x</p:attrName>
                                          <p:attrName>ppt_y</p:attrName>
                                        </p:attrNameLst>
                                      </p:cBhvr>
                                      <p:rCtr x="15977" y="440"/>
                                    </p:animMotion>
                                  </p:childTnLst>
                                </p:cTn>
                              </p:par>
                              <p:par>
                                <p:cTn id="7" presetID="42" presetClass="path" presetSubtype="0" accel="50000" decel="50000" fill="hold" grpId="0" nodeType="withEffect">
                                  <p:stCondLst>
                                    <p:cond delay="0"/>
                                  </p:stCondLst>
                                  <p:childTnLst>
                                    <p:animMotion origin="layout" path="M 3.75E-6 3.7037E-7 L -0.31459 0.02685 " pathEditMode="relative" rAng="0" ptsTypes="AA">
                                      <p:cBhvr>
                                        <p:cTn id="8" dur="2000" fill="hold"/>
                                        <p:tgtEl>
                                          <p:spTgt spid="60"/>
                                        </p:tgtEl>
                                        <p:attrNameLst>
                                          <p:attrName>ppt_x</p:attrName>
                                          <p:attrName>ppt_y</p:attrName>
                                        </p:attrNameLst>
                                      </p:cBhvr>
                                      <p:rCtr x="-15677" y="1134"/>
                                    </p:animMotion>
                                  </p:childTnLst>
                                </p:cTn>
                              </p:par>
                              <p:par>
                                <p:cTn id="9" presetID="14" presetClass="entr" presetSubtype="10" fill="hold" nodeType="withEffect">
                                  <p:stCondLst>
                                    <p:cond delay="500"/>
                                  </p:stCondLst>
                                  <p:childTnLst>
                                    <p:set>
                                      <p:cBhvr>
                                        <p:cTn id="10" dur="1" fill="hold">
                                          <p:stCondLst>
                                            <p:cond delay="0"/>
                                          </p:stCondLst>
                                        </p:cTn>
                                        <p:tgtEl>
                                          <p:spTgt spid="78"/>
                                        </p:tgtEl>
                                        <p:attrNameLst>
                                          <p:attrName>style.visibility</p:attrName>
                                        </p:attrNameLst>
                                      </p:cBhvr>
                                      <p:to>
                                        <p:strVal val="visible"/>
                                      </p:to>
                                    </p:set>
                                    <p:animEffect transition="in" filter="randombar(horizontal)">
                                      <p:cBhvr>
                                        <p:cTn id="11" dur="500"/>
                                        <p:tgtEl>
                                          <p:spTgt spid="78"/>
                                        </p:tgtEl>
                                      </p:cBhvr>
                                    </p:animEffect>
                                  </p:childTnLst>
                                </p:cTn>
                              </p:par>
                              <p:par>
                                <p:cTn id="12" presetID="6" presetClass="exit" presetSubtype="32" fill="hold" nodeType="withEffect">
                                  <p:stCondLst>
                                    <p:cond delay="500"/>
                                  </p:stCondLst>
                                  <p:childTnLst>
                                    <p:animEffect transition="out" filter="circle(out)">
                                      <p:cBhvr>
                                        <p:cTn id="13" dur="2000"/>
                                        <p:tgtEl>
                                          <p:spTgt spid="38"/>
                                        </p:tgtEl>
                                      </p:cBhvr>
                                    </p:animEffect>
                                    <p:set>
                                      <p:cBhvr>
                                        <p:cTn id="14" dur="1" fill="hold">
                                          <p:stCondLst>
                                            <p:cond delay="1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reduction of service setup time </a:t>
            </a:r>
            <a:r>
              <a:rPr lang="en-US" sz="2000" dirty="0" smtClean="0">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automation</a:t>
            </a:r>
            <a:r>
              <a:rPr lang="en-US" sz="2000" dirty="0" smtClean="0">
                <a:solidFill>
                  <a:srgbClr val="FF0000"/>
                </a:solidFill>
                <a:latin typeface="Calibri"/>
                <a:ea typeface="Times New Roman"/>
                <a:cs typeface="Arial"/>
              </a:rPr>
              <a:t> of network operations</a:t>
            </a:r>
            <a:r>
              <a:rPr lang="en-US" sz="2000" dirty="0" smtClean="0">
                <a:latin typeface="Calibri"/>
                <a:ea typeface="Times New Roman"/>
                <a:cs typeface="Arial"/>
              </a:rPr>
              <a:t>, including</a:t>
            </a:r>
          </a:p>
          <a:p>
            <a:pPr marL="686991" lvl="1" indent="-342900" algn="l" rtl="0">
              <a:spcBef>
                <a:spcPts val="300"/>
              </a:spcBef>
              <a:spcAft>
                <a:spcPts val="0"/>
              </a:spcAft>
              <a:buClrTx/>
            </a:pPr>
            <a:r>
              <a:rPr lang="en-US" b="1" dirty="0" smtClean="0">
                <a:latin typeface="Calibri"/>
                <a:ea typeface="Times New Roman"/>
                <a:cs typeface="Arial"/>
              </a:rPr>
              <a:t>zero-touch</a:t>
            </a:r>
            <a:r>
              <a:rPr lang="en-US" dirty="0" smtClean="0">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solidFill>
                  <a:srgbClr val="FF0000"/>
                </a:solidFill>
                <a:latin typeface="Calibri"/>
                <a:ea typeface="Times New Roman"/>
                <a:cs typeface="Arial"/>
              </a:rPr>
              <a:t>automatic resilience and </a:t>
            </a:r>
            <a:r>
              <a:rPr lang="en-US" b="1" dirty="0" smtClean="0">
                <a:solidFill>
                  <a:srgbClr val="FF0000"/>
                </a:solidFill>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operational expense reduction </a:t>
            </a:r>
            <a:r>
              <a:rPr lang="en-US" sz="2000" dirty="0" smtClean="0">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services: </a:t>
            </a:r>
          </a:p>
          <a:p>
            <a:pPr marL="686991" lvl="1" indent="-342900" algn="l" rtl="0">
              <a:spcBef>
                <a:spcPts val="300"/>
              </a:spcBef>
              <a:spcAft>
                <a:spcPts val="0"/>
              </a:spcAft>
              <a:buClrTx/>
            </a:pPr>
            <a:r>
              <a:rPr lang="en-US" dirty="0" smtClean="0">
                <a:latin typeface="Calibri"/>
                <a:ea typeface="Times New Roman"/>
                <a:cs typeface="Arial"/>
              </a:rPr>
              <a:t>spanning multiple network operators </a:t>
            </a:r>
            <a:r>
              <a:rPr lang="en-US" sz="1800" dirty="0" smtClean="0">
                <a:latin typeface="Calibri"/>
                <a:ea typeface="Times New Roman"/>
                <a:cs typeface="Arial"/>
              </a:rPr>
              <a:t>(</a:t>
            </a:r>
            <a:r>
              <a:rPr lang="en-US" sz="1800" b="1" dirty="0" smtClean="0">
                <a:latin typeface="Calibri"/>
                <a:ea typeface="Times New Roman"/>
                <a:cs typeface="Arial"/>
              </a:rPr>
              <a:t>L</a:t>
            </a:r>
            <a:r>
              <a:rPr lang="en-US" sz="1800" dirty="0" smtClean="0">
                <a:latin typeface="Calibri"/>
                <a:ea typeface="Times New Roman"/>
                <a:cs typeface="Arial"/>
              </a:rPr>
              <a:t>ifecycle </a:t>
            </a:r>
            <a:r>
              <a:rPr lang="en-US" sz="1800" b="1" dirty="0" smtClean="0">
                <a:latin typeface="Calibri"/>
                <a:ea typeface="Times New Roman"/>
                <a:cs typeface="Arial"/>
              </a:rPr>
              <a:t>S</a:t>
            </a:r>
            <a:r>
              <a:rPr lang="en-US" sz="1800" dirty="0" smtClean="0">
                <a:latin typeface="Calibri"/>
                <a:ea typeface="Times New Roman"/>
                <a:cs typeface="Arial"/>
              </a:rPr>
              <a:t>ervice </a:t>
            </a:r>
            <a:r>
              <a:rPr lang="en-US" sz="1800" b="1" dirty="0" smtClean="0">
                <a:latin typeface="Calibri"/>
                <a:ea typeface="Times New Roman"/>
                <a:cs typeface="Arial"/>
              </a:rPr>
              <a:t>O</a:t>
            </a:r>
            <a:r>
              <a:rPr lang="en-US" sz="1800" dirty="0" smtClean="0">
                <a:latin typeface="Calibri"/>
                <a:ea typeface="Times New Roman"/>
                <a:cs typeface="Arial"/>
              </a:rPr>
              <a:t>rchestration)</a:t>
            </a:r>
            <a:endParaRPr lang="en-US" dirty="0" smtClean="0">
              <a:latin typeface="Calibri"/>
              <a:ea typeface="Times New Roman"/>
              <a:cs typeface="Arial"/>
            </a:endParaRPr>
          </a:p>
          <a:p>
            <a:pPr marL="686991" lvl="1" indent="-342900" algn="l" rtl="0">
              <a:spcBef>
                <a:spcPts val="300"/>
              </a:spcBef>
              <a:spcAft>
                <a:spcPts val="0"/>
              </a:spcAft>
              <a:buClrTx/>
            </a:pPr>
            <a:r>
              <a:rPr lang="en-US" dirty="0" smtClean="0">
                <a:latin typeface="Calibri"/>
                <a:ea typeface="Times New Roman"/>
                <a:cs typeface="Arial"/>
              </a:rPr>
              <a:t>requiring an independent subnetwork (network </a:t>
            </a:r>
            <a:r>
              <a:rPr lang="en-US" b="1" dirty="0" smtClean="0">
                <a:latin typeface="Calibri"/>
                <a:ea typeface="Times New Roman"/>
                <a:cs typeface="Arial"/>
              </a:rPr>
              <a:t>slicing</a:t>
            </a:r>
            <a:r>
              <a:rPr lang="en-US" dirty="0" smtClean="0">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3094429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P4 and Sampling on Demand</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7713" y="3300046"/>
            <a:ext cx="3542097" cy="454192"/>
          </a:xfrm>
        </p:spPr>
        <p:txBody>
          <a:bodyPr/>
          <a:lstStyle/>
          <a:p>
            <a:pPr algn="l"/>
            <a:r>
              <a:rPr lang="en-US" sz="1600" dirty="0" smtClean="0"/>
              <a:t>Presenter: </a:t>
            </a:r>
            <a:r>
              <a:rPr lang="en-US" sz="1600" dirty="0" smtClean="0">
                <a:sym typeface="Wingdings" panose="05000000000000000000" pitchFamily="2" charset="2"/>
              </a:rPr>
              <a:t>Itzik Ashkenazi (</a:t>
            </a:r>
            <a:r>
              <a:rPr lang="en-US" sz="1600" dirty="0" err="1" smtClean="0">
                <a:sym typeface="Wingdings" panose="05000000000000000000" pitchFamily="2" charset="2"/>
              </a:rPr>
              <a:t>Technion</a:t>
            </a:r>
            <a:r>
              <a:rPr lang="en-US" sz="1600" dirty="0" smtClean="0">
                <a:sym typeface="Wingdings" panose="05000000000000000000" pitchFamily="2" charset="2"/>
              </a:rPr>
              <a:t>)</a:t>
            </a:r>
            <a:endParaRPr lang="en-US" sz="1600" dirty="0" smtClean="0"/>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Picture 2" descr="http://insidehpc.com/images/mellan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2437" y="3300046"/>
            <a:ext cx="695426" cy="5436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421" t="7433" r="70541" b="13792"/>
          <a:stretch/>
        </p:blipFill>
        <p:spPr>
          <a:xfrm>
            <a:off x="5352205" y="3162666"/>
            <a:ext cx="653895" cy="818418"/>
          </a:xfrm>
          <a:prstGeom prst="rect">
            <a:avLst/>
          </a:prstGeom>
        </p:spPr>
      </p:pic>
    </p:spTree>
    <p:extLst>
      <p:ext uri="{BB962C8B-B14F-4D97-AF65-F5344CB8AC3E}">
        <p14:creationId xmlns:p14="http://schemas.microsoft.com/office/powerpoint/2010/main" val="3805856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body" sz="quarter" idx="12"/>
          </p:nvPr>
        </p:nvSpPr>
        <p:spPr>
          <a:prstGeom prst="rect">
            <a:avLst/>
          </a:prstGeom>
        </p:spPr>
        <p:txBody>
          <a:bodyPr lIns="91425" tIns="91425" rIns="91425" bIns="91425" anchor="t" anchorCtr="0">
            <a:noAutofit/>
          </a:bodyPr>
          <a:lstStyle/>
          <a:p>
            <a:pPr marL="457200" lvl="0" indent="-317500" rtl="0">
              <a:spcBef>
                <a:spcPts val="1200"/>
              </a:spcBef>
              <a:spcAft>
                <a:spcPts val="0"/>
              </a:spcAft>
              <a:buSzPct val="100000"/>
              <a:buFont typeface="Arial" panose="020B0604020202020204" pitchFamily="34" charset="0"/>
              <a:buChar char="•"/>
            </a:pPr>
            <a:r>
              <a:rPr lang="en" sz="1600" dirty="0"/>
              <a:t>Each switch samples packet at a predetermined </a:t>
            </a:r>
            <a:r>
              <a:rPr lang="en" sz="1600" dirty="0" smtClean="0"/>
              <a:t>rate</a:t>
            </a:r>
            <a:endParaRPr lang="en" sz="1600" dirty="0"/>
          </a:p>
          <a:p>
            <a:pPr marL="457200" lvl="0" indent="-317500" rtl="0">
              <a:spcBef>
                <a:spcPts val="1200"/>
              </a:spcBef>
              <a:spcAft>
                <a:spcPts val="0"/>
              </a:spcAft>
              <a:buSzPct val="100000"/>
              <a:buFont typeface="Arial" panose="020B0604020202020204" pitchFamily="34" charset="0"/>
              <a:buChar char="•"/>
            </a:pPr>
            <a:r>
              <a:rPr lang="en" sz="1600" dirty="0"/>
              <a:t>The sampling rate is usually determined </a:t>
            </a:r>
            <a:endParaRPr lang="en" sz="1600" dirty="0" smtClean="0"/>
          </a:p>
          <a:p>
            <a:pPr marL="139700" lvl="0" rtl="0">
              <a:spcBef>
                <a:spcPts val="0"/>
              </a:spcBef>
              <a:spcAft>
                <a:spcPts val="0"/>
              </a:spcAft>
              <a:buSzPct val="100000"/>
            </a:pPr>
            <a:r>
              <a:rPr lang="en" sz="1600" dirty="0"/>
              <a:t>	</a:t>
            </a:r>
            <a:r>
              <a:rPr lang="en" sz="1600" dirty="0" smtClean="0"/>
              <a:t>while </a:t>
            </a:r>
            <a:r>
              <a:rPr lang="en" sz="1600" dirty="0"/>
              <a:t>taking into account the link </a:t>
            </a:r>
            <a:r>
              <a:rPr lang="en" sz="1600" dirty="0" smtClean="0"/>
              <a:t>speed</a:t>
            </a:r>
            <a:endParaRPr lang="en" sz="1600" dirty="0"/>
          </a:p>
          <a:p>
            <a:pPr marL="457200" lvl="0" indent="-317500" rtl="0">
              <a:spcBef>
                <a:spcPts val="1200"/>
              </a:spcBef>
              <a:spcAft>
                <a:spcPts val="0"/>
              </a:spcAft>
              <a:buSzPct val="100000"/>
              <a:buFont typeface="Arial" panose="020B0604020202020204" pitchFamily="34" charset="0"/>
              <a:buChar char="•"/>
            </a:pPr>
            <a:r>
              <a:rPr lang="en" sz="1600" dirty="0"/>
              <a:t>Common implementation </a:t>
            </a:r>
            <a:endParaRPr lang="en" sz="1600" dirty="0" smtClean="0"/>
          </a:p>
          <a:p>
            <a:pPr marL="139700" lvl="0" rtl="0">
              <a:spcBef>
                <a:spcPts val="0"/>
              </a:spcBef>
              <a:spcAft>
                <a:spcPts val="0"/>
              </a:spcAft>
              <a:buSzPct val="100000"/>
            </a:pPr>
            <a:r>
              <a:rPr lang="en" sz="1600" dirty="0"/>
              <a:t>	</a:t>
            </a:r>
            <a:r>
              <a:rPr lang="en" sz="1600" dirty="0" smtClean="0"/>
              <a:t>includes </a:t>
            </a:r>
            <a:r>
              <a:rPr lang="en" sz="1600" dirty="0"/>
              <a:t>sFlow and </a:t>
            </a:r>
            <a:r>
              <a:rPr lang="en" sz="1600" dirty="0" smtClean="0"/>
              <a:t>NetFlow</a:t>
            </a:r>
            <a:endParaRPr lang="en" sz="1600" dirty="0"/>
          </a:p>
          <a:p>
            <a:pPr lvl="0" rtl="0">
              <a:spcBef>
                <a:spcPts val="1200"/>
              </a:spcBef>
              <a:spcAft>
                <a:spcPts val="0"/>
              </a:spcAft>
              <a:buNone/>
            </a:pPr>
            <a:endParaRPr sz="1600" dirty="0"/>
          </a:p>
          <a:p>
            <a:pPr lvl="0">
              <a:spcBef>
                <a:spcPts val="0"/>
              </a:spcBef>
              <a:spcAft>
                <a:spcPts val="800"/>
              </a:spcAft>
              <a:buNone/>
            </a:pPr>
            <a:endParaRPr sz="1400" dirty="0"/>
          </a:p>
        </p:txBody>
      </p:sp>
      <p:sp>
        <p:nvSpPr>
          <p:cNvPr id="99" name="Shape 99"/>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Uniform Packet Sampling</a:t>
            </a:r>
          </a:p>
        </p:txBody>
      </p:sp>
      <p:pic>
        <p:nvPicPr>
          <p:cNvPr id="2" name="Picture 1"/>
          <p:cNvPicPr>
            <a:picLocks noChangeAspect="1"/>
          </p:cNvPicPr>
          <p:nvPr/>
        </p:nvPicPr>
        <p:blipFill>
          <a:blip r:embed="rId3"/>
          <a:stretch>
            <a:fillRect/>
          </a:stretch>
        </p:blipFill>
        <p:spPr>
          <a:xfrm>
            <a:off x="4983480" y="1366400"/>
            <a:ext cx="3900897" cy="3290825"/>
          </a:xfrm>
          <a:prstGeom prst="rect">
            <a:avLst/>
          </a:prstGeom>
        </p:spPr>
      </p:pic>
    </p:spTree>
    <p:extLst>
      <p:ext uri="{BB962C8B-B14F-4D97-AF65-F5344CB8AC3E}">
        <p14:creationId xmlns:p14="http://schemas.microsoft.com/office/powerpoint/2010/main" val="190315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Shape 124"/>
          <p:cNvSpPr txBox="1">
            <a:spLocks noGrp="1"/>
          </p:cNvSpPr>
          <p:nvPr>
            <p:ph type="body" sz="quarter" idx="12"/>
          </p:nvPr>
        </p:nvSpPr>
        <p:spPr>
          <a:prstGeom prst="rect">
            <a:avLst/>
          </a:prstGeom>
        </p:spPr>
        <p:txBody>
          <a:bodyPr lIns="91425" tIns="91425" rIns="91425" bIns="91425" anchor="t" anchorCtr="0">
            <a:noAutofit/>
          </a:bodyPr>
          <a:lstStyle/>
          <a:p>
            <a:pPr marL="457200" lvl="0" indent="-330200" rtl="0">
              <a:spcBef>
                <a:spcPts val="0"/>
              </a:spcBef>
              <a:spcAft>
                <a:spcPts val="400"/>
              </a:spcAft>
              <a:buSzPct val="100000"/>
              <a:buFont typeface="Arial" panose="020B0604020202020204" pitchFamily="34" charset="0"/>
              <a:buChar char="•"/>
            </a:pPr>
            <a:r>
              <a:rPr lang="en" sz="1600" dirty="0"/>
              <a:t>Sampling Management Module (SMM)</a:t>
            </a:r>
          </a:p>
          <a:p>
            <a:pPr marL="914400" lvl="1" indent="-311150" rtl="0">
              <a:spcBef>
                <a:spcPts val="0"/>
              </a:spcBef>
              <a:spcAft>
                <a:spcPts val="400"/>
              </a:spcAft>
              <a:buSzPct val="100000"/>
              <a:buFont typeface="Arial" panose="020B0604020202020204" pitchFamily="34" charset="0"/>
              <a:buChar char="•"/>
            </a:pPr>
            <a:r>
              <a:rPr lang="en" sz="1300" dirty="0"/>
              <a:t>An SDN controller application.</a:t>
            </a:r>
          </a:p>
          <a:p>
            <a:pPr marL="914400" marR="0" lvl="1" indent="-311150" algn="l" rtl="0">
              <a:lnSpc>
                <a:spcPct val="115000"/>
              </a:lnSpc>
              <a:spcBef>
                <a:spcPts val="0"/>
              </a:spcBef>
              <a:spcAft>
                <a:spcPts val="400"/>
              </a:spcAft>
              <a:buSzPct val="100000"/>
              <a:buFont typeface="Arial" panose="020B0604020202020204" pitchFamily="34" charset="0"/>
              <a:buChar char="•"/>
            </a:pPr>
            <a:r>
              <a:rPr lang="en" sz="1300" dirty="0"/>
              <a:t>Determines the sampling rate of each flow at each </a:t>
            </a:r>
            <a:br>
              <a:rPr lang="en" sz="1300" dirty="0"/>
            </a:br>
            <a:r>
              <a:rPr lang="en" sz="1300" dirty="0"/>
              <a:t>Switch according to the monitoring goals of the network </a:t>
            </a:r>
            <a:br>
              <a:rPr lang="en" sz="1300" dirty="0"/>
            </a:br>
            <a:r>
              <a:rPr lang="en" sz="1300" dirty="0"/>
              <a:t>operator, while taking into account the monitoring </a:t>
            </a:r>
            <a:br>
              <a:rPr lang="en" sz="1300" dirty="0"/>
            </a:br>
            <a:r>
              <a:rPr lang="en" sz="1300" dirty="0"/>
              <a:t>capabilities of each switch.</a:t>
            </a:r>
          </a:p>
          <a:p>
            <a:pPr marL="457200" lvl="0" indent="-330200" rtl="0">
              <a:spcBef>
                <a:spcPts val="0"/>
              </a:spcBef>
              <a:spcAft>
                <a:spcPts val="400"/>
              </a:spcAft>
              <a:buSzPct val="100000"/>
              <a:buFont typeface="Arial" panose="020B0604020202020204" pitchFamily="34" charset="0"/>
              <a:buChar char="•"/>
            </a:pPr>
            <a:r>
              <a:rPr lang="en" sz="1600" dirty="0"/>
              <a:t>Sampling Module</a:t>
            </a:r>
          </a:p>
          <a:p>
            <a:pPr marL="914400" lvl="1" indent="-311150" rtl="0">
              <a:spcBef>
                <a:spcPts val="0"/>
              </a:spcBef>
              <a:spcAft>
                <a:spcPts val="400"/>
              </a:spcAft>
              <a:buSzPct val="100000"/>
              <a:buFont typeface="Arial" panose="020B0604020202020204" pitchFamily="34" charset="0"/>
              <a:buChar char="•"/>
            </a:pPr>
            <a:r>
              <a:rPr lang="en" sz="1300" dirty="0"/>
              <a:t>Added to some or all network switches/routers.</a:t>
            </a:r>
          </a:p>
          <a:p>
            <a:pPr marL="914400" lvl="1" indent="-311150" rtl="0">
              <a:spcBef>
                <a:spcPts val="0"/>
              </a:spcBef>
              <a:spcAft>
                <a:spcPts val="400"/>
              </a:spcAft>
              <a:buSzPct val="100000"/>
              <a:buFont typeface="Arial" panose="020B0604020202020204" pitchFamily="34" charset="0"/>
              <a:buChar char="•"/>
            </a:pPr>
            <a:r>
              <a:rPr lang="en" sz="1300" dirty="0"/>
              <a:t>Encapsulates each sampled packet in a UDP packet and sends it to a collecting server.</a:t>
            </a:r>
          </a:p>
          <a:p>
            <a:pPr marL="914400" lvl="1" indent="-311150" rtl="0">
              <a:spcBef>
                <a:spcPts val="0"/>
              </a:spcBef>
              <a:spcAft>
                <a:spcPts val="400"/>
              </a:spcAft>
              <a:buSzPct val="100000"/>
              <a:buFont typeface="Arial" panose="020B0604020202020204" pitchFamily="34" charset="0"/>
              <a:buChar char="•"/>
            </a:pPr>
            <a:r>
              <a:rPr lang="en" sz="1300" dirty="0"/>
              <a:t>Configured with an IP of a collecting server.</a:t>
            </a:r>
          </a:p>
          <a:p>
            <a:pPr marL="457200" lvl="0" indent="-330200" rtl="0">
              <a:spcBef>
                <a:spcPts val="0"/>
              </a:spcBef>
              <a:spcAft>
                <a:spcPts val="400"/>
              </a:spcAft>
              <a:buSzPct val="100000"/>
              <a:buFont typeface="Arial" panose="020B0604020202020204" pitchFamily="34" charset="0"/>
              <a:buChar char="•"/>
            </a:pPr>
            <a:r>
              <a:rPr lang="en" sz="1600" dirty="0"/>
              <a:t>Collecting Server</a:t>
            </a:r>
          </a:p>
          <a:p>
            <a:pPr marL="914400" lvl="1" indent="-311150" rtl="0">
              <a:spcBef>
                <a:spcPts val="0"/>
              </a:spcBef>
              <a:spcAft>
                <a:spcPts val="400"/>
              </a:spcAft>
              <a:buSzPct val="100000"/>
              <a:buFont typeface="Arial" panose="020B0604020202020204" pitchFamily="34" charset="0"/>
              <a:buChar char="•"/>
            </a:pPr>
            <a:r>
              <a:rPr lang="en" sz="1300" dirty="0"/>
              <a:t>One or more are located in the network in order to collect and process the sampled packets.</a:t>
            </a:r>
          </a:p>
          <a:p>
            <a:pPr lvl="0" rtl="0">
              <a:spcBef>
                <a:spcPts val="0"/>
              </a:spcBef>
              <a:spcAft>
                <a:spcPts val="400"/>
              </a:spcAft>
              <a:buNone/>
            </a:pPr>
            <a:endParaRPr dirty="0"/>
          </a:p>
        </p:txBody>
      </p:sp>
      <p:sp>
        <p:nvSpPr>
          <p:cNvPr id="122" name="Shape 122"/>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The Proposed Framework</a:t>
            </a:r>
          </a:p>
        </p:txBody>
      </p:sp>
      <p:pic>
        <p:nvPicPr>
          <p:cNvPr id="123" name="Shape 123"/>
          <p:cNvPicPr preferRelativeResize="0"/>
          <p:nvPr/>
        </p:nvPicPr>
        <p:blipFill>
          <a:blip r:embed="rId3">
            <a:alphaModFix/>
          </a:blip>
          <a:stretch>
            <a:fillRect/>
          </a:stretch>
        </p:blipFill>
        <p:spPr>
          <a:xfrm>
            <a:off x="5958487" y="1251488"/>
            <a:ext cx="3128674" cy="1862049"/>
          </a:xfrm>
          <a:prstGeom prst="rect">
            <a:avLst/>
          </a:prstGeom>
          <a:noFill/>
          <a:ln>
            <a:noFill/>
          </a:ln>
        </p:spPr>
      </p:pic>
      <p:sp>
        <p:nvSpPr>
          <p:cNvPr id="125" name="Shape 125"/>
          <p:cNvSpPr/>
          <p:nvPr/>
        </p:nvSpPr>
        <p:spPr>
          <a:xfrm>
            <a:off x="8039719" y="1393450"/>
            <a:ext cx="567000" cy="3621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26" name="Shape 126"/>
          <p:cNvSpPr/>
          <p:nvPr/>
        </p:nvSpPr>
        <p:spPr>
          <a:xfrm>
            <a:off x="7119700" y="2187950"/>
            <a:ext cx="605700" cy="127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27" name="Shape 127"/>
          <p:cNvSpPr/>
          <p:nvPr/>
        </p:nvSpPr>
        <p:spPr>
          <a:xfrm>
            <a:off x="7832205" y="2521511"/>
            <a:ext cx="605700" cy="127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28" name="Shape 128"/>
          <p:cNvSpPr/>
          <p:nvPr/>
        </p:nvSpPr>
        <p:spPr>
          <a:xfrm>
            <a:off x="6898532" y="2909400"/>
            <a:ext cx="605700" cy="127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29" name="Shape 129"/>
          <p:cNvSpPr/>
          <p:nvPr/>
        </p:nvSpPr>
        <p:spPr>
          <a:xfrm>
            <a:off x="6108305" y="2528330"/>
            <a:ext cx="605700" cy="127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30" name="Shape 130"/>
          <p:cNvSpPr/>
          <p:nvPr/>
        </p:nvSpPr>
        <p:spPr>
          <a:xfrm>
            <a:off x="8444730" y="2022267"/>
            <a:ext cx="567000" cy="269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Tree>
    <p:extLst>
      <p:ext uri="{BB962C8B-B14F-4D97-AF65-F5344CB8AC3E}">
        <p14:creationId xmlns:p14="http://schemas.microsoft.com/office/powerpoint/2010/main" val="205244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Introduction</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674371" y="3079572"/>
            <a:ext cx="4508232" cy="396441"/>
          </a:xfrm>
        </p:spPr>
        <p:txBody>
          <a:bodyPr/>
          <a:lstStyle/>
          <a:p>
            <a:pPr algn="l"/>
            <a:r>
              <a:rPr lang="en-US" sz="1600" dirty="0" smtClean="0"/>
              <a:t>Presenter: </a:t>
            </a:r>
            <a:r>
              <a:rPr lang="en-US" sz="1600" dirty="0" smtClean="0"/>
              <a:t>Yaakov Stein (RAD, Neptune chair)</a:t>
            </a:r>
            <a:endParaRPr lang="en-US" sz="1600" dirty="0" smtClean="0"/>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602" y="2981794"/>
            <a:ext cx="1493639" cy="634128"/>
          </a:xfrm>
          <a:prstGeom prst="rect">
            <a:avLst/>
          </a:prstGeom>
        </p:spPr>
      </p:pic>
      <p:pic>
        <p:nvPicPr>
          <p:cNvPr id="6" name="Picture 5"/>
          <p:cNvPicPr>
            <a:picLocks noChangeAspect="1"/>
          </p:cNvPicPr>
          <p:nvPr/>
        </p:nvPicPr>
        <p:blipFill>
          <a:blip r:embed="rId3"/>
          <a:stretch>
            <a:fillRect/>
          </a:stretch>
        </p:blipFill>
        <p:spPr>
          <a:xfrm>
            <a:off x="6980536" y="3002860"/>
            <a:ext cx="756994" cy="591996"/>
          </a:xfrm>
          <a:prstGeom prst="rect">
            <a:avLst/>
          </a:prstGeom>
        </p:spPr>
      </p:pic>
    </p:spTree>
    <p:extLst>
      <p:ext uri="{BB962C8B-B14F-4D97-AF65-F5344CB8AC3E}">
        <p14:creationId xmlns:p14="http://schemas.microsoft.com/office/powerpoint/2010/main" val="1176610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a:spLocks noGrp="1"/>
          </p:cNvSpPr>
          <p:nvPr>
            <p:ph type="body" sz="quarter" idx="12"/>
          </p:nvPr>
        </p:nvSpPr>
        <p:spPr>
          <a:prstGeom prst="rect">
            <a:avLst/>
          </a:prstGeom>
        </p:spPr>
        <p:txBody>
          <a:bodyPr lIns="91425" tIns="91425" rIns="91425" bIns="91425" anchor="t" anchorCtr="0">
            <a:noAutofit/>
          </a:bodyPr>
          <a:lstStyle/>
          <a:p>
            <a:pPr marL="457200" lvl="0" indent="-304800" rtl="0">
              <a:spcBef>
                <a:spcPts val="0"/>
              </a:spcBef>
              <a:spcAft>
                <a:spcPts val="400"/>
              </a:spcAft>
              <a:buSzPct val="100000"/>
              <a:buFont typeface="Arial" panose="020B0604020202020204" pitchFamily="34" charset="0"/>
              <a:buChar char="•"/>
            </a:pPr>
            <a:r>
              <a:rPr lang="en" sz="1200" dirty="0"/>
              <a:t>We define 30 </a:t>
            </a:r>
            <a:r>
              <a:rPr lang="en" sz="1200" i="1" dirty="0"/>
              <a:t>[source, destination]</a:t>
            </a:r>
            <a:r>
              <a:rPr lang="en" sz="1200" dirty="0"/>
              <a:t> flows in the network, each carries a different number of connections from a client to a random </a:t>
            </a:r>
            <a:r>
              <a:rPr lang="en" sz="1200" dirty="0" smtClean="0"/>
              <a:t>server</a:t>
            </a:r>
            <a:endParaRPr lang="en" sz="1200" dirty="0"/>
          </a:p>
          <a:p>
            <a:pPr marL="457200" lvl="0" indent="-304800" rtl="0">
              <a:spcBef>
                <a:spcPts val="0"/>
              </a:spcBef>
              <a:spcAft>
                <a:spcPts val="400"/>
              </a:spcAft>
              <a:buSzPct val="100000"/>
              <a:buFont typeface="Arial" panose="020B0604020202020204" pitchFamily="34" charset="0"/>
              <a:buChar char="•"/>
            </a:pPr>
            <a:r>
              <a:rPr lang="en" sz="1200" dirty="0"/>
              <a:t>In each experiment, we calculate the estimation percentage error for each flow:</a:t>
            </a:r>
          </a:p>
          <a:p>
            <a:pPr lvl="0" rtl="0">
              <a:spcBef>
                <a:spcPts val="0"/>
              </a:spcBef>
              <a:spcAft>
                <a:spcPts val="400"/>
              </a:spcAft>
              <a:buNone/>
            </a:pPr>
            <a:endParaRPr sz="1200" dirty="0"/>
          </a:p>
          <a:p>
            <a:pPr lvl="0" rtl="0">
              <a:spcBef>
                <a:spcPts val="0"/>
              </a:spcBef>
              <a:spcAft>
                <a:spcPts val="400"/>
              </a:spcAft>
              <a:buNone/>
            </a:pPr>
            <a:endParaRPr sz="1200" dirty="0"/>
          </a:p>
          <a:p>
            <a:pPr lvl="0" rtl="0">
              <a:spcBef>
                <a:spcPts val="0"/>
              </a:spcBef>
              <a:spcAft>
                <a:spcPts val="400"/>
              </a:spcAft>
              <a:buNone/>
            </a:pPr>
            <a:endParaRPr sz="1200" dirty="0"/>
          </a:p>
          <a:p>
            <a:pPr lvl="0" rtl="0">
              <a:spcBef>
                <a:spcPts val="0"/>
              </a:spcBef>
              <a:spcAft>
                <a:spcPts val="400"/>
              </a:spcAft>
              <a:buNone/>
            </a:pPr>
            <a:endParaRPr sz="1200" dirty="0"/>
          </a:p>
          <a:p>
            <a:pPr lvl="0" rtl="0">
              <a:spcBef>
                <a:spcPts val="0"/>
              </a:spcBef>
              <a:spcAft>
                <a:spcPts val="400"/>
              </a:spcAft>
              <a:buNone/>
            </a:pPr>
            <a:endParaRPr sz="1200" dirty="0"/>
          </a:p>
          <a:p>
            <a:pPr lvl="0" rtl="0">
              <a:spcBef>
                <a:spcPts val="0"/>
              </a:spcBef>
              <a:spcAft>
                <a:spcPts val="400"/>
              </a:spcAft>
              <a:buNone/>
            </a:pPr>
            <a:endParaRPr sz="1200" dirty="0"/>
          </a:p>
          <a:p>
            <a:pPr lvl="0" rtl="0">
              <a:spcBef>
                <a:spcPts val="0"/>
              </a:spcBef>
              <a:spcAft>
                <a:spcPts val="400"/>
              </a:spcAft>
              <a:buNone/>
            </a:pPr>
            <a:r>
              <a:rPr lang="en" sz="1200" dirty="0"/>
              <a:t/>
            </a:r>
            <a:br>
              <a:rPr lang="en" sz="1200" dirty="0"/>
            </a:br>
            <a:r>
              <a:rPr lang="en" sz="1200" dirty="0"/>
              <a:t/>
            </a:r>
            <a:br>
              <a:rPr lang="en" sz="1200" dirty="0"/>
            </a:br>
            <a:endParaRPr lang="en" sz="1200" dirty="0"/>
          </a:p>
          <a:p>
            <a:pPr marL="457200" lvl="0" indent="-304800" rtl="0">
              <a:spcBef>
                <a:spcPts val="0"/>
              </a:spcBef>
              <a:spcAft>
                <a:spcPts val="400"/>
              </a:spcAft>
              <a:buSzPct val="100000"/>
              <a:buFont typeface="Arial" panose="020B0604020202020204" pitchFamily="34" charset="0"/>
              <a:buChar char="•"/>
            </a:pPr>
            <a:endParaRPr lang="en" sz="1200" dirty="0" smtClean="0"/>
          </a:p>
          <a:p>
            <a:pPr marL="457200" lvl="0" indent="-304800" rtl="0">
              <a:spcBef>
                <a:spcPts val="0"/>
              </a:spcBef>
              <a:spcAft>
                <a:spcPts val="400"/>
              </a:spcAft>
              <a:buSzPct val="100000"/>
              <a:buFont typeface="Arial" panose="020B0604020202020204" pitchFamily="34" charset="0"/>
              <a:buChar char="•"/>
            </a:pPr>
            <a:r>
              <a:rPr lang="en" sz="1200" dirty="0" smtClean="0"/>
              <a:t>Using </a:t>
            </a:r>
            <a:r>
              <a:rPr lang="en" sz="1200" dirty="0"/>
              <a:t>our framework we achieve a smaller estimation </a:t>
            </a:r>
            <a:r>
              <a:rPr lang="en" sz="1200" dirty="0" smtClean="0"/>
              <a:t>error</a:t>
            </a:r>
            <a:endParaRPr lang="en" sz="1200" dirty="0"/>
          </a:p>
          <a:p>
            <a:pPr marL="457200" lvl="0" indent="-304800" rtl="0">
              <a:spcBef>
                <a:spcPts val="0"/>
              </a:spcBef>
              <a:spcAft>
                <a:spcPts val="400"/>
              </a:spcAft>
              <a:buSzPct val="100000"/>
              <a:buFont typeface="Arial" panose="020B0604020202020204" pitchFamily="34" charset="0"/>
              <a:buChar char="•"/>
            </a:pPr>
            <a:r>
              <a:rPr lang="en" sz="1200" dirty="0"/>
              <a:t>In most cases the error in our framework is around 2.5%, while without our framework it is typically around 10</a:t>
            </a:r>
            <a:r>
              <a:rPr lang="en" sz="1200" dirty="0" smtClean="0"/>
              <a:t>%</a:t>
            </a:r>
            <a:endParaRPr lang="en" sz="1200" dirty="0"/>
          </a:p>
        </p:txBody>
      </p:sp>
      <p:sp>
        <p:nvSpPr>
          <p:cNvPr id="287" name="Shape 287"/>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600" dirty="0"/>
              <a:t>Estimating </a:t>
            </a:r>
            <a:r>
              <a:rPr lang="en" sz="3600" dirty="0" smtClean="0"/>
              <a:t>Number </a:t>
            </a:r>
            <a:r>
              <a:rPr lang="en" sz="3600" dirty="0"/>
              <a:t>of </a:t>
            </a:r>
            <a:r>
              <a:rPr lang="en" sz="3600" dirty="0" smtClean="0"/>
              <a:t>Connections</a:t>
            </a:r>
            <a:endParaRPr lang="en" sz="3600" dirty="0"/>
          </a:p>
        </p:txBody>
      </p:sp>
      <p:pic>
        <p:nvPicPr>
          <p:cNvPr id="289" name="Shape 289"/>
          <p:cNvPicPr preferRelativeResize="0"/>
          <p:nvPr/>
        </p:nvPicPr>
        <p:blipFill>
          <a:blip r:embed="rId3">
            <a:alphaModFix/>
          </a:blip>
          <a:stretch>
            <a:fillRect/>
          </a:stretch>
        </p:blipFill>
        <p:spPr>
          <a:xfrm>
            <a:off x="6591625" y="1718428"/>
            <a:ext cx="2035525" cy="364524"/>
          </a:xfrm>
          <a:prstGeom prst="rect">
            <a:avLst/>
          </a:prstGeom>
          <a:noFill/>
          <a:ln>
            <a:noFill/>
          </a:ln>
        </p:spPr>
      </p:pic>
      <p:pic>
        <p:nvPicPr>
          <p:cNvPr id="290" name="Shape 290"/>
          <p:cNvPicPr preferRelativeResize="0"/>
          <p:nvPr/>
        </p:nvPicPr>
        <p:blipFill>
          <a:blip r:embed="rId4">
            <a:alphaModFix/>
          </a:blip>
          <a:stretch>
            <a:fillRect/>
          </a:stretch>
        </p:blipFill>
        <p:spPr>
          <a:xfrm>
            <a:off x="3280409" y="2070349"/>
            <a:ext cx="2828465" cy="1724411"/>
          </a:xfrm>
          <a:prstGeom prst="rect">
            <a:avLst/>
          </a:prstGeom>
          <a:noFill/>
          <a:ln>
            <a:noFill/>
          </a:ln>
        </p:spPr>
      </p:pic>
    </p:spTree>
    <p:extLst>
      <p:ext uri="{BB962C8B-B14F-4D97-AF65-F5344CB8AC3E}">
        <p14:creationId xmlns:p14="http://schemas.microsoft.com/office/powerpoint/2010/main" val="8814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prstGeom prst="rect">
            <a:avLst/>
          </a:prstGeom>
        </p:spPr>
        <p:txBody>
          <a:bodyPr lIns="91425" tIns="91425" rIns="91425" bIns="91425" anchor="b" anchorCtr="0">
            <a:noAutofit/>
          </a:bodyPr>
          <a:lstStyle/>
          <a:p>
            <a:pPr lvl="0"/>
            <a:r>
              <a:rPr lang="en" sz="2800" dirty="0" smtClean="0"/>
              <a:t>Programmable Device: Top-Down Design</a:t>
            </a:r>
            <a:endParaRPr lang="en" sz="3000" dirty="0"/>
          </a:p>
        </p:txBody>
      </p:sp>
      <p:pic>
        <p:nvPicPr>
          <p:cNvPr id="2" name="Picture 1"/>
          <p:cNvPicPr>
            <a:picLocks noChangeAspect="1"/>
          </p:cNvPicPr>
          <p:nvPr/>
        </p:nvPicPr>
        <p:blipFill>
          <a:blip r:embed="rId3"/>
          <a:stretch>
            <a:fillRect/>
          </a:stretch>
        </p:blipFill>
        <p:spPr>
          <a:xfrm>
            <a:off x="6668399" y="3390392"/>
            <a:ext cx="1367325" cy="812000"/>
          </a:xfrm>
          <a:prstGeom prst="rect">
            <a:avLst/>
          </a:prstGeom>
        </p:spPr>
      </p:pic>
      <p:sp>
        <p:nvSpPr>
          <p:cNvPr id="4" name="Rectangle 3"/>
          <p:cNvSpPr/>
          <p:nvPr/>
        </p:nvSpPr>
        <p:spPr>
          <a:xfrm>
            <a:off x="6347855" y="458004"/>
            <a:ext cx="2008414" cy="10205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78289" y="814383"/>
            <a:ext cx="1486388" cy="307777"/>
          </a:xfrm>
          <a:prstGeom prst="rect">
            <a:avLst/>
          </a:prstGeom>
          <a:noFill/>
        </p:spPr>
        <p:txBody>
          <a:bodyPr wrap="square" rtlCol="0">
            <a:spAutoFit/>
          </a:bodyPr>
          <a:lstStyle/>
          <a:p>
            <a:r>
              <a:rPr lang="en-US" dirty="0" smtClean="0"/>
              <a:t>Switch OS</a:t>
            </a:r>
            <a:endParaRPr lang="en-US" dirty="0"/>
          </a:p>
        </p:txBody>
      </p:sp>
      <p:sp>
        <p:nvSpPr>
          <p:cNvPr id="7" name="TextBox 6"/>
          <p:cNvSpPr txBox="1"/>
          <p:nvPr/>
        </p:nvSpPr>
        <p:spPr>
          <a:xfrm>
            <a:off x="6460175" y="4303276"/>
            <a:ext cx="2322616" cy="307777"/>
          </a:xfrm>
          <a:prstGeom prst="rect">
            <a:avLst/>
          </a:prstGeom>
          <a:noFill/>
        </p:spPr>
        <p:txBody>
          <a:bodyPr wrap="square" rtlCol="0">
            <a:spAutoFit/>
          </a:bodyPr>
          <a:lstStyle/>
          <a:p>
            <a:r>
              <a:rPr lang="en-US" dirty="0" smtClean="0"/>
              <a:t>P4 Programmable Device</a:t>
            </a:r>
            <a:endParaRPr lang="en-US" dirty="0"/>
          </a:p>
        </p:txBody>
      </p:sp>
      <p:sp>
        <p:nvSpPr>
          <p:cNvPr id="10" name="Rectangle 9"/>
          <p:cNvSpPr/>
          <p:nvPr/>
        </p:nvSpPr>
        <p:spPr>
          <a:xfrm>
            <a:off x="6854781" y="2287591"/>
            <a:ext cx="1010888" cy="4982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21285" y="2404133"/>
            <a:ext cx="702129" cy="261610"/>
          </a:xfrm>
          <a:prstGeom prst="rect">
            <a:avLst/>
          </a:prstGeom>
          <a:noFill/>
        </p:spPr>
        <p:txBody>
          <a:bodyPr wrap="square" rtlCol="0">
            <a:spAutoFit/>
          </a:bodyPr>
          <a:lstStyle/>
          <a:p>
            <a:r>
              <a:rPr lang="en-US" sz="1100" dirty="0" smtClean="0"/>
              <a:t>Driver</a:t>
            </a:r>
            <a:endParaRPr lang="en-US" sz="1100" dirty="0"/>
          </a:p>
        </p:txBody>
      </p:sp>
      <p:sp>
        <p:nvSpPr>
          <p:cNvPr id="12" name="Rectangle 11"/>
          <p:cNvSpPr/>
          <p:nvPr/>
        </p:nvSpPr>
        <p:spPr>
          <a:xfrm>
            <a:off x="6846617" y="1764732"/>
            <a:ext cx="1010888" cy="4982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846617" y="1881274"/>
            <a:ext cx="1105397" cy="261610"/>
          </a:xfrm>
          <a:prstGeom prst="rect">
            <a:avLst/>
          </a:prstGeom>
          <a:noFill/>
        </p:spPr>
        <p:txBody>
          <a:bodyPr wrap="square" rtlCol="0">
            <a:spAutoFit/>
          </a:bodyPr>
          <a:lstStyle/>
          <a:p>
            <a:r>
              <a:rPr lang="en-US" sz="1100" dirty="0" smtClean="0"/>
              <a:t>Run-Time API</a:t>
            </a:r>
            <a:endParaRPr lang="en-US" sz="1100" dirty="0"/>
          </a:p>
        </p:txBody>
      </p:sp>
      <p:sp>
        <p:nvSpPr>
          <p:cNvPr id="9" name="Down Arrow 8"/>
          <p:cNvSpPr/>
          <p:nvPr/>
        </p:nvSpPr>
        <p:spPr>
          <a:xfrm>
            <a:off x="7241721" y="1560211"/>
            <a:ext cx="174926" cy="170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7197423" y="2878068"/>
            <a:ext cx="219224" cy="478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a:off x="543813" y="1478540"/>
            <a:ext cx="3906716" cy="2404133"/>
          </a:xfrm>
          <a:prstGeom prst="rect">
            <a:avLst/>
          </a:prstGeom>
        </p:spPr>
      </p:pic>
      <p:sp>
        <p:nvSpPr>
          <p:cNvPr id="14" name="Bent Arrow 13"/>
          <p:cNvSpPr/>
          <p:nvPr/>
        </p:nvSpPr>
        <p:spPr>
          <a:xfrm>
            <a:off x="3894364" y="814383"/>
            <a:ext cx="2275273" cy="664157"/>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a:off x="4149231" y="1122160"/>
            <a:ext cx="2198624" cy="307777"/>
          </a:xfrm>
          <a:prstGeom prst="rect">
            <a:avLst/>
          </a:prstGeom>
          <a:noFill/>
        </p:spPr>
        <p:txBody>
          <a:bodyPr wrap="square" rtlCol="0">
            <a:spAutoFit/>
          </a:bodyPr>
          <a:lstStyle/>
          <a:p>
            <a:r>
              <a:rPr lang="en-US" dirty="0" smtClean="0"/>
              <a:t>Network Demands</a:t>
            </a:r>
            <a:endParaRPr lang="en-US" dirty="0"/>
          </a:p>
        </p:txBody>
      </p:sp>
      <p:pic>
        <p:nvPicPr>
          <p:cNvPr id="5" name="Picture 4"/>
          <p:cNvPicPr>
            <a:picLocks noChangeAspect="1"/>
          </p:cNvPicPr>
          <p:nvPr/>
        </p:nvPicPr>
        <p:blipFill>
          <a:blip r:embed="rId5"/>
          <a:stretch>
            <a:fillRect/>
          </a:stretch>
        </p:blipFill>
        <p:spPr>
          <a:xfrm>
            <a:off x="2045927" y="3882673"/>
            <a:ext cx="2922969" cy="1193673"/>
          </a:xfrm>
          <a:prstGeom prst="rect">
            <a:avLst/>
          </a:prstGeom>
        </p:spPr>
      </p:pic>
      <p:sp>
        <p:nvSpPr>
          <p:cNvPr id="20" name="Down Arrow 19"/>
          <p:cNvSpPr/>
          <p:nvPr/>
        </p:nvSpPr>
        <p:spPr>
          <a:xfrm>
            <a:off x="6521199" y="1579424"/>
            <a:ext cx="230665" cy="192305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636391" y="2909510"/>
            <a:ext cx="642195" cy="3439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728990" y="2953067"/>
            <a:ext cx="446047" cy="261610"/>
          </a:xfrm>
          <a:prstGeom prst="rect">
            <a:avLst/>
          </a:prstGeom>
          <a:noFill/>
        </p:spPr>
        <p:txBody>
          <a:bodyPr wrap="square" rtlCol="0">
            <a:spAutoFit/>
          </a:bodyPr>
          <a:lstStyle/>
          <a:p>
            <a:r>
              <a:rPr lang="en-US" sz="1100" dirty="0" smtClean="0"/>
              <a:t>P4</a:t>
            </a:r>
            <a:endParaRPr lang="en-US" sz="1100" dirty="0"/>
          </a:p>
        </p:txBody>
      </p:sp>
      <p:sp>
        <p:nvSpPr>
          <p:cNvPr id="21" name="Down Arrow 20"/>
          <p:cNvSpPr/>
          <p:nvPr/>
        </p:nvSpPr>
        <p:spPr>
          <a:xfrm>
            <a:off x="7819949" y="3312840"/>
            <a:ext cx="132065" cy="256154"/>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17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8" grpId="0"/>
      <p:bldP spid="12" grpId="0" animBg="1"/>
      <p:bldP spid="13" grpId="0"/>
      <p:bldP spid="9" grpId="0" animBg="1"/>
      <p:bldP spid="15" grpId="0" animBg="1"/>
      <p:bldP spid="14" grpId="0" animBg="1"/>
      <p:bldP spid="16" grpId="0"/>
      <p:bldP spid="20" grpId="0" animBg="1"/>
      <p:bldP spid="23" grpId="0" animBg="1"/>
      <p:bldP spid="24" grpId="0"/>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Shape 335"/>
          <p:cNvSpPr txBox="1">
            <a:spLocks noGrp="1"/>
          </p:cNvSpPr>
          <p:nvPr>
            <p:ph type="body" sz="quarter" idx="12"/>
          </p:nvPr>
        </p:nvSpPr>
        <p:spPr>
          <a:prstGeom prst="rect">
            <a:avLst/>
          </a:prstGeom>
        </p:spPr>
        <p:txBody>
          <a:bodyPr lIns="91425" tIns="91425" rIns="91425" bIns="91425" anchor="t" anchorCtr="0">
            <a:noAutofit/>
          </a:bodyPr>
          <a:lstStyle/>
          <a:p>
            <a:pPr marL="311150" lvl="8" indent="-171450">
              <a:spcAft>
                <a:spcPts val="800"/>
              </a:spcAft>
              <a:buFont typeface="Arial" panose="020B0604020202020204" pitchFamily="34" charset="0"/>
              <a:buChar char="•"/>
            </a:pPr>
            <a:r>
              <a:rPr lang="en-US" sz="2400" dirty="0" err="1" smtClean="0"/>
              <a:t>Mellanox</a:t>
            </a:r>
            <a:r>
              <a:rPr lang="en-US" sz="2400" dirty="0"/>
              <a:t>-</a:t>
            </a:r>
            <a:r>
              <a:rPr lang="en-US" sz="2400" dirty="0" smtClean="0"/>
              <a:t>Hybrid </a:t>
            </a:r>
          </a:p>
          <a:p>
            <a:pPr marL="311150" lvl="8" indent="-171450">
              <a:spcAft>
                <a:spcPts val="800"/>
              </a:spcAft>
              <a:buFont typeface="Arial" panose="020B0604020202020204" pitchFamily="34" charset="0"/>
              <a:buChar char="•"/>
            </a:pPr>
            <a:endParaRPr lang="en-US" sz="2400" dirty="0" smtClean="0"/>
          </a:p>
          <a:p>
            <a:pPr marL="139700" lvl="8">
              <a:spcAft>
                <a:spcPts val="800"/>
              </a:spcAft>
            </a:pPr>
            <a:endParaRPr lang="en-US" sz="2400" dirty="0"/>
          </a:p>
          <a:p>
            <a:pPr marL="311150" lvl="8" indent="-171450">
              <a:spcAft>
                <a:spcPts val="800"/>
              </a:spcAft>
              <a:buFont typeface="Arial" panose="020B0604020202020204" pitchFamily="34" charset="0"/>
              <a:buChar char="•"/>
            </a:pPr>
            <a:endParaRPr lang="en-US" sz="2400" dirty="0" smtClean="0"/>
          </a:p>
          <a:p>
            <a:pPr marL="139700" lvl="8">
              <a:spcAft>
                <a:spcPts val="800"/>
              </a:spcAft>
            </a:pPr>
            <a:endParaRPr lang="en-US" sz="2000" dirty="0" smtClean="0"/>
          </a:p>
        </p:txBody>
      </p:sp>
      <p:sp>
        <p:nvSpPr>
          <p:cNvPr id="334" name="Shape 334"/>
          <p:cNvSpPr txBox="1">
            <a:spLocks noGrp="1"/>
          </p:cNvSpPr>
          <p:nvPr>
            <p:ph type="title"/>
          </p:nvPr>
        </p:nvSpPr>
        <p:spPr>
          <a:prstGeom prst="rect">
            <a:avLst/>
          </a:prstGeom>
        </p:spPr>
        <p:txBody>
          <a:bodyPr lIns="91425" tIns="91425" rIns="91425" bIns="91425" anchor="b" anchorCtr="0">
            <a:noAutofit/>
          </a:bodyPr>
          <a:lstStyle/>
          <a:p>
            <a:pPr lvl="0"/>
            <a:r>
              <a:rPr lang="en-US" sz="3200" b="1" dirty="0"/>
              <a:t>P4</a:t>
            </a:r>
            <a:r>
              <a:rPr lang="en-US" sz="1800" b="1" dirty="0"/>
              <a:t>16</a:t>
            </a:r>
            <a:r>
              <a:rPr lang="en-US" sz="3200" b="1" dirty="0"/>
              <a:t> Architectures</a:t>
            </a:r>
            <a:endParaRPr lang="en" sz="3000" dirty="0"/>
          </a:p>
        </p:txBody>
      </p:sp>
      <p:sp>
        <p:nvSpPr>
          <p:cNvPr id="5" name="Rectangle 4"/>
          <p:cNvSpPr/>
          <p:nvPr/>
        </p:nvSpPr>
        <p:spPr>
          <a:xfrm>
            <a:off x="563337" y="3432497"/>
            <a:ext cx="2220687" cy="307777"/>
          </a:xfrm>
          <a:prstGeom prst="rect">
            <a:avLst/>
          </a:prstGeom>
        </p:spPr>
        <p:txBody>
          <a:bodyPr wrap="square">
            <a:spAutoFit/>
          </a:bodyPr>
          <a:lstStyle/>
          <a:p>
            <a:r>
              <a:rPr lang="en-US" dirty="0" smtClean="0"/>
              <a:t>Targets: Spectrum-2</a:t>
            </a:r>
            <a:endParaRPr lang="en-US" dirty="0"/>
          </a:p>
        </p:txBody>
      </p:sp>
      <p:pic>
        <p:nvPicPr>
          <p:cNvPr id="3" name="Picture 2"/>
          <p:cNvPicPr>
            <a:picLocks noChangeAspect="1"/>
          </p:cNvPicPr>
          <p:nvPr/>
        </p:nvPicPr>
        <p:blipFill>
          <a:blip r:embed="rId3"/>
          <a:stretch>
            <a:fillRect/>
          </a:stretch>
        </p:blipFill>
        <p:spPr>
          <a:xfrm>
            <a:off x="1735722" y="1799081"/>
            <a:ext cx="7274736" cy="1322679"/>
          </a:xfrm>
          <a:prstGeom prst="rect">
            <a:avLst/>
          </a:prstGeom>
        </p:spPr>
      </p:pic>
    </p:spTree>
    <p:extLst>
      <p:ext uri="{BB962C8B-B14F-4D97-AF65-F5344CB8AC3E}">
        <p14:creationId xmlns:p14="http://schemas.microsoft.com/office/powerpoint/2010/main" val="322263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 </a:t>
            </a:r>
            <a:r>
              <a:rPr lang="en-US" smtClean="0"/>
              <a:t>SoD with </a:t>
            </a:r>
            <a:r>
              <a:rPr lang="en-US" sz="3375" b="1" smtClean="0"/>
              <a:t>GRE </a:t>
            </a:r>
            <a:r>
              <a:rPr lang="en-US" sz="3375" b="1" dirty="0"/>
              <a:t>encapsulation</a:t>
            </a:r>
          </a:p>
        </p:txBody>
      </p:sp>
      <p:pic>
        <p:nvPicPr>
          <p:cNvPr id="8" name="Shape 187"/>
          <p:cNvPicPr preferRelativeResize="0"/>
          <p:nvPr/>
        </p:nvPicPr>
        <p:blipFill rotWithShape="1">
          <a:blip r:embed="rId3">
            <a:alphaModFix/>
          </a:blip>
          <a:srcRect/>
          <a:stretch/>
        </p:blipFill>
        <p:spPr>
          <a:xfrm>
            <a:off x="441101" y="829130"/>
            <a:ext cx="2775481" cy="1021799"/>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2281" y="1726326"/>
            <a:ext cx="3426170" cy="2999371"/>
          </a:xfrm>
          <a:prstGeom prst="rect">
            <a:avLst/>
          </a:prstGeom>
        </p:spPr>
      </p:pic>
      <p:graphicFrame>
        <p:nvGraphicFramePr>
          <p:cNvPr id="10" name="Table 9"/>
          <p:cNvGraphicFramePr>
            <a:graphicFrameLocks noGrp="1"/>
          </p:cNvGraphicFramePr>
          <p:nvPr>
            <p:extLst/>
          </p:nvPr>
        </p:nvGraphicFramePr>
        <p:xfrm>
          <a:off x="441101" y="3766996"/>
          <a:ext cx="4609871" cy="1095910"/>
        </p:xfrm>
        <a:graphic>
          <a:graphicData uri="http://schemas.openxmlformats.org/drawingml/2006/table">
            <a:tbl>
              <a:tblPr firstRow="1" bandRow="1">
                <a:tableStyleId>{5C22544A-7EE6-4342-B048-85BDC9FD1C3A}</a:tableStyleId>
              </a:tblPr>
              <a:tblGrid>
                <a:gridCol w="2064491">
                  <a:extLst>
                    <a:ext uri="{9D8B030D-6E8A-4147-A177-3AD203B41FA5}">
                      <a16:colId xmlns="" xmlns:a16="http://schemas.microsoft.com/office/drawing/2014/main" val="20000"/>
                    </a:ext>
                  </a:extLst>
                </a:gridCol>
                <a:gridCol w="955039">
                  <a:extLst>
                    <a:ext uri="{9D8B030D-6E8A-4147-A177-3AD203B41FA5}">
                      <a16:colId xmlns="" xmlns:a16="http://schemas.microsoft.com/office/drawing/2014/main" val="20001"/>
                    </a:ext>
                  </a:extLst>
                </a:gridCol>
                <a:gridCol w="1590341">
                  <a:extLst>
                    <a:ext uri="{9D8B030D-6E8A-4147-A177-3AD203B41FA5}">
                      <a16:colId xmlns="" xmlns:a16="http://schemas.microsoft.com/office/drawing/2014/main" val="20002"/>
                    </a:ext>
                  </a:extLst>
                </a:gridCol>
              </a:tblGrid>
              <a:tr h="432970">
                <a:tc>
                  <a:txBody>
                    <a:bodyPr/>
                    <a:lstStyle/>
                    <a:p>
                      <a:pPr algn="ctr"/>
                      <a:r>
                        <a:rPr lang="en-US" sz="1500" dirty="0">
                          <a:latin typeface="Arial Black" panose="020B0A04020102020204" pitchFamily="34" charset="0"/>
                          <a:cs typeface="Aharoni" panose="02010803020104030203" pitchFamily="2" charset="-79"/>
                        </a:rPr>
                        <a:t>Key</a:t>
                      </a:r>
                    </a:p>
                  </a:txBody>
                  <a:tcPr marL="68580" marR="68580" marT="34290" marB="34290">
                    <a:solidFill>
                      <a:schemeClr val="accent2">
                        <a:lumMod val="50000"/>
                      </a:schemeClr>
                    </a:solidFill>
                  </a:tcPr>
                </a:tc>
                <a:tc>
                  <a:txBody>
                    <a:bodyPr/>
                    <a:lstStyle/>
                    <a:p>
                      <a:pPr algn="ctr"/>
                      <a:r>
                        <a:rPr lang="en-US" sz="1500" dirty="0">
                          <a:latin typeface="Arial Black" panose="020B0A04020102020204" pitchFamily="34" charset="0"/>
                          <a:cs typeface="Aharoni" panose="02010803020104030203" pitchFamily="2" charset="-79"/>
                        </a:rPr>
                        <a:t>Action</a:t>
                      </a:r>
                    </a:p>
                  </a:txBody>
                  <a:tcPr marL="68580" marR="68580" marT="34290" marB="34290">
                    <a:solidFill>
                      <a:schemeClr val="accent6">
                        <a:lumMod val="50000"/>
                      </a:schemeClr>
                    </a:solidFill>
                  </a:tcPr>
                </a:tc>
                <a:tc>
                  <a:txBody>
                    <a:bodyPr/>
                    <a:lstStyle/>
                    <a:p>
                      <a:pPr algn="ctr"/>
                      <a:r>
                        <a:rPr lang="en-US" sz="1500" dirty="0">
                          <a:latin typeface="Arial Black" panose="020B0A04020102020204" pitchFamily="34" charset="0"/>
                          <a:cs typeface="Aharoni" panose="02010803020104030203" pitchFamily="2" charset="-79"/>
                        </a:rPr>
                        <a:t>Action Data</a:t>
                      </a:r>
                    </a:p>
                  </a:txBody>
                  <a:tcPr marL="68580" marR="68580" marT="34290" marB="34290">
                    <a:solidFill>
                      <a:schemeClr val="accent6">
                        <a:lumMod val="50000"/>
                      </a:schemeClr>
                    </a:solidFill>
                  </a:tcPr>
                </a:tc>
                <a:extLst>
                  <a:ext uri="{0D108BD9-81ED-4DB2-BD59-A6C34878D82A}">
                    <a16:rowId xmlns="" xmlns:a16="http://schemas.microsoft.com/office/drawing/2014/main" val="10000"/>
                  </a:ext>
                </a:extLst>
              </a:tr>
              <a:tr h="518918">
                <a:tc>
                  <a:txBody>
                    <a:bodyPr/>
                    <a:lstStyle/>
                    <a:p>
                      <a:r>
                        <a:rPr lang="en-US" sz="1300" b="1" dirty="0">
                          <a:latin typeface="Arial Black" panose="020B0A04020102020204" pitchFamily="34" charset="0"/>
                          <a:cs typeface="Aharoni" panose="02010803020104030203" pitchFamily="2" charset="-79"/>
                        </a:rPr>
                        <a:t>ingress</a:t>
                      </a:r>
                      <a:r>
                        <a:rPr lang="en-US" sz="1300" b="1" baseline="0" dirty="0">
                          <a:latin typeface="Arial Black" panose="020B0A04020102020204" pitchFamily="34" charset="0"/>
                          <a:cs typeface="Aharoni" panose="02010803020104030203" pitchFamily="2" charset="-79"/>
                        </a:rPr>
                        <a:t> port = 7</a:t>
                      </a:r>
                      <a:r>
                        <a:rPr lang="en-US" sz="1300" b="0" baseline="0" dirty="0">
                          <a:latin typeface="Arial Black" panose="020B0A04020102020204" pitchFamily="34" charset="0"/>
                          <a:cs typeface="Aharoni" panose="02010803020104030203" pitchFamily="2" charset="-79"/>
                        </a:rPr>
                        <a:t>,</a:t>
                      </a:r>
                    </a:p>
                    <a:p>
                      <a:r>
                        <a:rPr lang="en-US" sz="1300" b="1" baseline="0" dirty="0">
                          <a:latin typeface="Arial Black" panose="020B0A04020102020204" pitchFamily="34" charset="0"/>
                          <a:cs typeface="Aharoni" panose="02010803020104030203" pitchFamily="2" charset="-79"/>
                        </a:rPr>
                        <a:t>checksum = 0x1&amp;0x3</a:t>
                      </a:r>
                      <a:endParaRPr lang="en-US" sz="1300" b="1" dirty="0">
                        <a:latin typeface="Arial Black" panose="020B0A04020102020204" pitchFamily="34" charset="0"/>
                        <a:cs typeface="Aharoni" panose="02010803020104030203" pitchFamily="2" charset="-79"/>
                      </a:endParaRPr>
                    </a:p>
                  </a:txBody>
                  <a:tcPr marL="68580" marR="68580" marT="34290" marB="34290"/>
                </a:tc>
                <a:tc>
                  <a:txBody>
                    <a:bodyPr/>
                    <a:lstStyle/>
                    <a:p>
                      <a:pPr algn="ctr"/>
                      <a:r>
                        <a:rPr lang="en-US" sz="1300" dirty="0">
                          <a:latin typeface="Arial Black" panose="020B0A04020102020204" pitchFamily="34" charset="0"/>
                          <a:cs typeface="Aharoni" panose="02010803020104030203" pitchFamily="2" charset="-79"/>
                        </a:rPr>
                        <a:t>Mirror</a:t>
                      </a:r>
                    </a:p>
                  </a:txBody>
                  <a:tcPr marL="68580" marR="68580" marT="34290" marB="34290"/>
                </a:tc>
                <a:tc>
                  <a:txBody>
                    <a:bodyPr/>
                    <a:lstStyle/>
                    <a:p>
                      <a:pPr algn="ctr"/>
                      <a:r>
                        <a:rPr lang="en-US" sz="1300" dirty="0">
                          <a:latin typeface="Arial Black" panose="020B0A04020102020204" pitchFamily="34" charset="0"/>
                          <a:cs typeface="Aharoni" panose="02010803020104030203" pitchFamily="2" charset="-79"/>
                        </a:rPr>
                        <a:t>Mirror</a:t>
                      </a:r>
                      <a:r>
                        <a:rPr lang="en-US" sz="1300" baseline="0" dirty="0">
                          <a:latin typeface="Arial Black" panose="020B0A04020102020204" pitchFamily="34" charset="0"/>
                          <a:cs typeface="Aharoni" panose="02010803020104030203" pitchFamily="2" charset="-79"/>
                        </a:rPr>
                        <a:t>SessionID</a:t>
                      </a:r>
                      <a:endParaRPr lang="en-US" sz="1300" dirty="0">
                        <a:latin typeface="Arial Black" panose="020B0A04020102020204" pitchFamily="34" charset="0"/>
                        <a:cs typeface="Aharoni" panose="02010803020104030203" pitchFamily="2" charset="-79"/>
                      </a:endParaRPr>
                    </a:p>
                  </a:txBody>
                  <a:tcPr marL="68580" marR="68580" marT="34290" marB="34290"/>
                </a:tc>
                <a:extLst>
                  <a:ext uri="{0D108BD9-81ED-4DB2-BD59-A6C34878D82A}">
                    <a16:rowId xmlns="" xmlns:a16="http://schemas.microsoft.com/office/drawing/2014/main" val="10001"/>
                  </a:ext>
                </a:extLst>
              </a:tr>
            </a:tbl>
          </a:graphicData>
        </a:graphic>
      </p:graphicFrame>
      <p:sp>
        <p:nvSpPr>
          <p:cNvPr id="7" name="Shape 1626"/>
          <p:cNvSpPr txBox="1"/>
          <p:nvPr/>
        </p:nvSpPr>
        <p:spPr>
          <a:xfrm>
            <a:off x="441102" y="1977834"/>
            <a:ext cx="4609870" cy="1535352"/>
          </a:xfrm>
          <a:prstGeom prst="rect">
            <a:avLst/>
          </a:prstGeom>
          <a:solidFill>
            <a:srgbClr val="EEECE1"/>
          </a:solidFill>
          <a:ln>
            <a:noFill/>
          </a:ln>
          <a:effectLst>
            <a:outerShdw blurRad="50799" dist="38100" dir="2700000" algn="tl" rotWithShape="0">
              <a:srgbClr val="000000">
                <a:alpha val="40000"/>
              </a:srgbClr>
            </a:outerShdw>
          </a:effectLst>
        </p:spPr>
        <p:txBody>
          <a:bodyPr spcFirstLastPara="1" wrap="square" lIns="34275" tIns="34275" rIns="342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000"/>
            </a:pPr>
            <a:endParaRPr sz="750" dirty="0">
              <a:latin typeface="Consolas"/>
              <a:ea typeface="Consolas"/>
              <a:cs typeface="Consolas"/>
              <a:sym typeface="Consolas"/>
            </a:endParaRPr>
          </a:p>
          <a:p>
            <a:pPr>
              <a:buClr>
                <a:srgbClr val="0000FF"/>
              </a:buClr>
              <a:buSzPts val="1000"/>
            </a:pPr>
            <a:r>
              <a:rPr lang="en-US" sz="1125" dirty="0">
                <a:solidFill>
                  <a:srgbClr val="0000FF"/>
                </a:solidFill>
                <a:latin typeface="Consolas"/>
                <a:ea typeface="Consolas"/>
                <a:cs typeface="Consolas"/>
                <a:sym typeface="Consolas"/>
              </a:rPr>
              <a:t> </a:t>
            </a:r>
            <a:r>
              <a:rPr lang="en-US" sz="1200" dirty="0">
                <a:solidFill>
                  <a:srgbClr val="0000FF"/>
                </a:solidFill>
                <a:latin typeface="Consolas"/>
                <a:ea typeface="Consolas"/>
                <a:cs typeface="Consolas"/>
                <a:sym typeface="Consolas"/>
              </a:rPr>
              <a:t>t</a:t>
            </a:r>
            <a:r>
              <a:rPr lang="en" sz="1200" dirty="0">
                <a:solidFill>
                  <a:srgbClr val="0000FF"/>
                </a:solidFill>
                <a:latin typeface="Consolas"/>
                <a:ea typeface="Consolas"/>
                <a:cs typeface="Consolas"/>
                <a:sym typeface="Consolas"/>
              </a:rPr>
              <a:t>able </a:t>
            </a:r>
            <a:r>
              <a:rPr lang="en" sz="1200" dirty="0">
                <a:latin typeface="Consolas"/>
                <a:ea typeface="Consolas"/>
                <a:cs typeface="Consolas"/>
                <a:sym typeface="Consolas"/>
              </a:rPr>
              <a:t>table_mirror {</a:t>
            </a:r>
            <a:endParaRPr sz="1200" dirty="0"/>
          </a:p>
          <a:p>
            <a:pPr lvl="0">
              <a:buSzPts val="1000"/>
            </a:pPr>
            <a:r>
              <a:rPr lang="en" sz="1200" dirty="0">
                <a:latin typeface="Consolas"/>
                <a:ea typeface="Consolas"/>
                <a:cs typeface="Consolas"/>
                <a:sym typeface="Consolas"/>
              </a:rPr>
              <a:t>     </a:t>
            </a:r>
            <a:r>
              <a:rPr lang="en" sz="1200" dirty="0">
                <a:solidFill>
                  <a:srgbClr val="0000FF"/>
                </a:solidFill>
                <a:latin typeface="Consolas"/>
                <a:ea typeface="Consolas"/>
                <a:cs typeface="Consolas"/>
                <a:sym typeface="Consolas"/>
              </a:rPr>
              <a:t>key</a:t>
            </a:r>
            <a:r>
              <a:rPr lang="en" sz="1200" dirty="0">
                <a:latin typeface="Consolas"/>
                <a:ea typeface="Consolas"/>
                <a:cs typeface="Consolas"/>
                <a:sym typeface="Consolas"/>
              </a:rPr>
              <a:t> = { </a:t>
            </a:r>
            <a:r>
              <a:rPr lang="en-US" sz="1200" dirty="0">
                <a:latin typeface="Consolas"/>
                <a:ea typeface="Consolas"/>
                <a:cs typeface="Consolas"/>
                <a:sym typeface="Consolas"/>
              </a:rPr>
              <a:t>standard_metadata.ingress_port : exact;</a:t>
            </a:r>
          </a:p>
          <a:p>
            <a:pPr lvl="0">
              <a:buSzPts val="1000"/>
            </a:pPr>
            <a:r>
              <a:rPr lang="en-US" sz="1200" dirty="0">
                <a:latin typeface="Consolas"/>
                <a:ea typeface="Consolas"/>
                <a:cs typeface="Consolas"/>
                <a:sym typeface="Consolas"/>
              </a:rPr>
              <a:t>	     headers.ip.v4.hdr_checksum : ternary;</a:t>
            </a:r>
          </a:p>
          <a:p>
            <a:pPr lvl="0">
              <a:buSzPts val="1000"/>
            </a:pPr>
            <a:r>
              <a:rPr lang="en-US" sz="1200" dirty="0">
                <a:latin typeface="Consolas"/>
                <a:ea typeface="Consolas"/>
                <a:cs typeface="Consolas"/>
                <a:sym typeface="Consolas"/>
              </a:rPr>
              <a:t>     </a:t>
            </a:r>
            <a:r>
              <a:rPr lang="en" sz="1200" dirty="0">
                <a:latin typeface="Consolas"/>
                <a:ea typeface="Consolas"/>
                <a:cs typeface="Consolas"/>
                <a:sym typeface="Consolas"/>
              </a:rPr>
              <a:t>}</a:t>
            </a:r>
            <a:endParaRPr sz="1200" dirty="0"/>
          </a:p>
          <a:p>
            <a:pPr>
              <a:buSzPts val="1000"/>
            </a:pPr>
            <a:r>
              <a:rPr lang="en" sz="1200" dirty="0">
                <a:latin typeface="Consolas"/>
                <a:ea typeface="Consolas"/>
                <a:cs typeface="Consolas"/>
                <a:sym typeface="Consolas"/>
              </a:rPr>
              <a:t>     </a:t>
            </a:r>
            <a:r>
              <a:rPr lang="en" sz="1200" dirty="0">
                <a:solidFill>
                  <a:srgbClr val="0000FF"/>
                </a:solidFill>
                <a:latin typeface="Consolas"/>
                <a:ea typeface="Consolas"/>
                <a:cs typeface="Consolas"/>
                <a:sym typeface="Consolas"/>
              </a:rPr>
              <a:t>actions</a:t>
            </a:r>
            <a:r>
              <a:rPr lang="en" sz="1200" dirty="0">
                <a:latin typeface="Consolas"/>
                <a:ea typeface="Consolas"/>
                <a:cs typeface="Consolas"/>
                <a:sym typeface="Consolas"/>
              </a:rPr>
              <a:t> = { NoAction; DoMirror; }</a:t>
            </a:r>
            <a:endParaRPr sz="1200" dirty="0"/>
          </a:p>
          <a:p>
            <a:pPr lvl="0">
              <a:buSzPts val="1000"/>
            </a:pPr>
            <a:r>
              <a:rPr lang="en" sz="1200" dirty="0">
                <a:latin typeface="Consolas"/>
                <a:ea typeface="Consolas"/>
                <a:cs typeface="Consolas"/>
                <a:sym typeface="Consolas"/>
              </a:rPr>
              <a:t>     </a:t>
            </a:r>
            <a:r>
              <a:rPr lang="en" sz="1200" dirty="0">
                <a:solidFill>
                  <a:srgbClr val="0000FF"/>
                </a:solidFill>
                <a:latin typeface="Consolas"/>
                <a:ea typeface="Consolas"/>
                <a:cs typeface="Consolas"/>
                <a:sym typeface="Consolas"/>
              </a:rPr>
              <a:t>default_action</a:t>
            </a:r>
            <a:r>
              <a:rPr lang="en" sz="1200" dirty="0">
                <a:latin typeface="Consolas"/>
                <a:ea typeface="Consolas"/>
                <a:cs typeface="Consolas"/>
                <a:sym typeface="Consolas"/>
              </a:rPr>
              <a:t> = </a:t>
            </a:r>
            <a:r>
              <a:rPr lang="en-US" sz="1200" dirty="0">
                <a:latin typeface="Consolas"/>
                <a:ea typeface="Consolas"/>
                <a:cs typeface="Consolas"/>
                <a:sym typeface="Consolas"/>
              </a:rPr>
              <a:t>NoAction();</a:t>
            </a:r>
            <a:endParaRPr sz="1200" dirty="0"/>
          </a:p>
          <a:p>
            <a:pPr>
              <a:buSzPts val="1000"/>
            </a:pPr>
            <a:r>
              <a:rPr lang="en" sz="1200" dirty="0">
                <a:latin typeface="Consolas"/>
                <a:ea typeface="Consolas"/>
                <a:cs typeface="Consolas"/>
                <a:sym typeface="Consolas"/>
              </a:rPr>
              <a:t> }</a:t>
            </a:r>
            <a:endParaRPr sz="1200" dirty="0"/>
          </a:p>
          <a:p>
            <a:pPr>
              <a:buClr>
                <a:srgbClr val="0000FF"/>
              </a:buClr>
              <a:buSzPts val="1000"/>
            </a:pPr>
            <a:endParaRPr sz="1125" dirty="0">
              <a:latin typeface="Consolas"/>
              <a:ea typeface="Consolas"/>
              <a:cs typeface="Consolas"/>
              <a:sym typeface="Consolas"/>
            </a:endParaRPr>
          </a:p>
          <a:p>
            <a:pPr>
              <a:buClr>
                <a:srgbClr val="0000FF"/>
              </a:buClr>
              <a:buSzPts val="1000"/>
            </a:pPr>
            <a:endParaRPr sz="750" dirty="0">
              <a:latin typeface="Consolas"/>
              <a:ea typeface="Consolas"/>
              <a:cs typeface="Consolas"/>
              <a:sym typeface="Consolas"/>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955" t="42391" r="1088" b="35873"/>
          <a:stretch/>
        </p:blipFill>
        <p:spPr>
          <a:xfrm rot="16200000">
            <a:off x="7073164" y="3635558"/>
            <a:ext cx="853678" cy="114331"/>
          </a:xfrm>
          <a:prstGeom prst="rect">
            <a:avLst/>
          </a:prstGeom>
        </p:spPr>
      </p:pic>
      <p:sp>
        <p:nvSpPr>
          <p:cNvPr id="14" name="Rectangle 13"/>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20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Neptune Summary</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7713" y="3262986"/>
            <a:ext cx="3542097" cy="429104"/>
          </a:xfrm>
        </p:spPr>
        <p:txBody>
          <a:bodyPr/>
          <a:lstStyle/>
          <a:p>
            <a:pPr algn="l"/>
            <a:r>
              <a:rPr lang="en-US" sz="1600" dirty="0" smtClean="0"/>
              <a:t>Presenter: Yaakov Stein (Neptune)</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241" y="3001594"/>
            <a:ext cx="3252818" cy="1380991"/>
          </a:xfrm>
          <a:prstGeom prst="rect">
            <a:avLst/>
          </a:prstGeom>
        </p:spPr>
      </p:pic>
    </p:spTree>
    <p:extLst>
      <p:ext uri="{BB962C8B-B14F-4D97-AF65-F5344CB8AC3E}">
        <p14:creationId xmlns:p14="http://schemas.microsoft.com/office/powerpoint/2010/main" val="3441279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a:r>
              <a:rPr lang="en-US" dirty="0" smtClean="0"/>
              <a:t>Reminder – what is Neptune ?</a:t>
            </a:r>
            <a:endParaRPr lang="en-US" dirty="0"/>
          </a:p>
        </p:txBody>
      </p:sp>
      <p:sp>
        <p:nvSpPr>
          <p:cNvPr id="5" name="Content Placeholder 1"/>
          <p:cNvSpPr>
            <a:spLocks noGrp="1"/>
          </p:cNvSpPr>
          <p:nvPr>
            <p:ph idx="1"/>
          </p:nvPr>
        </p:nvSpPr>
        <p:spPr>
          <a:xfrm>
            <a:off x="872359" y="959476"/>
            <a:ext cx="7872248" cy="4042544"/>
          </a:xfrm>
          <a:ln>
            <a:noFill/>
          </a:ln>
        </p:spPr>
        <p:txBody>
          <a:bodyPr>
            <a:noAutofit/>
          </a:bodyPr>
          <a:lstStyle/>
          <a:p>
            <a:pPr marL="171450" algn="l" rtl="0">
              <a:spcBef>
                <a:spcPts val="0"/>
              </a:spcBef>
              <a:spcAft>
                <a:spcPts val="600"/>
              </a:spcAft>
            </a:pPr>
            <a:r>
              <a:rPr lang="en-US" sz="2000" dirty="0" smtClean="0">
                <a:latin typeface="Calibri"/>
                <a:ea typeface="Times New Roman"/>
                <a:cs typeface="Arial"/>
              </a:rPr>
              <a:t>Neptune = the Israeli Consortium for Network Programming</a:t>
            </a:r>
          </a:p>
          <a:p>
            <a:pPr marL="171450" algn="l" rtl="0">
              <a:spcBef>
                <a:spcPts val="0"/>
              </a:spcBef>
              <a:spcAft>
                <a:spcPts val="600"/>
              </a:spcAft>
            </a:pPr>
            <a:r>
              <a:rPr lang="en-US" sz="2000" dirty="0" smtClean="0">
                <a:latin typeface="Calibri"/>
                <a:ea typeface="Times New Roman"/>
                <a:cs typeface="Arial"/>
              </a:rPr>
              <a:t>Until recently the world of networking was split in two:</a:t>
            </a:r>
          </a:p>
          <a:p>
            <a:pPr marL="628650" indent="-457200" algn="l" rtl="0">
              <a:spcBef>
                <a:spcPts val="0"/>
              </a:spcBef>
              <a:spcAft>
                <a:spcPts val="600"/>
              </a:spcAft>
              <a:buFont typeface="+mj-lt"/>
              <a:buAutoNum type="arabicPeriod"/>
            </a:pPr>
            <a:r>
              <a:rPr lang="en-US" sz="2000" dirty="0" smtClean="0">
                <a:latin typeface="Calibri"/>
                <a:ea typeface="Times New Roman"/>
                <a:cs typeface="Arial"/>
              </a:rPr>
              <a:t>Internet type </a:t>
            </a:r>
            <a:r>
              <a:rPr lang="en-US" sz="2000" dirty="0">
                <a:latin typeface="Calibri"/>
                <a:ea typeface="Times New Roman"/>
                <a:cs typeface="Arial"/>
              </a:rPr>
              <a:t>networks – inexpensive, dynamic, </a:t>
            </a:r>
            <a:r>
              <a:rPr lang="en-US" sz="2000" dirty="0" smtClean="0">
                <a:latin typeface="Calibri"/>
                <a:ea typeface="Times New Roman"/>
                <a:cs typeface="Arial"/>
              </a:rPr>
              <a:t>best effort</a:t>
            </a:r>
          </a:p>
          <a:p>
            <a:pPr marL="628650" indent="-457200" algn="l" rtl="0">
              <a:spcBef>
                <a:spcPts val="0"/>
              </a:spcBef>
              <a:spcAft>
                <a:spcPts val="600"/>
              </a:spcAft>
              <a:buFont typeface="+mj-lt"/>
              <a:buAutoNum type="arabicPeriod"/>
            </a:pPr>
            <a:r>
              <a:rPr lang="en-US" sz="2000" dirty="0" smtClean="0">
                <a:latin typeface="Calibri"/>
                <a:ea typeface="Times New Roman"/>
                <a:cs typeface="Arial"/>
              </a:rPr>
              <a:t>Carrier Grade networks </a:t>
            </a:r>
            <a:r>
              <a:rPr lang="en-US" sz="2000" dirty="0">
                <a:latin typeface="Calibri"/>
                <a:ea typeface="Times New Roman"/>
                <a:cs typeface="Arial"/>
              </a:rPr>
              <a:t>– expensive, </a:t>
            </a:r>
            <a:r>
              <a:rPr lang="en-US" sz="2000" dirty="0" smtClean="0">
                <a:latin typeface="Calibri"/>
                <a:ea typeface="Times New Roman"/>
                <a:cs typeface="Arial"/>
              </a:rPr>
              <a:t>static, strong SLA guarantees (high availability, low loss, low delay)</a:t>
            </a:r>
          </a:p>
          <a:p>
            <a:pPr marL="171450" algn="l" rtl="0">
              <a:spcBef>
                <a:spcPts val="600"/>
              </a:spcBef>
              <a:spcAft>
                <a:spcPts val="600"/>
              </a:spcAft>
            </a:pPr>
            <a:r>
              <a:rPr lang="en-US" sz="2000" dirty="0" smtClean="0">
                <a:latin typeface="Calibri"/>
                <a:ea typeface="Times New Roman"/>
                <a:cs typeface="Arial"/>
              </a:rPr>
              <a:t>What the world needs now is the best of both worlds!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inexpensive</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high data rate</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highly dynamic</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strong QoS guarantees</a:t>
            </a:r>
          </a:p>
          <a:p>
            <a:pPr marL="171450" algn="l" rtl="0">
              <a:spcBef>
                <a:spcPts val="1200"/>
              </a:spcBef>
              <a:spcAft>
                <a:spcPts val="0"/>
              </a:spcAft>
            </a:pPr>
            <a:r>
              <a:rPr lang="en-US" sz="2000" dirty="0" smtClean="0">
                <a:latin typeface="Calibri"/>
                <a:ea typeface="Times New Roman"/>
                <a:cs typeface="Arial"/>
              </a:rPr>
              <a:t>What the world needs now is Neptune!</a:t>
            </a:r>
          </a:p>
          <a:p>
            <a:pPr marL="171450" algn="l" rtl="0">
              <a:spcBef>
                <a:spcPts val="0"/>
              </a:spcBef>
              <a:spcAft>
                <a:spcPts val="600"/>
              </a:spcAft>
            </a:pPr>
            <a:endParaRPr lang="he-IL" sz="2000" dirty="0">
              <a:latin typeface="Calibri"/>
              <a:ea typeface="Times New Roman"/>
              <a:cs typeface="Arial"/>
            </a:endParaRPr>
          </a:p>
        </p:txBody>
      </p:sp>
      <p:grpSp>
        <p:nvGrpSpPr>
          <p:cNvPr id="7" name="Group 6"/>
          <p:cNvGrpSpPr/>
          <p:nvPr/>
        </p:nvGrpSpPr>
        <p:grpSpPr>
          <a:xfrm>
            <a:off x="309942" y="122819"/>
            <a:ext cx="467455" cy="497048"/>
            <a:chOff x="357567" y="3387305"/>
            <a:chExt cx="467455" cy="497048"/>
          </a:xfrm>
        </p:grpSpPr>
        <p:sp>
          <p:nvSpPr>
            <p:cNvPr id="8" name="Round Single Corner Rectangle 7"/>
            <p:cNvSpPr/>
            <p:nvPr/>
          </p:nvSpPr>
          <p:spPr>
            <a:xfrm>
              <a:off x="357567"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74" y="3499617"/>
              <a:ext cx="291604" cy="291604"/>
            </a:xfrm>
            <a:prstGeom prst="rect">
              <a:avLst/>
            </a:prstGeom>
          </p:spPr>
        </p:pic>
      </p:grpSp>
    </p:spTree>
    <p:extLst>
      <p:ext uri="{BB962C8B-B14F-4D97-AF65-F5344CB8AC3E}">
        <p14:creationId xmlns:p14="http://schemas.microsoft.com/office/powerpoint/2010/main" val="2067947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3953"/>
            <a:ext cx="5063758" cy="583574"/>
          </a:xfrm>
        </p:spPr>
        <p:txBody>
          <a:bodyPr>
            <a:normAutofit/>
          </a:bodyPr>
          <a:lstStyle/>
          <a:p>
            <a:r>
              <a:rPr lang="he-IL" sz="3600" dirty="0"/>
              <a:t>חברי מאגד </a:t>
            </a:r>
            <a:r>
              <a:rPr lang="he-IL" sz="3600" dirty="0" smtClean="0"/>
              <a:t>נפטון</a:t>
            </a:r>
            <a:r>
              <a:rPr lang="en-US" sz="3600" dirty="0" smtClean="0"/>
              <a:t> </a:t>
            </a:r>
            <a:r>
              <a:rPr lang="he-IL" sz="3600" dirty="0" smtClean="0"/>
              <a:t> - שנה ה'</a:t>
            </a:r>
            <a:endParaRPr lang="en-US" sz="3600" dirty="0"/>
          </a:p>
        </p:txBody>
      </p:sp>
      <p:pic>
        <p:nvPicPr>
          <p:cNvPr id="4" name="Picture 3"/>
          <p:cNvPicPr/>
          <p:nvPr/>
        </p:nvPicPr>
        <p:blipFill>
          <a:blip r:embed="rId2" cstate="print"/>
          <a:srcRect/>
          <a:stretch>
            <a:fillRect/>
          </a:stretch>
        </p:blipFill>
        <p:spPr bwMode="auto">
          <a:xfrm>
            <a:off x="6370907" y="2657892"/>
            <a:ext cx="1233130" cy="492303"/>
          </a:xfrm>
          <a:prstGeom prst="rect">
            <a:avLst/>
          </a:prstGeom>
          <a:noFill/>
          <a:ln w="9525">
            <a:noFill/>
            <a:miter lim="800000"/>
            <a:headEnd/>
            <a:tailEnd/>
          </a:ln>
        </p:spPr>
      </p:pic>
      <p:pic>
        <p:nvPicPr>
          <p:cNvPr id="5" name="irc_mi" descr="http://www.moital.gov.il/NR/rdonlyres/FF028D68-964E-4AFB-843C-8CD214F68672/0/elbit.JPG"/>
          <p:cNvPicPr/>
          <p:nvPr/>
        </p:nvPicPr>
        <p:blipFill>
          <a:blip r:embed="rId3" cstate="print"/>
          <a:srcRect/>
          <a:stretch>
            <a:fillRect/>
          </a:stretch>
        </p:blipFill>
        <p:spPr bwMode="auto">
          <a:xfrm>
            <a:off x="5366852" y="3659874"/>
            <a:ext cx="917956" cy="448886"/>
          </a:xfrm>
          <a:prstGeom prst="rect">
            <a:avLst/>
          </a:prstGeom>
          <a:noFill/>
          <a:ln w="9525">
            <a:noFill/>
            <a:miter lim="800000"/>
            <a:headEnd/>
            <a:tailEnd/>
          </a:ln>
        </p:spPr>
      </p:pic>
      <p:sp>
        <p:nvSpPr>
          <p:cNvPr id="6" name="TextBox 5"/>
          <p:cNvSpPr txBox="1"/>
          <p:nvPr/>
        </p:nvSpPr>
        <p:spPr>
          <a:xfrm>
            <a:off x="5982829" y="1080101"/>
            <a:ext cx="2175509" cy="307777"/>
          </a:xfrm>
          <a:prstGeom prst="rect">
            <a:avLst/>
          </a:prstGeom>
          <a:noFill/>
        </p:spPr>
        <p:txBody>
          <a:bodyPr wrap="square" rtlCol="0">
            <a:spAutoFit/>
          </a:bodyPr>
          <a:lstStyle/>
          <a:p>
            <a:pPr algn="ctr"/>
            <a:r>
              <a:rPr lang="he-IL" sz="1400" b="1" dirty="0">
                <a:solidFill>
                  <a:prstClr val="black"/>
                </a:solidFill>
                <a:latin typeface="Arial" pitchFamily="34" charset="0"/>
                <a:cs typeface="Arial" pitchFamily="34" charset="0"/>
              </a:rPr>
              <a:t>9 ספקי ציוד תקשורת</a:t>
            </a:r>
            <a:endParaRPr lang="en-US" sz="1400" b="1" dirty="0">
              <a:solidFill>
                <a:prstClr val="black"/>
              </a:solidFill>
              <a:latin typeface="Arial" pitchFamily="34" charset="0"/>
              <a:cs typeface="Arial" pitchFamily="34" charset="0"/>
            </a:endParaRPr>
          </a:p>
        </p:txBody>
      </p:sp>
      <p:sp>
        <p:nvSpPr>
          <p:cNvPr id="7" name="TextBox 6"/>
          <p:cNvSpPr txBox="1"/>
          <p:nvPr/>
        </p:nvSpPr>
        <p:spPr>
          <a:xfrm>
            <a:off x="3326536" y="1086008"/>
            <a:ext cx="1929325" cy="307777"/>
          </a:xfrm>
          <a:prstGeom prst="rect">
            <a:avLst/>
          </a:prstGeom>
          <a:noFill/>
        </p:spPr>
        <p:txBody>
          <a:bodyPr wrap="square" rtlCol="0">
            <a:spAutoFit/>
          </a:bodyPr>
          <a:lstStyle/>
          <a:p>
            <a:pPr algn="ctr"/>
            <a:r>
              <a:rPr lang="he-IL" sz="1400" b="1" dirty="0">
                <a:solidFill>
                  <a:prstClr val="black"/>
                </a:solidFill>
                <a:latin typeface="Lucida Sans Unicode"/>
              </a:rPr>
              <a:t>ספק שרותי תקשורת</a:t>
            </a:r>
            <a:endParaRPr lang="en-US" sz="1400" b="1" dirty="0">
              <a:solidFill>
                <a:prstClr val="black"/>
              </a:solidFill>
              <a:latin typeface="Lucida Sans Unicode"/>
            </a:endParaRPr>
          </a:p>
        </p:txBody>
      </p:sp>
      <p:sp>
        <p:nvSpPr>
          <p:cNvPr id="8" name="TextBox 7"/>
          <p:cNvSpPr txBox="1"/>
          <p:nvPr/>
        </p:nvSpPr>
        <p:spPr>
          <a:xfrm>
            <a:off x="1072520" y="1086008"/>
            <a:ext cx="1657364" cy="307777"/>
          </a:xfrm>
          <a:prstGeom prst="rect">
            <a:avLst/>
          </a:prstGeom>
          <a:noFill/>
        </p:spPr>
        <p:txBody>
          <a:bodyPr wrap="square" rtlCol="0">
            <a:spAutoFit/>
          </a:bodyPr>
          <a:lstStyle/>
          <a:p>
            <a:pPr algn="ctr"/>
            <a:r>
              <a:rPr lang="he-IL" sz="1400" b="1" dirty="0">
                <a:solidFill>
                  <a:prstClr val="black"/>
                </a:solidFill>
                <a:latin typeface="Lucida Sans Unicode"/>
              </a:rPr>
              <a:t>8 מוסדות מחקר</a:t>
            </a:r>
            <a:endParaRPr lang="en-US" sz="1400" b="1" dirty="0">
              <a:solidFill>
                <a:prstClr val="black"/>
              </a:solidFill>
              <a:latin typeface="Lucida Sans Unicode"/>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116" y="3508301"/>
            <a:ext cx="957416" cy="595374"/>
          </a:xfrm>
          <a:prstGeom prst="rect">
            <a:avLst/>
          </a:prstGeom>
        </p:spPr>
      </p:pic>
      <p:cxnSp>
        <p:nvCxnSpPr>
          <p:cNvPr id="11" name="Straight Connector 10"/>
          <p:cNvCxnSpPr/>
          <p:nvPr/>
        </p:nvCxnSpPr>
        <p:spPr>
          <a:xfrm>
            <a:off x="3326535" y="1086007"/>
            <a:ext cx="0" cy="335966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gilat-logo.png"/>
          <p:cNvPicPr/>
          <p:nvPr/>
        </p:nvPicPr>
        <p:blipFill>
          <a:blip r:embed="rId5" cstate="print"/>
          <a:srcRect/>
          <a:stretch>
            <a:fillRect/>
          </a:stretch>
        </p:blipFill>
        <p:spPr bwMode="auto">
          <a:xfrm>
            <a:off x="7819794" y="1682760"/>
            <a:ext cx="603420" cy="621603"/>
          </a:xfrm>
          <a:prstGeom prst="rect">
            <a:avLst/>
          </a:prstGeom>
          <a:noFill/>
          <a:ln w="9525">
            <a:noFill/>
            <a:miter lim="800000"/>
            <a:headEnd/>
            <a:tailEnd/>
          </a:ln>
        </p:spPr>
      </p:pic>
      <p:pic>
        <p:nvPicPr>
          <p:cNvPr id="13" name="irc_mi" descr="http://www.seeklogo.com/images/B/BATM-logo-16E76E04BE-seeklogo.com.gif"/>
          <p:cNvPicPr/>
          <p:nvPr/>
        </p:nvPicPr>
        <p:blipFill rotWithShape="1">
          <a:blip r:embed="rId6" cstate="print"/>
          <a:srcRect t="28310" b="28519"/>
          <a:stretch/>
        </p:blipFill>
        <p:spPr bwMode="auto">
          <a:xfrm>
            <a:off x="7666968" y="3640873"/>
            <a:ext cx="982740" cy="500647"/>
          </a:xfrm>
          <a:prstGeom prst="rect">
            <a:avLst/>
          </a:prstGeom>
          <a:noFill/>
          <a:ln w="9525">
            <a:noFill/>
            <a:miter lim="800000"/>
            <a:headEnd/>
            <a:tailEnd/>
          </a:ln>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4037" y="2654785"/>
            <a:ext cx="1367762" cy="41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249078" y="1086007"/>
            <a:ext cx="0" cy="332567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2997" y="4576984"/>
            <a:ext cx="8710978" cy="309340"/>
          </a:xfrm>
          <a:prstGeom prst="rect">
            <a:avLst/>
          </a:prstGeom>
          <a:solidFill>
            <a:srgbClr val="0070C0"/>
          </a:solidFill>
          <a:ln w="19050">
            <a:noFill/>
          </a:ln>
        </p:spPr>
        <p:txBody>
          <a:bodyPr wrap="square" rtlCol="0">
            <a:spAutoFit/>
          </a:bodyPr>
          <a:lstStyle/>
          <a:p>
            <a:pPr algn="ctr"/>
            <a:endParaRPr lang="en-US" sz="1013" dirty="0">
              <a:solidFill>
                <a:schemeClr val="bg1"/>
              </a:solidFill>
              <a:latin typeface="Arial" pitchFamily="34" charset="0"/>
              <a:cs typeface="Arial" pitchFamily="34" charset="0"/>
            </a:endParaRPr>
          </a:p>
        </p:txBody>
      </p:sp>
      <p:pic>
        <p:nvPicPr>
          <p:cNvPr id="17" name="Picture 2" descr="http://insidehpc.com/images/mellanox.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2437" y="3605546"/>
            <a:ext cx="695426" cy="5436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1815" y="3449394"/>
            <a:ext cx="904576" cy="63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275" y="3437450"/>
            <a:ext cx="1093664" cy="5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rotWithShape="1">
          <a:blip r:embed="rId11" cstate="print">
            <a:extLst>
              <a:ext uri="{28A0092B-C50C-407E-A947-70E740481C1C}">
                <a14:useLocalDpi xmlns:a14="http://schemas.microsoft.com/office/drawing/2010/main" val="0"/>
              </a:ext>
            </a:extLst>
          </a:blip>
          <a:srcRect l="6421" t="7433" r="70541" b="13792"/>
          <a:stretch/>
        </p:blipFill>
        <p:spPr>
          <a:xfrm>
            <a:off x="2483877" y="1540192"/>
            <a:ext cx="653895" cy="818418"/>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7898" y="1596533"/>
            <a:ext cx="1011107" cy="687099"/>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012" y="2541625"/>
            <a:ext cx="864609" cy="634395"/>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28932" y="2469582"/>
            <a:ext cx="801903" cy="778480"/>
          </a:xfrm>
          <a:prstGeom prst="rect">
            <a:avLst/>
          </a:prstGeom>
        </p:spPr>
      </p:pic>
      <p:pic>
        <p:nvPicPr>
          <p:cNvPr id="29" name="Picture 28"/>
          <p:cNvPicPr>
            <a:picLocks noChangeAspect="1"/>
          </p:cNvPicPr>
          <p:nvPr/>
        </p:nvPicPr>
        <p:blipFill>
          <a:blip r:embed="rId15"/>
          <a:stretch>
            <a:fillRect/>
          </a:stretch>
        </p:blipFill>
        <p:spPr>
          <a:xfrm>
            <a:off x="6554653" y="1715474"/>
            <a:ext cx="756994" cy="591996"/>
          </a:xfrm>
          <a:prstGeom prst="rect">
            <a:avLst/>
          </a:prstGeom>
        </p:spPr>
      </p:pic>
      <p:pic>
        <p:nvPicPr>
          <p:cNvPr id="1026" name="Picture 1" descr="image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38344" y="1709972"/>
            <a:ext cx="645544" cy="6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6713" y="1542804"/>
            <a:ext cx="726299" cy="737392"/>
          </a:xfrm>
          <a:prstGeom prst="rect">
            <a:avLst/>
          </a:prstGeom>
        </p:spPr>
      </p:pic>
      <p:pic>
        <p:nvPicPr>
          <p:cNvPr id="19" name="Picture 18"/>
          <p:cNvPicPr>
            <a:picLocks noChangeAspect="1"/>
          </p:cNvPicPr>
          <p:nvPr/>
        </p:nvPicPr>
        <p:blipFill>
          <a:blip r:embed="rId18"/>
          <a:stretch>
            <a:fillRect/>
          </a:stretch>
        </p:blipFill>
        <p:spPr>
          <a:xfrm>
            <a:off x="3656993" y="2358610"/>
            <a:ext cx="1324156" cy="890318"/>
          </a:xfrm>
          <a:prstGeom prst="rect">
            <a:avLst/>
          </a:prstGeom>
        </p:spPr>
      </p:pic>
      <p:grpSp>
        <p:nvGrpSpPr>
          <p:cNvPr id="34" name="Group 33"/>
          <p:cNvGrpSpPr/>
          <p:nvPr/>
        </p:nvGrpSpPr>
        <p:grpSpPr>
          <a:xfrm>
            <a:off x="232997" y="163729"/>
            <a:ext cx="467455" cy="497048"/>
            <a:chOff x="1817570" y="3387305"/>
            <a:chExt cx="467455" cy="497048"/>
          </a:xfrm>
        </p:grpSpPr>
        <p:sp>
          <p:nvSpPr>
            <p:cNvPr id="35" name="Round Single Corner Rectangle 34"/>
            <p:cNvSpPr/>
            <p:nvPr/>
          </p:nvSpPr>
          <p:spPr>
            <a:xfrm>
              <a:off x="1817570"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96534" y="3479196"/>
              <a:ext cx="313266" cy="313266"/>
            </a:xfrm>
            <a:prstGeom prst="rect">
              <a:avLst/>
            </a:prstGeom>
          </p:spPr>
        </p:pic>
      </p:grpSp>
      <p:pic>
        <p:nvPicPr>
          <p:cNvPr id="25" name="Picture 1" descr="cid:image003.jpg@01D34EE7.F035196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34687" y="2669985"/>
            <a:ext cx="982285" cy="38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39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How does Neptune work ?</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Neptune’s 5 years of research was based on two technologies:</a:t>
            </a:r>
          </a:p>
          <a:p>
            <a:pPr marL="171450" algn="l" rtl="0">
              <a:spcBef>
                <a:spcPts val="1200"/>
              </a:spcBef>
              <a:spcAft>
                <a:spcPts val="0"/>
              </a:spcAft>
            </a:pPr>
            <a:r>
              <a:rPr lang="en-US" sz="2000" dirty="0">
                <a:latin typeface="Calibri"/>
                <a:ea typeface="Times New Roman"/>
                <a:cs typeface="Arial"/>
              </a:rPr>
              <a:t>SDN</a:t>
            </a:r>
            <a:r>
              <a:rPr lang="he-IL" sz="2000" dirty="0">
                <a:latin typeface="Calibri"/>
                <a:ea typeface="Times New Roman"/>
                <a:cs typeface="Arial"/>
              </a:rPr>
              <a:t> – </a:t>
            </a:r>
            <a:r>
              <a:rPr lang="en-US" sz="2000" b="1" dirty="0">
                <a:latin typeface="Calibri"/>
                <a:ea typeface="Times New Roman"/>
                <a:cs typeface="Arial"/>
              </a:rPr>
              <a:t>S</a:t>
            </a:r>
            <a:r>
              <a:rPr lang="en-US" sz="2000" dirty="0">
                <a:latin typeface="Calibri"/>
                <a:ea typeface="Times New Roman"/>
                <a:cs typeface="Arial"/>
              </a:rPr>
              <a:t>oftware </a:t>
            </a:r>
            <a:r>
              <a:rPr lang="en-US" sz="2000" b="1" dirty="0">
                <a:latin typeface="Calibri"/>
                <a:ea typeface="Times New Roman"/>
                <a:cs typeface="Arial"/>
              </a:rPr>
              <a:t>D</a:t>
            </a:r>
            <a:r>
              <a:rPr lang="en-US" sz="2000" dirty="0">
                <a:latin typeface="Calibri"/>
                <a:ea typeface="Times New Roman"/>
                <a:cs typeface="Arial"/>
              </a:rPr>
              <a:t>efined </a:t>
            </a:r>
            <a:r>
              <a:rPr lang="en-US" sz="2000" b="1" dirty="0" smtClean="0">
                <a:latin typeface="Calibri"/>
                <a:ea typeface="Times New Roman"/>
                <a:cs typeface="Arial"/>
              </a:rPr>
              <a:t>N</a:t>
            </a:r>
            <a:r>
              <a:rPr lang="en-US" sz="2000" dirty="0" smtClean="0">
                <a:latin typeface="Calibri"/>
                <a:ea typeface="Times New Roman"/>
                <a:cs typeface="Arial"/>
              </a:rPr>
              <a:t>etworking</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intelligence in centralized servers, rather than distributed routing</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more dynamic, flexible, and automatic network functionalities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more efficient and cost-effective operations</a:t>
            </a:r>
            <a:endParaRPr lang="he-IL" sz="2000" dirty="0">
              <a:latin typeface="Calibri"/>
              <a:ea typeface="Times New Roman"/>
              <a:cs typeface="Arial"/>
            </a:endParaRPr>
          </a:p>
          <a:p>
            <a:pPr marL="171450" algn="l" rtl="0">
              <a:spcBef>
                <a:spcPts val="1200"/>
              </a:spcBef>
              <a:spcAft>
                <a:spcPts val="0"/>
              </a:spcAft>
            </a:pPr>
            <a:r>
              <a:rPr lang="en-US" sz="2000" dirty="0">
                <a:latin typeface="Calibri"/>
                <a:ea typeface="Times New Roman"/>
                <a:cs typeface="Arial"/>
              </a:rPr>
              <a:t>NFV</a:t>
            </a:r>
            <a:r>
              <a:rPr lang="he-IL" sz="2000" dirty="0">
                <a:latin typeface="Calibri"/>
                <a:ea typeface="Times New Roman"/>
                <a:cs typeface="Arial"/>
              </a:rPr>
              <a:t> – </a:t>
            </a:r>
            <a:r>
              <a:rPr lang="en-US" sz="2000" b="1" dirty="0">
                <a:latin typeface="Calibri"/>
                <a:ea typeface="Times New Roman"/>
                <a:cs typeface="Arial"/>
              </a:rPr>
              <a:t>N</a:t>
            </a:r>
            <a:r>
              <a:rPr lang="en-US" sz="2000" dirty="0">
                <a:latin typeface="Calibri"/>
                <a:ea typeface="Times New Roman"/>
                <a:cs typeface="Arial"/>
              </a:rPr>
              <a:t>etwork </a:t>
            </a:r>
            <a:r>
              <a:rPr lang="en-US" sz="2000" b="1" dirty="0">
                <a:latin typeface="Calibri"/>
                <a:ea typeface="Times New Roman"/>
                <a:cs typeface="Arial"/>
              </a:rPr>
              <a:t>F</a:t>
            </a:r>
            <a:r>
              <a:rPr lang="en-US" sz="2000" dirty="0">
                <a:latin typeface="Calibri"/>
                <a:ea typeface="Times New Roman"/>
                <a:cs typeface="Arial"/>
              </a:rPr>
              <a:t>unctions </a:t>
            </a:r>
            <a:r>
              <a:rPr lang="en-US" sz="2000" b="1" dirty="0">
                <a:latin typeface="Calibri"/>
                <a:ea typeface="Times New Roman"/>
                <a:cs typeface="Arial"/>
              </a:rPr>
              <a:t>V</a:t>
            </a:r>
            <a:r>
              <a:rPr lang="en-US" sz="2000" dirty="0">
                <a:latin typeface="Calibri"/>
                <a:ea typeface="Times New Roman"/>
                <a:cs typeface="Arial"/>
              </a:rPr>
              <a:t>irtualization</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hardware network elements  virtualized - replaced by software  </a:t>
            </a:r>
            <a:endParaRPr lang="en-US" sz="2000" dirty="0">
              <a:latin typeface="Calibri"/>
              <a:ea typeface="Times New Roman"/>
              <a:cs typeface="Arial"/>
            </a:endParaRP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virtualized functionalities run on standard computational platforms</a:t>
            </a:r>
            <a:endParaRPr lang="en-US" sz="2000" dirty="0">
              <a:latin typeface="Calibri"/>
              <a:ea typeface="Times New Roman"/>
              <a:cs typeface="Arial"/>
            </a:endParaRP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zero-touch installation, relocation, configuration, upgrade</a:t>
            </a:r>
            <a:endParaRPr lang="he-IL" sz="2000" dirty="0">
              <a:latin typeface="Calibri"/>
              <a:ea typeface="Times New Roman"/>
              <a:cs typeface="Arial"/>
            </a:endParaRPr>
          </a:p>
          <a:p>
            <a:pPr marL="171450" algn="l" rtl="0">
              <a:spcBef>
                <a:spcPts val="1200"/>
              </a:spcBef>
              <a:spcAft>
                <a:spcPts val="0"/>
              </a:spcAft>
            </a:pPr>
            <a:r>
              <a:rPr lang="en-US" sz="2000" dirty="0" smtClean="0">
                <a:latin typeface="Calibri"/>
                <a:ea typeface="Times New Roman"/>
                <a:cs typeface="Arial"/>
              </a:rPr>
              <a:t>Together these technologies make the network </a:t>
            </a:r>
            <a:r>
              <a:rPr lang="en-US" sz="2000" i="1" dirty="0" smtClean="0">
                <a:latin typeface="Calibri"/>
                <a:ea typeface="Times New Roman"/>
                <a:cs typeface="Arial"/>
              </a:rPr>
              <a:t>programmable</a:t>
            </a:r>
            <a:endParaRPr lang="he-IL" sz="2000" i="1" dirty="0">
              <a:latin typeface="Calibri"/>
              <a:ea typeface="Times New Roman"/>
              <a:cs typeface="Arial"/>
            </a:endParaRPr>
          </a:p>
        </p:txBody>
      </p:sp>
      <p:grpSp>
        <p:nvGrpSpPr>
          <p:cNvPr id="7" name="Group 6"/>
          <p:cNvGrpSpPr/>
          <p:nvPr/>
        </p:nvGrpSpPr>
        <p:grpSpPr>
          <a:xfrm>
            <a:off x="309942" y="122819"/>
            <a:ext cx="467455" cy="497048"/>
            <a:chOff x="357567" y="3387305"/>
            <a:chExt cx="467455" cy="497048"/>
          </a:xfrm>
        </p:grpSpPr>
        <p:sp>
          <p:nvSpPr>
            <p:cNvPr id="8" name="Round Single Corner Rectangle 7"/>
            <p:cNvSpPr/>
            <p:nvPr/>
          </p:nvSpPr>
          <p:spPr>
            <a:xfrm>
              <a:off x="357567"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74" y="3499617"/>
              <a:ext cx="291604" cy="291604"/>
            </a:xfrm>
            <a:prstGeom prst="rect">
              <a:avLst/>
            </a:prstGeom>
          </p:spPr>
        </p:pic>
      </p:grpSp>
      <p:sp>
        <p:nvSpPr>
          <p:cNvPr id="3" name="TextBox 2"/>
          <p:cNvSpPr txBox="1"/>
          <p:nvPr/>
        </p:nvSpPr>
        <p:spPr>
          <a:xfrm>
            <a:off x="1104900" y="1770926"/>
            <a:ext cx="7390918" cy="1015663"/>
          </a:xfrm>
          <a:prstGeom prst="rect">
            <a:avLst/>
          </a:prstGeom>
          <a:solidFill>
            <a:schemeClr val="bg1"/>
          </a:solidFill>
        </p:spPr>
        <p:txBody>
          <a:bodyPr wrap="square" rtlCol="0">
            <a:spAutoFit/>
          </a:bodyPr>
          <a:lstStyle/>
          <a:p>
            <a:r>
              <a:rPr lang="en-US" sz="2000" dirty="0" smtClean="0"/>
              <a:t>	</a:t>
            </a:r>
            <a:r>
              <a:rPr lang="en-US" sz="2000" dirty="0" smtClean="0">
                <a:solidFill>
                  <a:srgbClr val="1F497D"/>
                </a:solidFill>
              </a:rPr>
              <a:t>replace “distributed protocols” </a:t>
            </a:r>
          </a:p>
          <a:p>
            <a:r>
              <a:rPr lang="en-US" sz="2000" dirty="0" smtClean="0">
                <a:solidFill>
                  <a:srgbClr val="1F497D"/>
                </a:solidFill>
              </a:rPr>
              <a:t>	with </a:t>
            </a:r>
            <a:r>
              <a:rPr lang="en-US" sz="2000" b="1" dirty="0" smtClean="0">
                <a:solidFill>
                  <a:srgbClr val="1F497D"/>
                </a:solidFill>
              </a:rPr>
              <a:t>A</a:t>
            </a:r>
            <a:r>
              <a:rPr lang="en-US" sz="2000" dirty="0" smtClean="0">
                <a:solidFill>
                  <a:srgbClr val="1F497D"/>
                </a:solidFill>
              </a:rPr>
              <a:t>pplication </a:t>
            </a:r>
            <a:r>
              <a:rPr lang="en-US" sz="2000" b="1" dirty="0" smtClean="0">
                <a:solidFill>
                  <a:srgbClr val="1F497D"/>
                </a:solidFill>
              </a:rPr>
              <a:t>P</a:t>
            </a:r>
            <a:r>
              <a:rPr lang="en-US" sz="2000" dirty="0" smtClean="0">
                <a:solidFill>
                  <a:srgbClr val="1F497D"/>
                </a:solidFill>
              </a:rPr>
              <a:t>rogramming </a:t>
            </a:r>
            <a:r>
              <a:rPr lang="en-US" sz="2000" b="1" dirty="0" smtClean="0">
                <a:solidFill>
                  <a:srgbClr val="1F497D"/>
                </a:solidFill>
              </a:rPr>
              <a:t>I</a:t>
            </a:r>
            <a:r>
              <a:rPr lang="en-US" sz="2000" dirty="0" smtClean="0">
                <a:solidFill>
                  <a:srgbClr val="1F497D"/>
                </a:solidFill>
              </a:rPr>
              <a:t>nterfaces </a:t>
            </a:r>
          </a:p>
          <a:p>
            <a:r>
              <a:rPr lang="en-US" sz="2000" dirty="0" smtClean="0">
                <a:solidFill>
                  <a:srgbClr val="1F497D"/>
                </a:solidFill>
              </a:rPr>
              <a:t>	to centralized</a:t>
            </a:r>
            <a:r>
              <a:rPr lang="en-US" sz="2000" b="1" dirty="0" smtClean="0">
                <a:solidFill>
                  <a:srgbClr val="1F497D"/>
                </a:solidFill>
              </a:rPr>
              <a:t> </a:t>
            </a:r>
            <a:r>
              <a:rPr lang="en-US" sz="2000" dirty="0" smtClean="0">
                <a:solidFill>
                  <a:srgbClr val="1F497D"/>
                </a:solidFill>
              </a:rPr>
              <a:t>servers</a:t>
            </a:r>
          </a:p>
        </p:txBody>
      </p:sp>
      <p:sp>
        <p:nvSpPr>
          <p:cNvPr id="10" name="TextBox 9"/>
          <p:cNvSpPr txBox="1"/>
          <p:nvPr/>
        </p:nvSpPr>
        <p:spPr>
          <a:xfrm>
            <a:off x="1104900" y="3136507"/>
            <a:ext cx="7390918" cy="1015663"/>
          </a:xfrm>
          <a:prstGeom prst="rect">
            <a:avLst/>
          </a:prstGeom>
          <a:solidFill>
            <a:schemeClr val="bg1"/>
          </a:solidFill>
        </p:spPr>
        <p:txBody>
          <a:bodyPr wrap="square" rtlCol="0">
            <a:spAutoFit/>
          </a:bodyPr>
          <a:lstStyle/>
          <a:p>
            <a:r>
              <a:rPr lang="en-US" sz="2000" dirty="0" smtClean="0"/>
              <a:t>	</a:t>
            </a:r>
            <a:r>
              <a:rPr lang="en-US" sz="2000" smtClean="0">
                <a:solidFill>
                  <a:srgbClr val="1F497D"/>
                </a:solidFill>
              </a:rPr>
              <a:t>replace “network equipment” </a:t>
            </a:r>
            <a:r>
              <a:rPr lang="en-US" sz="2000" dirty="0" smtClean="0">
                <a:solidFill>
                  <a:srgbClr val="1F497D"/>
                </a:solidFill>
              </a:rPr>
              <a:t>(boxes)</a:t>
            </a:r>
          </a:p>
          <a:p>
            <a:r>
              <a:rPr lang="en-US" sz="2000" dirty="0" smtClean="0">
                <a:solidFill>
                  <a:srgbClr val="1F497D"/>
                </a:solidFill>
              </a:rPr>
              <a:t>	with </a:t>
            </a:r>
            <a:r>
              <a:rPr lang="en-US" sz="2000" b="1" dirty="0" smtClean="0">
                <a:solidFill>
                  <a:srgbClr val="1F497D"/>
                </a:solidFill>
              </a:rPr>
              <a:t>V</a:t>
            </a:r>
            <a:r>
              <a:rPr lang="en-US" sz="2000" dirty="0" smtClean="0">
                <a:solidFill>
                  <a:srgbClr val="1F497D"/>
                </a:solidFill>
              </a:rPr>
              <a:t>irtualized</a:t>
            </a:r>
            <a:r>
              <a:rPr lang="en-US" sz="2000" b="1" dirty="0" smtClean="0">
                <a:solidFill>
                  <a:srgbClr val="1F497D"/>
                </a:solidFill>
              </a:rPr>
              <a:t> N</a:t>
            </a:r>
            <a:r>
              <a:rPr lang="en-US" sz="2000" dirty="0" smtClean="0">
                <a:solidFill>
                  <a:srgbClr val="1F497D"/>
                </a:solidFill>
              </a:rPr>
              <a:t>etwork</a:t>
            </a:r>
            <a:r>
              <a:rPr lang="en-US" sz="2000" b="1" dirty="0" smtClean="0">
                <a:solidFill>
                  <a:srgbClr val="1F497D"/>
                </a:solidFill>
              </a:rPr>
              <a:t> F</a:t>
            </a:r>
            <a:r>
              <a:rPr lang="en-US" sz="2000" dirty="0" smtClean="0">
                <a:solidFill>
                  <a:srgbClr val="1F497D"/>
                </a:solidFill>
              </a:rPr>
              <a:t>unctions</a:t>
            </a:r>
          </a:p>
          <a:p>
            <a:r>
              <a:rPr lang="en-US" sz="2000" dirty="0" smtClean="0">
                <a:solidFill>
                  <a:srgbClr val="1F497D"/>
                </a:solidFill>
              </a:rPr>
              <a:t>	running on </a:t>
            </a:r>
            <a:r>
              <a:rPr lang="en-US" sz="2000" b="1" dirty="0" smtClean="0">
                <a:solidFill>
                  <a:srgbClr val="1F497D"/>
                </a:solidFill>
              </a:rPr>
              <a:t>C</a:t>
            </a:r>
            <a:r>
              <a:rPr lang="en-US" sz="2000" dirty="0" smtClean="0">
                <a:solidFill>
                  <a:srgbClr val="1F497D"/>
                </a:solidFill>
              </a:rPr>
              <a:t>ommercial </a:t>
            </a:r>
            <a:r>
              <a:rPr lang="en-US" sz="2000" b="1" dirty="0" smtClean="0">
                <a:solidFill>
                  <a:srgbClr val="1F497D"/>
                </a:solidFill>
              </a:rPr>
              <a:t>O</a:t>
            </a:r>
            <a:r>
              <a:rPr lang="en-US" sz="2000" dirty="0" smtClean="0">
                <a:solidFill>
                  <a:srgbClr val="1F497D"/>
                </a:solidFill>
              </a:rPr>
              <a:t>ff </a:t>
            </a:r>
            <a:r>
              <a:rPr lang="en-US" sz="2000" b="1" dirty="0" smtClean="0">
                <a:solidFill>
                  <a:srgbClr val="1F497D"/>
                </a:solidFill>
              </a:rPr>
              <a:t>T</a:t>
            </a:r>
            <a:r>
              <a:rPr lang="en-US" sz="2000" dirty="0" smtClean="0">
                <a:solidFill>
                  <a:srgbClr val="1F497D"/>
                </a:solidFill>
              </a:rPr>
              <a:t>he </a:t>
            </a:r>
            <a:r>
              <a:rPr lang="en-US" sz="2000" b="1" dirty="0" smtClean="0">
                <a:solidFill>
                  <a:srgbClr val="1F497D"/>
                </a:solidFill>
              </a:rPr>
              <a:t>S</a:t>
            </a:r>
            <a:r>
              <a:rPr lang="en-US" sz="2000" dirty="0" smtClean="0">
                <a:solidFill>
                  <a:srgbClr val="1F497D"/>
                </a:solidFill>
              </a:rPr>
              <a:t>helf servers</a:t>
            </a:r>
          </a:p>
        </p:txBody>
      </p:sp>
    </p:spTree>
    <p:extLst>
      <p:ext uri="{BB962C8B-B14F-4D97-AF65-F5344CB8AC3E}">
        <p14:creationId xmlns:p14="http://schemas.microsoft.com/office/powerpoint/2010/main" val="31331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Neptune changed the world</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a:latin typeface="Calibri"/>
                <a:ea typeface="Times New Roman"/>
                <a:cs typeface="Arial"/>
              </a:rPr>
              <a:t>Numerous innovations </a:t>
            </a:r>
            <a:r>
              <a:rPr lang="en-US" sz="2000" dirty="0" smtClean="0">
                <a:latin typeface="Calibri"/>
                <a:ea typeface="Times New Roman"/>
                <a:cs typeface="Arial"/>
              </a:rPr>
              <a:t>first proposed in Neptune </a:t>
            </a:r>
          </a:p>
          <a:p>
            <a:pPr marL="171450" algn="l" defTabSz="452438"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were subsequently adopted word-wide</a:t>
            </a:r>
            <a:r>
              <a:rPr lang="en-US" sz="2000" i="1" dirty="0" smtClean="0">
                <a:latin typeface="Calibri"/>
                <a:ea typeface="Times New Roman"/>
                <a:cs typeface="Arial"/>
              </a:rPr>
              <a:t> </a:t>
            </a:r>
            <a:endParaRPr lang="en-US" sz="2000" dirty="0" smtClean="0">
              <a:latin typeface="Calibri"/>
              <a:ea typeface="Times New Roman"/>
              <a:cs typeface="Arial"/>
            </a:endParaRPr>
          </a:p>
          <a:p>
            <a:pPr marL="514350" indent="-342900" algn="l" rtl="0">
              <a:spcBef>
                <a:spcPts val="600"/>
              </a:spcBef>
              <a:spcAft>
                <a:spcPts val="0"/>
              </a:spcAft>
              <a:buFont typeface="Arial" panose="020B0604020202020204" pitchFamily="34" charset="0"/>
              <a:buChar char="•"/>
            </a:pPr>
            <a:r>
              <a:rPr lang="en-US" sz="2000" dirty="0" err="1" smtClean="0">
                <a:latin typeface="Calibri"/>
                <a:ea typeface="Times New Roman"/>
                <a:cs typeface="Arial"/>
              </a:rPr>
              <a:t>vCPE</a:t>
            </a:r>
            <a:r>
              <a:rPr lang="en-US" sz="2000" dirty="0" smtClean="0">
                <a:latin typeface="Calibri"/>
                <a:ea typeface="Times New Roman"/>
                <a:cs typeface="Arial"/>
              </a:rPr>
              <a:t> (distributed NFV)</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Lifecycle Service Orchestration implementation</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VNF hardware acceleration</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OpenStack orchestration of hardware services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SDN for tactical radio networks</a:t>
            </a:r>
          </a:p>
          <a:p>
            <a:pPr marL="514350" indent="-342900" algn="l" rtl="0">
              <a:spcBef>
                <a:spcPts val="0"/>
              </a:spcBef>
              <a:spcAft>
                <a:spcPts val="0"/>
              </a:spcAft>
              <a:buFont typeface="Arial" panose="020B0604020202020204" pitchFamily="34" charset="0"/>
              <a:buChar char="•"/>
            </a:pPr>
            <a:r>
              <a:rPr lang="en-US" sz="2000" dirty="0" err="1" smtClean="0">
                <a:latin typeface="Calibri"/>
                <a:ea typeface="Times New Roman"/>
                <a:cs typeface="Arial"/>
              </a:rPr>
              <a:t>DPIaaS</a:t>
            </a:r>
            <a:r>
              <a:rPr lang="en-US" sz="2000" dirty="0" smtClean="0">
                <a:latin typeface="Calibri"/>
                <a:ea typeface="Times New Roman"/>
                <a:cs typeface="Arial"/>
              </a:rPr>
              <a:t>, </a:t>
            </a:r>
            <a:r>
              <a:rPr lang="en-US" sz="2000" dirty="0">
                <a:latin typeface="Calibri"/>
                <a:ea typeface="Times New Roman"/>
                <a:cs typeface="Arial"/>
              </a:rPr>
              <a:t>Proof of Transit </a:t>
            </a:r>
            <a:r>
              <a:rPr lang="en-US" sz="2000" dirty="0" smtClean="0">
                <a:latin typeface="Calibri"/>
                <a:ea typeface="Times New Roman"/>
                <a:cs typeface="Arial"/>
              </a:rPr>
              <a:t>extensions  </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Many new SDN/NFV optimization algorithms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Several new SDN platforms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&gt;60 innovative academic papers</a:t>
            </a:r>
          </a:p>
        </p:txBody>
      </p:sp>
      <p:grpSp>
        <p:nvGrpSpPr>
          <p:cNvPr id="7" name="Group 6"/>
          <p:cNvGrpSpPr/>
          <p:nvPr/>
        </p:nvGrpSpPr>
        <p:grpSpPr>
          <a:xfrm>
            <a:off x="309942" y="122819"/>
            <a:ext cx="467455" cy="497048"/>
            <a:chOff x="357567" y="3387305"/>
            <a:chExt cx="467455" cy="497048"/>
          </a:xfrm>
        </p:grpSpPr>
        <p:sp>
          <p:nvSpPr>
            <p:cNvPr id="8" name="Round Single Corner Rectangle 7"/>
            <p:cNvSpPr/>
            <p:nvPr/>
          </p:nvSpPr>
          <p:spPr>
            <a:xfrm>
              <a:off x="357567"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74" y="3499617"/>
              <a:ext cx="291604" cy="291604"/>
            </a:xfrm>
            <a:prstGeom prst="rect">
              <a:avLst/>
            </a:prstGeom>
          </p:spPr>
        </p:pic>
      </p:grpSp>
    </p:spTree>
    <p:extLst>
      <p:ext uri="{BB962C8B-B14F-4D97-AF65-F5344CB8AC3E}">
        <p14:creationId xmlns:p14="http://schemas.microsoft.com/office/powerpoint/2010/main" val="1483901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reduction of service setup time </a:t>
            </a:r>
            <a:r>
              <a:rPr lang="en-US" sz="2000" dirty="0" smtClean="0">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automation</a:t>
            </a:r>
            <a:r>
              <a:rPr lang="en-US" sz="2000" dirty="0" smtClean="0">
                <a:latin typeface="Calibri"/>
                <a:ea typeface="Times New Roman"/>
                <a:cs typeface="Arial"/>
              </a:rPr>
              <a:t> of network operations, including</a:t>
            </a:r>
          </a:p>
          <a:p>
            <a:pPr marL="686991" lvl="1" indent="-342900" algn="l" rtl="0">
              <a:spcBef>
                <a:spcPts val="300"/>
              </a:spcBef>
              <a:spcAft>
                <a:spcPts val="0"/>
              </a:spcAft>
              <a:buClrTx/>
            </a:pPr>
            <a:r>
              <a:rPr lang="en-US" b="1" dirty="0" smtClean="0">
                <a:latin typeface="Calibri"/>
                <a:ea typeface="Times New Roman"/>
                <a:cs typeface="Arial"/>
              </a:rPr>
              <a:t>zero-touch</a:t>
            </a:r>
            <a:r>
              <a:rPr lang="en-US" dirty="0" smtClean="0">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latin typeface="Calibri"/>
                <a:ea typeface="Times New Roman"/>
                <a:cs typeface="Arial"/>
              </a:rPr>
              <a:t>automatic resilience and </a:t>
            </a:r>
            <a:r>
              <a:rPr lang="en-US" b="1" dirty="0" smtClean="0">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operational expense reduction </a:t>
            </a:r>
            <a:r>
              <a:rPr lang="en-US" sz="2000" dirty="0" smtClean="0">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services: </a:t>
            </a:r>
          </a:p>
          <a:p>
            <a:pPr marL="686991" lvl="1" indent="-342900" algn="l" rtl="0">
              <a:spcBef>
                <a:spcPts val="300"/>
              </a:spcBef>
              <a:spcAft>
                <a:spcPts val="0"/>
              </a:spcAft>
              <a:buClrTx/>
            </a:pPr>
            <a:r>
              <a:rPr lang="en-US" dirty="0" smtClean="0">
                <a:latin typeface="Calibri"/>
                <a:ea typeface="Times New Roman"/>
                <a:cs typeface="Arial"/>
              </a:rPr>
              <a:t>spanning multiple network operators </a:t>
            </a:r>
            <a:r>
              <a:rPr lang="en-US" sz="1800" dirty="0" smtClean="0">
                <a:latin typeface="Calibri"/>
                <a:ea typeface="Times New Roman"/>
                <a:cs typeface="Arial"/>
              </a:rPr>
              <a:t>(</a:t>
            </a:r>
            <a:r>
              <a:rPr lang="en-US" sz="1800" b="1" dirty="0" smtClean="0">
                <a:latin typeface="Calibri"/>
                <a:ea typeface="Times New Roman"/>
                <a:cs typeface="Arial"/>
              </a:rPr>
              <a:t>L</a:t>
            </a:r>
            <a:r>
              <a:rPr lang="en-US" sz="1800" dirty="0" smtClean="0">
                <a:latin typeface="Calibri"/>
                <a:ea typeface="Times New Roman"/>
                <a:cs typeface="Arial"/>
              </a:rPr>
              <a:t>ifecycle </a:t>
            </a:r>
            <a:r>
              <a:rPr lang="en-US" sz="1800" b="1" dirty="0" smtClean="0">
                <a:latin typeface="Calibri"/>
                <a:ea typeface="Times New Roman"/>
                <a:cs typeface="Arial"/>
              </a:rPr>
              <a:t>S</a:t>
            </a:r>
            <a:r>
              <a:rPr lang="en-US" sz="1800" dirty="0" smtClean="0">
                <a:latin typeface="Calibri"/>
                <a:ea typeface="Times New Roman"/>
                <a:cs typeface="Arial"/>
              </a:rPr>
              <a:t>ervice </a:t>
            </a:r>
            <a:r>
              <a:rPr lang="en-US" sz="1800" b="1" dirty="0" smtClean="0">
                <a:latin typeface="Calibri"/>
                <a:ea typeface="Times New Roman"/>
                <a:cs typeface="Arial"/>
              </a:rPr>
              <a:t>O</a:t>
            </a:r>
            <a:r>
              <a:rPr lang="en-US" sz="1800" dirty="0" smtClean="0">
                <a:latin typeface="Calibri"/>
                <a:ea typeface="Times New Roman"/>
                <a:cs typeface="Arial"/>
              </a:rPr>
              <a:t>rchestration)</a:t>
            </a:r>
            <a:endParaRPr lang="en-US" dirty="0" smtClean="0">
              <a:latin typeface="Calibri"/>
              <a:ea typeface="Times New Roman"/>
              <a:cs typeface="Arial"/>
            </a:endParaRPr>
          </a:p>
          <a:p>
            <a:pPr marL="686991" lvl="1" indent="-342900" algn="l" rtl="0">
              <a:spcBef>
                <a:spcPts val="300"/>
              </a:spcBef>
              <a:spcAft>
                <a:spcPts val="0"/>
              </a:spcAft>
              <a:buClrTx/>
            </a:pPr>
            <a:r>
              <a:rPr lang="en-US" dirty="0" smtClean="0">
                <a:latin typeface="Calibri"/>
                <a:ea typeface="Times New Roman"/>
                <a:cs typeface="Arial"/>
              </a:rPr>
              <a:t>requiring an independent subnetwork (network </a:t>
            </a:r>
            <a:r>
              <a:rPr lang="en-US" b="1" dirty="0" smtClean="0">
                <a:latin typeface="Calibri"/>
                <a:ea typeface="Times New Roman"/>
                <a:cs typeface="Arial"/>
              </a:rPr>
              <a:t>slicing</a:t>
            </a:r>
            <a:r>
              <a:rPr lang="en-US" dirty="0" smtClean="0">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7" name="Group 6"/>
          <p:cNvGrpSpPr/>
          <p:nvPr/>
        </p:nvGrpSpPr>
        <p:grpSpPr>
          <a:xfrm>
            <a:off x="309942" y="122819"/>
            <a:ext cx="467455" cy="497048"/>
            <a:chOff x="357567" y="3387305"/>
            <a:chExt cx="467455" cy="497048"/>
          </a:xfrm>
        </p:grpSpPr>
        <p:sp>
          <p:nvSpPr>
            <p:cNvPr id="8" name="Round Single Corner Rectangle 7"/>
            <p:cNvSpPr/>
            <p:nvPr/>
          </p:nvSpPr>
          <p:spPr>
            <a:xfrm>
              <a:off x="357567"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74" y="3499617"/>
              <a:ext cx="291604" cy="291604"/>
            </a:xfrm>
            <a:prstGeom prst="rect">
              <a:avLst/>
            </a:prstGeom>
          </p:spPr>
        </p:pic>
      </p:grpSp>
    </p:spTree>
    <p:extLst>
      <p:ext uri="{BB962C8B-B14F-4D97-AF65-F5344CB8AC3E}">
        <p14:creationId xmlns:p14="http://schemas.microsoft.com/office/powerpoint/2010/main" val="64917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92500" lnSpcReduction="10000"/>
          </a:bodyPr>
          <a:lstStyle/>
          <a:p>
            <a:pPr marL="231775" indent="-231775">
              <a:lnSpc>
                <a:spcPct val="110000"/>
              </a:lnSpc>
              <a:spcBef>
                <a:spcPts val="0"/>
              </a:spcBef>
              <a:buClr>
                <a:srgbClr val="08B2F2"/>
              </a:buClr>
              <a:buFont typeface="Arial" panose="020B0604020202020204" pitchFamily="34" charset="0"/>
              <a:buChar char="•"/>
            </a:pPr>
            <a:r>
              <a:rPr lang="en-US" sz="1900" b="1" dirty="0" smtClean="0"/>
              <a:t>14:00	Welcome </a:t>
            </a:r>
            <a:r>
              <a:rPr lang="en-US" sz="1900" b="1" dirty="0"/>
              <a:t>+ demo overview </a:t>
            </a:r>
          </a:p>
          <a:p>
            <a:pPr marL="231775" indent="-231775">
              <a:lnSpc>
                <a:spcPct val="110000"/>
              </a:lnSpc>
              <a:spcBef>
                <a:spcPts val="0"/>
              </a:spcBef>
              <a:buClr>
                <a:srgbClr val="08B2F2"/>
              </a:buClr>
              <a:buFont typeface="Arial" panose="020B0604020202020204" pitchFamily="34" charset="0"/>
              <a:buChar char="•"/>
            </a:pPr>
            <a:r>
              <a:rPr lang="en-US" sz="1900" b="1" dirty="0" smtClean="0"/>
              <a:t>14:20	</a:t>
            </a:r>
            <a:r>
              <a:rPr lang="en-US" sz="1900" b="1" dirty="0"/>
              <a:t>Machine learning </a:t>
            </a:r>
            <a:r>
              <a:rPr lang="en-US" sz="1900" b="1" dirty="0" smtClean="0"/>
              <a:t>demos</a:t>
            </a:r>
            <a:endParaRPr lang="en-US" sz="1900" b="1" dirty="0"/>
          </a:p>
          <a:p>
            <a:pPr marL="231775" indent="-231775">
              <a:lnSpc>
                <a:spcPct val="110000"/>
              </a:lnSpc>
              <a:spcBef>
                <a:spcPts val="0"/>
              </a:spcBef>
              <a:buClr>
                <a:srgbClr val="08B2F2"/>
              </a:buClr>
              <a:buFont typeface="Arial" panose="020B0604020202020204" pitchFamily="34" charset="0"/>
              <a:buChar char="•"/>
            </a:pPr>
            <a:r>
              <a:rPr lang="en-US" sz="1900" b="1" dirty="0" smtClean="0"/>
              <a:t>14:40	</a:t>
            </a:r>
            <a:r>
              <a:rPr lang="en-US" sz="1900" b="1" dirty="0"/>
              <a:t>Zero touch provisioning demo</a:t>
            </a:r>
          </a:p>
          <a:p>
            <a:pPr marL="231775" indent="-231775">
              <a:lnSpc>
                <a:spcPct val="110000"/>
              </a:lnSpc>
              <a:spcBef>
                <a:spcPts val="0"/>
              </a:spcBef>
              <a:buClr>
                <a:srgbClr val="08B2F2"/>
              </a:buClr>
              <a:buFont typeface="Arial" panose="020B0604020202020204" pitchFamily="34" charset="0"/>
              <a:buChar char="•"/>
            </a:pPr>
            <a:r>
              <a:rPr lang="en-US" sz="1900" b="1" dirty="0" smtClean="0"/>
              <a:t>15:00	CORD demo</a:t>
            </a:r>
            <a:endParaRPr lang="en-US" sz="1900" b="1" dirty="0"/>
          </a:p>
          <a:p>
            <a:pPr marL="231775" indent="-231775">
              <a:lnSpc>
                <a:spcPct val="110000"/>
              </a:lnSpc>
              <a:spcBef>
                <a:spcPts val="0"/>
              </a:spcBef>
              <a:buClr>
                <a:srgbClr val="08B2F2"/>
              </a:buClr>
              <a:buFont typeface="Arial" panose="020B0604020202020204" pitchFamily="34" charset="0"/>
              <a:buChar char="•"/>
            </a:pPr>
            <a:r>
              <a:rPr lang="en-US" sz="1900" b="1" dirty="0" smtClean="0"/>
              <a:t>15:20	Self </a:t>
            </a:r>
            <a:r>
              <a:rPr lang="en-US" sz="1900" b="1" dirty="0"/>
              <a:t>healing </a:t>
            </a:r>
            <a:r>
              <a:rPr lang="en-US" sz="1900" b="1" dirty="0" smtClean="0"/>
              <a:t>demo</a:t>
            </a:r>
            <a:endParaRPr lang="en-US" sz="1900" b="1" dirty="0"/>
          </a:p>
          <a:p>
            <a:pPr marL="231775" indent="-231775">
              <a:lnSpc>
                <a:spcPct val="110000"/>
              </a:lnSpc>
              <a:spcBef>
                <a:spcPts val="0"/>
              </a:spcBef>
              <a:buClr>
                <a:srgbClr val="08B2F2"/>
              </a:buClr>
              <a:buFont typeface="Arial" panose="020B0604020202020204" pitchFamily="34" charset="0"/>
              <a:buChar char="•"/>
            </a:pPr>
            <a:r>
              <a:rPr lang="en-US" sz="1900" b="1" dirty="0" smtClean="0"/>
              <a:t>15:40	P4 </a:t>
            </a:r>
            <a:r>
              <a:rPr lang="en-US" sz="1900" b="1" dirty="0"/>
              <a:t>and Sampling on Demand </a:t>
            </a:r>
            <a:r>
              <a:rPr lang="en-US" sz="1900" b="1" dirty="0" smtClean="0"/>
              <a:t>demo</a:t>
            </a:r>
            <a:endParaRPr lang="en-US" sz="1900" b="1" dirty="0"/>
          </a:p>
          <a:p>
            <a:pPr marL="231775" indent="-231775">
              <a:lnSpc>
                <a:spcPct val="110000"/>
              </a:lnSpc>
              <a:spcBef>
                <a:spcPts val="0"/>
              </a:spcBef>
              <a:buClr>
                <a:srgbClr val="08B2F2"/>
              </a:buClr>
              <a:buFont typeface="Arial" panose="020B0604020202020204" pitchFamily="34" charset="0"/>
              <a:buChar char="•"/>
            </a:pPr>
            <a:r>
              <a:rPr lang="en-US" sz="1900" b="1" dirty="0" smtClean="0"/>
              <a:t>16:00	Neptune summary</a:t>
            </a:r>
            <a:endParaRPr lang="en-US" sz="1900" b="1" dirty="0"/>
          </a:p>
          <a:p>
            <a:pPr marL="231775" indent="-231775">
              <a:lnSpc>
                <a:spcPct val="110000"/>
              </a:lnSpc>
              <a:spcBef>
                <a:spcPts val="0"/>
              </a:spcBef>
              <a:buClr>
                <a:srgbClr val="08B2F2"/>
              </a:buClr>
              <a:buFont typeface="Arial" panose="020B0604020202020204" pitchFamily="34" charset="0"/>
              <a:buChar char="•"/>
            </a:pPr>
            <a:r>
              <a:rPr lang="en-US" sz="1900" b="1" dirty="0" smtClean="0"/>
              <a:t>16:20	Multi-operator </a:t>
            </a:r>
            <a:r>
              <a:rPr lang="en-US" sz="1900" b="1" dirty="0"/>
              <a:t>Multi-technology Service Creation demo </a:t>
            </a:r>
            <a:endParaRPr lang="en-US" sz="1900" b="1" dirty="0" smtClean="0"/>
          </a:p>
          <a:p>
            <a:pPr marL="231775" indent="-231775">
              <a:lnSpc>
                <a:spcPct val="110000"/>
              </a:lnSpc>
              <a:spcBef>
                <a:spcPts val="0"/>
              </a:spcBef>
              <a:buClr>
                <a:srgbClr val="08B2F2"/>
              </a:buClr>
              <a:buFont typeface="Arial" panose="020B0604020202020204" pitchFamily="34" charset="0"/>
              <a:buChar char="•"/>
            </a:pPr>
            <a:r>
              <a:rPr lang="en-US" sz="1900" b="1" dirty="0" smtClean="0"/>
              <a:t>16:40	Network </a:t>
            </a:r>
            <a:r>
              <a:rPr lang="en-US" sz="1900" b="1" dirty="0"/>
              <a:t>Slicing </a:t>
            </a:r>
            <a:r>
              <a:rPr lang="en-US" sz="1900" b="1" dirty="0" smtClean="0"/>
              <a:t>demos</a:t>
            </a:r>
          </a:p>
          <a:p>
            <a:pPr marL="231775" indent="-231775">
              <a:lnSpc>
                <a:spcPct val="110000"/>
              </a:lnSpc>
              <a:spcBef>
                <a:spcPts val="0"/>
              </a:spcBef>
              <a:buClr>
                <a:srgbClr val="08B2F2"/>
              </a:buClr>
              <a:buFont typeface="Arial" panose="020B0604020202020204" pitchFamily="34" charset="0"/>
              <a:buChar char="•"/>
            </a:pPr>
            <a:r>
              <a:rPr lang="en-US" sz="1900" b="1" dirty="0" smtClean="0"/>
              <a:t>17:00	Concluding remarks</a:t>
            </a:r>
          </a:p>
          <a:p>
            <a:pPr marL="231775" indent="-231775">
              <a:lnSpc>
                <a:spcPct val="110000"/>
              </a:lnSpc>
              <a:spcBef>
                <a:spcPts val="0"/>
              </a:spcBef>
              <a:buClr>
                <a:srgbClr val="08B2F2"/>
              </a:buClr>
              <a:buFont typeface="Arial" panose="020B0604020202020204" pitchFamily="34" charset="0"/>
              <a:buChar char="•"/>
            </a:pPr>
            <a:r>
              <a:rPr lang="en-US" sz="1900" b="1" dirty="0" smtClean="0"/>
              <a:t>17:10	Academic presentations</a:t>
            </a:r>
            <a:endParaRPr lang="en-US" dirty="0"/>
          </a:p>
        </p:txBody>
      </p:sp>
      <p:sp>
        <p:nvSpPr>
          <p:cNvPr id="3" name="Title 2"/>
          <p:cNvSpPr>
            <a:spLocks noGrp="1"/>
          </p:cNvSpPr>
          <p:nvPr>
            <p:ph type="title"/>
          </p:nvPr>
        </p:nvSpPr>
        <p:spPr>
          <a:xfrm>
            <a:off x="979714" y="62971"/>
            <a:ext cx="6393035" cy="685799"/>
          </a:xfrm>
        </p:spPr>
        <p:txBody>
          <a:bodyPr anchor="b" anchorCtr="0"/>
          <a:lstStyle/>
          <a:p>
            <a:r>
              <a:rPr lang="en-US" dirty="0" smtClean="0">
                <a:solidFill>
                  <a:srgbClr val="1F497D"/>
                </a:solidFill>
              </a:rPr>
              <a:t>Agenda  </a:t>
            </a:r>
            <a:endParaRPr lang="en-US" dirty="0">
              <a:solidFill>
                <a:srgbClr val="1F497D"/>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749" y="69607"/>
            <a:ext cx="1599966" cy="679269"/>
          </a:xfrm>
          <a:prstGeom prst="rect">
            <a:avLst/>
          </a:prstGeom>
        </p:spPr>
      </p:pic>
      <p:grpSp>
        <p:nvGrpSpPr>
          <p:cNvPr id="7" name="Group 6"/>
          <p:cNvGrpSpPr/>
          <p:nvPr/>
        </p:nvGrpSpPr>
        <p:grpSpPr>
          <a:xfrm>
            <a:off x="228600" y="157346"/>
            <a:ext cx="467455" cy="497048"/>
            <a:chOff x="8272249" y="3387304"/>
            <a:chExt cx="467455" cy="497048"/>
          </a:xfrm>
        </p:grpSpPr>
        <p:sp>
          <p:nvSpPr>
            <p:cNvPr id="8" name="Round Single Corner Rectangle 7"/>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149402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152" y="128228"/>
            <a:ext cx="6268842" cy="583574"/>
          </a:xfrm>
        </p:spPr>
        <p:txBody>
          <a:bodyPr/>
          <a:lstStyle/>
          <a:p>
            <a:pPr algn="l"/>
            <a:r>
              <a:rPr lang="en-US" dirty="0" smtClean="0"/>
              <a:t>Academic papers</a:t>
            </a:r>
            <a:endParaRPr lang="en-US" dirty="0"/>
          </a:p>
        </p:txBody>
      </p:sp>
      <p:sp>
        <p:nvSpPr>
          <p:cNvPr id="5" name="TextBox 4"/>
          <p:cNvSpPr txBox="1"/>
          <p:nvPr/>
        </p:nvSpPr>
        <p:spPr>
          <a:xfrm>
            <a:off x="691927" y="1405289"/>
            <a:ext cx="7264404" cy="1323439"/>
          </a:xfrm>
          <a:prstGeom prst="rect">
            <a:avLst/>
          </a:prstGeom>
          <a:noFill/>
        </p:spPr>
        <p:txBody>
          <a:bodyPr wrap="square" rtlCol="0">
            <a:spAutoFit/>
          </a:bodyPr>
          <a:lstStyle/>
          <a:p>
            <a:r>
              <a:rPr lang="en-US" sz="2400" dirty="0" smtClean="0"/>
              <a:t>In 5 years Neptune has produced over 60 papers</a:t>
            </a:r>
          </a:p>
          <a:p>
            <a:endParaRPr lang="en-US" sz="1400" dirty="0"/>
          </a:p>
          <a:p>
            <a:endParaRPr lang="en-US" sz="1400" dirty="0" smtClean="0"/>
          </a:p>
          <a:p>
            <a:endParaRPr lang="en-US" sz="1400" dirty="0"/>
          </a:p>
          <a:p>
            <a:pPr algn="ctr"/>
            <a:r>
              <a:rPr lang="en-US" sz="1400" dirty="0" smtClean="0">
                <a:hlinkClick r:id="rId3" action="ppaction://hlinkfile"/>
              </a:rPr>
              <a:t>list of papers</a:t>
            </a:r>
            <a:endParaRPr lang="en-US" sz="1400" dirty="0" smtClean="0"/>
          </a:p>
        </p:txBody>
      </p:sp>
      <p:grpSp>
        <p:nvGrpSpPr>
          <p:cNvPr id="6" name="Group 5"/>
          <p:cNvGrpSpPr/>
          <p:nvPr/>
        </p:nvGrpSpPr>
        <p:grpSpPr>
          <a:xfrm>
            <a:off x="224472" y="171491"/>
            <a:ext cx="467455" cy="497048"/>
            <a:chOff x="1110603" y="3387305"/>
            <a:chExt cx="467455" cy="497048"/>
          </a:xfrm>
        </p:grpSpPr>
        <p:sp>
          <p:nvSpPr>
            <p:cNvPr id="7" name="Round Single Corner Rectangle 6"/>
            <p:cNvSpPr/>
            <p:nvPr/>
          </p:nvSpPr>
          <p:spPr>
            <a:xfrm>
              <a:off x="1110603"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7087" y="3498176"/>
              <a:ext cx="294486" cy="294486"/>
            </a:xfrm>
            <a:prstGeom prst="rect">
              <a:avLst/>
            </a:prstGeom>
          </p:spPr>
        </p:pic>
      </p:grpSp>
    </p:spTree>
    <p:extLst>
      <p:ext uri="{BB962C8B-B14F-4D97-AF65-F5344CB8AC3E}">
        <p14:creationId xmlns:p14="http://schemas.microsoft.com/office/powerpoint/2010/main" val="37500568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527" y="992219"/>
            <a:ext cx="3171844" cy="3899808"/>
          </a:xfrm>
          <a:prstGeom prst="rect">
            <a:avLst/>
          </a:prstGeom>
        </p:spPr>
      </p:pic>
      <p:sp>
        <p:nvSpPr>
          <p:cNvPr id="6" name="Title 3"/>
          <p:cNvSpPr>
            <a:spLocks noGrp="1"/>
          </p:cNvSpPr>
          <p:nvPr>
            <p:ph type="title"/>
          </p:nvPr>
        </p:nvSpPr>
        <p:spPr>
          <a:xfrm>
            <a:off x="1001027" y="62971"/>
            <a:ext cx="6371722" cy="685799"/>
          </a:xfrm>
        </p:spPr>
        <p:txBody>
          <a:bodyPr/>
          <a:lstStyle/>
          <a:p>
            <a:pPr algn="l"/>
            <a:r>
              <a:rPr lang="en-US" dirty="0" smtClean="0"/>
              <a:t>Our previous demo</a:t>
            </a:r>
            <a:endParaRPr lang="en-US" dirty="0"/>
          </a:p>
        </p:txBody>
      </p:sp>
      <p:sp>
        <p:nvSpPr>
          <p:cNvPr id="7" name="TextBox 6"/>
          <p:cNvSpPr txBox="1"/>
          <p:nvPr/>
        </p:nvSpPr>
        <p:spPr>
          <a:xfrm>
            <a:off x="4099035" y="1532988"/>
            <a:ext cx="4939862" cy="307776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a:t>
            </a:r>
            <a:r>
              <a:rPr lang="en-US" sz="2000" dirty="0" smtClean="0">
                <a:latin typeface="Arial" panose="020B0604020202020204" pitchFamily="34" charset="0"/>
                <a:cs typeface="Arial" panose="020B0604020202020204" pitchFamily="34" charset="0"/>
              </a:rPr>
              <a:t>previously demoed </a:t>
            </a:r>
            <a:r>
              <a:rPr lang="en-US" sz="2000" dirty="0">
                <a:latin typeface="Arial" panose="020B0604020202020204" pitchFamily="34" charset="0"/>
                <a:cs typeface="Arial" panose="020B0604020202020204" pitchFamily="34" charset="0"/>
              </a:rPr>
              <a:t>many </a:t>
            </a:r>
            <a:r>
              <a:rPr lang="en-US" sz="2000" dirty="0" smtClean="0">
                <a:latin typeface="Arial" panose="020B0604020202020204" pitchFamily="34" charset="0"/>
                <a:cs typeface="Arial" panose="020B0604020202020204" pitchFamily="34" charset="0"/>
              </a:rPr>
              <a:t>innovations: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multi-vendor </a:t>
            </a:r>
            <a:r>
              <a:rPr lang="en-US" sz="2000" dirty="0" err="1">
                <a:latin typeface="Arial" panose="020B0604020202020204" pitchFamily="34" charset="0"/>
                <a:cs typeface="Arial" panose="020B0604020202020204" pitchFamily="34" charset="0"/>
              </a:rPr>
              <a:t>vCPE</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virtual base station</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CPRI </a:t>
            </a:r>
            <a:r>
              <a:rPr lang="en-US" sz="2000" dirty="0">
                <a:latin typeface="Arial" panose="020B0604020202020204" pitchFamily="34" charset="0"/>
                <a:cs typeface="Arial" panose="020B0604020202020204" pitchFamily="34" charset="0"/>
              </a:rPr>
              <a:t>over microwave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MEC-based local breakout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1-way delay via a virtual clock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VNF acceleration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optical network optimization</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SDN </a:t>
            </a:r>
            <a:r>
              <a:rPr lang="en-US" sz="2000" dirty="0">
                <a:latin typeface="Arial" panose="020B0604020202020204" pitchFamily="34" charset="0"/>
                <a:cs typeface="Arial" panose="020B0604020202020204" pitchFamily="34" charset="0"/>
              </a:rPr>
              <a:t>routing </a:t>
            </a:r>
            <a:r>
              <a:rPr lang="en-US" sz="2000" dirty="0" smtClean="0">
                <a:latin typeface="Arial" panose="020B0604020202020204" pitchFamily="34" charset="0"/>
                <a:cs typeface="Arial" panose="020B0604020202020204" pitchFamily="34" charset="0"/>
              </a:rPr>
              <a:t>algorithms</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p>
        </p:txBody>
      </p:sp>
      <p:grpSp>
        <p:nvGrpSpPr>
          <p:cNvPr id="8" name="Group 7"/>
          <p:cNvGrpSpPr/>
          <p:nvPr/>
        </p:nvGrpSpPr>
        <p:grpSpPr>
          <a:xfrm>
            <a:off x="246692" y="157346"/>
            <a:ext cx="467455" cy="497048"/>
            <a:chOff x="4645438" y="3387305"/>
            <a:chExt cx="467455" cy="497048"/>
          </a:xfrm>
        </p:grpSpPr>
        <p:sp>
          <p:nvSpPr>
            <p:cNvPr id="9" name="Round Single Corner Rectangle 8"/>
            <p:cNvSpPr/>
            <p:nvPr/>
          </p:nvSpPr>
          <p:spPr>
            <a:xfrm>
              <a:off x="4645438"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4745452" y="3512740"/>
              <a:ext cx="274245" cy="274245"/>
            </a:xfrm>
            <a:prstGeom prst="rect">
              <a:avLst/>
            </a:prstGeom>
          </p:spPr>
        </p:pic>
      </p:grpSp>
    </p:spTree>
    <p:extLst>
      <p:ext uri="{BB962C8B-B14F-4D97-AF65-F5344CB8AC3E}">
        <p14:creationId xmlns:p14="http://schemas.microsoft.com/office/powerpoint/2010/main" val="1860980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EB643-2782-4A1C-B6F7-A6C73F2B1448}"/>
              </a:ext>
            </a:extLst>
          </p:cNvPr>
          <p:cNvSpPr>
            <a:spLocks noGrp="1"/>
          </p:cNvSpPr>
          <p:nvPr>
            <p:ph type="title"/>
          </p:nvPr>
        </p:nvSpPr>
        <p:spPr>
          <a:xfrm>
            <a:off x="2339752" y="213953"/>
            <a:ext cx="4337273" cy="583574"/>
          </a:xfrm>
        </p:spPr>
        <p:txBody>
          <a:bodyPr/>
          <a:lstStyle/>
          <a:p>
            <a:r>
              <a:rPr lang="he-IL" dirty="0"/>
              <a:t>השקעת הרשות בנפטון</a:t>
            </a:r>
            <a:endParaRPr lang="en-US" dirty="0"/>
          </a:p>
        </p:txBody>
      </p:sp>
      <p:sp>
        <p:nvSpPr>
          <p:cNvPr id="3" name="Content Placeholder 2">
            <a:extLst>
              <a:ext uri="{FF2B5EF4-FFF2-40B4-BE49-F238E27FC236}">
                <a16:creationId xmlns:a16="http://schemas.microsoft.com/office/drawing/2014/main" xmlns="" id="{CC4BA95B-3818-4F20-9B7E-BEA485B95C7B}"/>
              </a:ext>
            </a:extLst>
          </p:cNvPr>
          <p:cNvSpPr>
            <a:spLocks noGrp="1"/>
          </p:cNvSpPr>
          <p:nvPr>
            <p:ph idx="1"/>
          </p:nvPr>
        </p:nvSpPr>
        <p:spPr>
          <a:xfrm>
            <a:off x="1430406" y="4034790"/>
            <a:ext cx="6480720" cy="357646"/>
          </a:xfrm>
        </p:spPr>
        <p:txBody>
          <a:bodyPr/>
          <a:lstStyle/>
          <a:p>
            <a:r>
              <a:rPr lang="he-IL" sz="1200" dirty="0" smtClean="0"/>
              <a:t>הסכומים </a:t>
            </a:r>
            <a:r>
              <a:rPr lang="he-IL" sz="1200" dirty="0"/>
              <a:t>של שנה ה' הינם עד וכלל הרבעון השלישי </a:t>
            </a:r>
            <a:r>
              <a:rPr lang="he-IL" sz="1200" dirty="0" smtClean="0"/>
              <a:t>(</a:t>
            </a:r>
            <a:r>
              <a:rPr lang="he-IL" sz="1200" dirty="0"/>
              <a:t>בלי מרכיב המקדמה אשר ברבעון הקרוב יבוטל </a:t>
            </a:r>
            <a:r>
              <a:rPr lang="he-IL" sz="1200" dirty="0" smtClean="0"/>
              <a:t>לגמרי)</a:t>
            </a:r>
            <a:endParaRPr lang="en-US" sz="1200" dirty="0"/>
          </a:p>
          <a:p>
            <a:endParaRPr lang="en-US" dirty="0"/>
          </a:p>
          <a:p>
            <a:endParaRPr lang="en-US" dirty="0"/>
          </a:p>
        </p:txBody>
      </p:sp>
      <p:sp>
        <p:nvSpPr>
          <p:cNvPr id="4" name="Slide Number Placeholder 3">
            <a:extLst>
              <a:ext uri="{FF2B5EF4-FFF2-40B4-BE49-F238E27FC236}">
                <a16:creationId xmlns:a16="http://schemas.microsoft.com/office/drawing/2014/main" xmlns="" id="{7D19DBA4-D8A0-42BC-A3A7-4487161658D3}"/>
              </a:ext>
            </a:extLst>
          </p:cNvPr>
          <p:cNvSpPr>
            <a:spLocks noGrp="1"/>
          </p:cNvSpPr>
          <p:nvPr>
            <p:ph type="sldNum" sz="quarter" idx="4"/>
          </p:nvPr>
        </p:nvSpPr>
        <p:spPr/>
        <p:txBody>
          <a:bodyPr/>
          <a:lstStyle/>
          <a:p>
            <a:r>
              <a:rPr lang="he-IL"/>
              <a:t> נפטון </a:t>
            </a:r>
            <a:fld id="{63ED8C31-08EA-44FA-838E-8225086AB140}" type="slidenum">
              <a:rPr lang="en-US" smtClean="0"/>
              <a:pPr/>
              <a:t>62</a:t>
            </a:fld>
            <a:endParaRPr lang="en-US" dirty="0"/>
          </a:p>
        </p:txBody>
      </p:sp>
      <p:graphicFrame>
        <p:nvGraphicFramePr>
          <p:cNvPr id="6" name="Table 5"/>
          <p:cNvGraphicFramePr>
            <a:graphicFrameLocks noGrp="1"/>
          </p:cNvGraphicFramePr>
          <p:nvPr/>
        </p:nvGraphicFramePr>
        <p:xfrm>
          <a:off x="3195379" y="1352694"/>
          <a:ext cx="4320001" cy="2301673"/>
        </p:xfrm>
        <a:graphic>
          <a:graphicData uri="http://schemas.openxmlformats.org/drawingml/2006/table">
            <a:tbl>
              <a:tblPr rtl="1">
                <a:tableStyleId>{5940675A-B579-460E-94D1-54222C63F5DA}</a:tableStyleId>
              </a:tblPr>
              <a:tblGrid>
                <a:gridCol w="1032439"/>
                <a:gridCol w="1510627"/>
                <a:gridCol w="1776935"/>
              </a:tblGrid>
              <a:tr h="570985">
                <a:tc>
                  <a:txBody>
                    <a:bodyPr/>
                    <a:lstStyle/>
                    <a:p>
                      <a:pPr algn="r" rtl="1" fontAlgn="ctr"/>
                      <a:r>
                        <a:rPr lang="he-IL" sz="1800" b="1" u="none" strike="noStrike" dirty="0">
                          <a:effectLst/>
                        </a:rPr>
                        <a:t>השנה</a:t>
                      </a:r>
                      <a:endParaRPr lang="he-IL" sz="1800" b="1" i="0" u="none" strike="noStrike" dirty="0">
                        <a:solidFill>
                          <a:srgbClr val="000000"/>
                        </a:solidFill>
                        <a:effectLst/>
                        <a:latin typeface="Arial" panose="020B0604020202020204" pitchFamily="34" charset="0"/>
                      </a:endParaRPr>
                    </a:p>
                  </a:txBody>
                  <a:tcPr marL="6846" marR="6846" marT="6846" marB="0" anchor="ctr"/>
                </a:tc>
                <a:tc>
                  <a:txBody>
                    <a:bodyPr/>
                    <a:lstStyle/>
                    <a:p>
                      <a:pPr algn="r" rtl="1" fontAlgn="ctr"/>
                      <a:r>
                        <a:rPr lang="he-IL" sz="2100" b="1" u="none" strike="noStrike" dirty="0">
                          <a:effectLst/>
                        </a:rPr>
                        <a:t>תעשייה</a:t>
                      </a:r>
                      <a:endParaRPr lang="he-IL" sz="2100" b="1" i="0" u="none" strike="noStrike" dirty="0">
                        <a:solidFill>
                          <a:srgbClr val="000000"/>
                        </a:solidFill>
                        <a:effectLst/>
                        <a:latin typeface="Arial" panose="020B0604020202020204" pitchFamily="34" charset="0"/>
                      </a:endParaRPr>
                    </a:p>
                  </a:txBody>
                  <a:tcPr marL="6846" marR="6846" marT="6846" marB="0" anchor="ctr"/>
                </a:tc>
                <a:tc>
                  <a:txBody>
                    <a:bodyPr/>
                    <a:lstStyle/>
                    <a:p>
                      <a:pPr algn="r" rtl="1" fontAlgn="ctr"/>
                      <a:r>
                        <a:rPr lang="he-IL" sz="2100" b="1" u="none" strike="noStrike" dirty="0">
                          <a:effectLst/>
                        </a:rPr>
                        <a:t>אקדמיה</a:t>
                      </a:r>
                      <a:endParaRPr lang="he-IL" sz="2100" b="1" i="0" u="none" strike="noStrike" dirty="0">
                        <a:solidFill>
                          <a:srgbClr val="000000"/>
                        </a:solidFill>
                        <a:effectLst/>
                        <a:latin typeface="Arial" panose="020B0604020202020204" pitchFamily="34" charset="0"/>
                      </a:endParaRPr>
                    </a:p>
                  </a:txBody>
                  <a:tcPr marL="6846" marR="6846" marT="6846" marB="0" anchor="ctr"/>
                </a:tc>
              </a:tr>
              <a:tr h="281166">
                <a:tc>
                  <a:txBody>
                    <a:bodyPr/>
                    <a:lstStyle/>
                    <a:p>
                      <a:pPr algn="r" rtl="1" fontAlgn="ctr"/>
                      <a:r>
                        <a:rPr lang="he-IL" sz="1800" u="none" strike="noStrike" dirty="0">
                          <a:effectLst/>
                        </a:rPr>
                        <a:t>שנה א</a:t>
                      </a:r>
                      <a:endParaRPr lang="he-IL" sz="1800" b="0" i="0" u="none" strike="noStrike" dirty="0">
                        <a:solidFill>
                          <a:srgbClr val="000000"/>
                        </a:solidFill>
                        <a:effectLst/>
                        <a:latin typeface="Arial" panose="020B0604020202020204" pitchFamily="34" charset="0"/>
                      </a:endParaRPr>
                    </a:p>
                  </a:txBody>
                  <a:tcPr marL="6846" marR="6846" marT="6846" marB="0" anchor="ctr"/>
                </a:tc>
                <a:tc>
                  <a:txBody>
                    <a:bodyPr/>
                    <a:lstStyle/>
                    <a:p>
                      <a:pPr algn="r" rtl="0" fontAlgn="ctr"/>
                      <a:r>
                        <a:rPr lang="en-US" sz="1800" u="none" strike="noStrike" dirty="0">
                          <a:effectLst/>
                        </a:rPr>
                        <a:t>13,248,881</a:t>
                      </a:r>
                      <a:endParaRPr lang="en-US" sz="1800" b="0" i="0" u="none" strike="noStrike" dirty="0">
                        <a:solidFill>
                          <a:srgbClr val="000000"/>
                        </a:solidFill>
                        <a:effectLst/>
                        <a:latin typeface="Calibri" panose="020F0502020204030204" pitchFamily="34" charset="0"/>
                      </a:endParaRPr>
                    </a:p>
                  </a:txBody>
                  <a:tcPr marL="6846" marR="6846" marT="6846" marB="0" anchor="ctr"/>
                </a:tc>
                <a:tc>
                  <a:txBody>
                    <a:bodyPr/>
                    <a:lstStyle/>
                    <a:p>
                      <a:pPr algn="r" rtl="0" fontAlgn="ctr"/>
                      <a:r>
                        <a:rPr lang="en-US" sz="1800" u="none" strike="noStrike" dirty="0">
                          <a:effectLst/>
                        </a:rPr>
                        <a:t>2,876,319</a:t>
                      </a:r>
                      <a:endParaRPr lang="en-US" sz="1800" b="0" i="0" u="none" strike="noStrike" dirty="0">
                        <a:solidFill>
                          <a:srgbClr val="000000"/>
                        </a:solidFill>
                        <a:effectLst/>
                        <a:latin typeface="Calibri" panose="020F0502020204030204" pitchFamily="34" charset="0"/>
                      </a:endParaRPr>
                    </a:p>
                  </a:txBody>
                  <a:tcPr marL="6846" marR="6846" marT="6846" marB="0" anchor="ctr"/>
                </a:tc>
              </a:tr>
              <a:tr h="281166">
                <a:tc>
                  <a:txBody>
                    <a:bodyPr/>
                    <a:lstStyle/>
                    <a:p>
                      <a:pPr algn="r" rtl="1" fontAlgn="ctr"/>
                      <a:r>
                        <a:rPr lang="he-IL" sz="1800" u="none" strike="noStrike">
                          <a:effectLst/>
                        </a:rPr>
                        <a:t>שנה ב</a:t>
                      </a:r>
                      <a:endParaRPr lang="he-IL" sz="1800" b="0" i="0" u="none" strike="noStrike">
                        <a:solidFill>
                          <a:srgbClr val="000000"/>
                        </a:solidFill>
                        <a:effectLst/>
                        <a:latin typeface="Arial" panose="020B0604020202020204" pitchFamily="34" charset="0"/>
                      </a:endParaRPr>
                    </a:p>
                  </a:txBody>
                  <a:tcPr marL="6846" marR="6846" marT="6846" marB="0" anchor="ctr"/>
                </a:tc>
                <a:tc>
                  <a:txBody>
                    <a:bodyPr/>
                    <a:lstStyle/>
                    <a:p>
                      <a:pPr algn="r" rtl="0" fontAlgn="ctr"/>
                      <a:r>
                        <a:rPr lang="en-US" sz="1800" u="none" strike="noStrike">
                          <a:effectLst/>
                        </a:rPr>
                        <a:t>15,416,280</a:t>
                      </a:r>
                      <a:endParaRPr lang="en-US" sz="1800" b="0" i="0" u="none" strike="noStrike">
                        <a:solidFill>
                          <a:srgbClr val="000000"/>
                        </a:solidFill>
                        <a:effectLst/>
                        <a:latin typeface="Calibri" panose="020F0502020204030204" pitchFamily="34" charset="0"/>
                      </a:endParaRPr>
                    </a:p>
                  </a:txBody>
                  <a:tcPr marL="6846" marR="6846" marT="6846" marB="0" anchor="ctr"/>
                </a:tc>
                <a:tc>
                  <a:txBody>
                    <a:bodyPr/>
                    <a:lstStyle/>
                    <a:p>
                      <a:pPr algn="r" rtl="0" fontAlgn="ctr"/>
                      <a:r>
                        <a:rPr lang="en-US" sz="1800" u="none" strike="noStrike" dirty="0">
                          <a:effectLst/>
                        </a:rPr>
                        <a:t>3,107,966</a:t>
                      </a:r>
                      <a:endParaRPr lang="en-US" sz="1800" b="0" i="0" u="none" strike="noStrike" dirty="0">
                        <a:solidFill>
                          <a:srgbClr val="000000"/>
                        </a:solidFill>
                        <a:effectLst/>
                        <a:latin typeface="Calibri" panose="020F0502020204030204" pitchFamily="34" charset="0"/>
                      </a:endParaRPr>
                    </a:p>
                  </a:txBody>
                  <a:tcPr marL="6846" marR="6846" marT="6846" marB="0" anchor="ctr"/>
                </a:tc>
              </a:tr>
              <a:tr h="281166">
                <a:tc>
                  <a:txBody>
                    <a:bodyPr/>
                    <a:lstStyle/>
                    <a:p>
                      <a:pPr algn="r" rtl="1" fontAlgn="ctr"/>
                      <a:r>
                        <a:rPr lang="he-IL" sz="1800" u="none" strike="noStrike">
                          <a:effectLst/>
                        </a:rPr>
                        <a:t>שנה ג</a:t>
                      </a:r>
                      <a:endParaRPr lang="he-IL" sz="1800" b="0" i="0" u="none" strike="noStrike">
                        <a:solidFill>
                          <a:srgbClr val="000000"/>
                        </a:solidFill>
                        <a:effectLst/>
                        <a:latin typeface="Arial" panose="020B0604020202020204" pitchFamily="34" charset="0"/>
                      </a:endParaRPr>
                    </a:p>
                  </a:txBody>
                  <a:tcPr marL="6846" marR="6846" marT="6846" marB="0" anchor="ctr"/>
                </a:tc>
                <a:tc>
                  <a:txBody>
                    <a:bodyPr/>
                    <a:lstStyle/>
                    <a:p>
                      <a:pPr algn="r" rtl="0" fontAlgn="ctr"/>
                      <a:r>
                        <a:rPr lang="en-US" sz="1800" u="none" strike="noStrike">
                          <a:effectLst/>
                        </a:rPr>
                        <a:t>15,383,885</a:t>
                      </a:r>
                      <a:endParaRPr lang="en-US" sz="1800" b="0" i="0" u="none" strike="noStrike">
                        <a:solidFill>
                          <a:srgbClr val="000000"/>
                        </a:solidFill>
                        <a:effectLst/>
                        <a:latin typeface="Calibri" panose="020F0502020204030204" pitchFamily="34" charset="0"/>
                      </a:endParaRPr>
                    </a:p>
                  </a:txBody>
                  <a:tcPr marL="6846" marR="6846" marT="6846" marB="0" anchor="ctr"/>
                </a:tc>
                <a:tc>
                  <a:txBody>
                    <a:bodyPr/>
                    <a:lstStyle/>
                    <a:p>
                      <a:pPr algn="r" rtl="0" fontAlgn="ctr"/>
                      <a:r>
                        <a:rPr lang="en-US" sz="1800" u="none" strike="noStrike" dirty="0">
                          <a:effectLst/>
                        </a:rPr>
                        <a:t>2,890,724</a:t>
                      </a:r>
                      <a:endParaRPr lang="en-US" sz="1800" b="0" i="0" u="none" strike="noStrike" dirty="0">
                        <a:solidFill>
                          <a:srgbClr val="000000"/>
                        </a:solidFill>
                        <a:effectLst/>
                        <a:latin typeface="Calibri" panose="020F0502020204030204" pitchFamily="34" charset="0"/>
                      </a:endParaRPr>
                    </a:p>
                  </a:txBody>
                  <a:tcPr marL="6846" marR="6846" marT="6846" marB="0" anchor="ctr"/>
                </a:tc>
              </a:tr>
              <a:tr h="281166">
                <a:tc>
                  <a:txBody>
                    <a:bodyPr/>
                    <a:lstStyle/>
                    <a:p>
                      <a:pPr algn="r" rtl="1" fontAlgn="ctr"/>
                      <a:r>
                        <a:rPr lang="he-IL" sz="1800" u="none" strike="noStrike">
                          <a:effectLst/>
                        </a:rPr>
                        <a:t>שנה ד</a:t>
                      </a:r>
                      <a:endParaRPr lang="he-IL" sz="1800" b="0" i="0" u="none" strike="noStrike">
                        <a:solidFill>
                          <a:srgbClr val="000000"/>
                        </a:solidFill>
                        <a:effectLst/>
                        <a:latin typeface="Arial" panose="020B0604020202020204" pitchFamily="34" charset="0"/>
                      </a:endParaRPr>
                    </a:p>
                  </a:txBody>
                  <a:tcPr marL="6846" marR="6846" marT="6846" marB="0" anchor="ctr"/>
                </a:tc>
                <a:tc>
                  <a:txBody>
                    <a:bodyPr/>
                    <a:lstStyle/>
                    <a:p>
                      <a:pPr algn="r" rtl="0" fontAlgn="ctr"/>
                      <a:r>
                        <a:rPr lang="en-US" sz="1800" u="none" strike="noStrike">
                          <a:effectLst/>
                        </a:rPr>
                        <a:t>12,568,888</a:t>
                      </a:r>
                      <a:endParaRPr lang="en-US" sz="1800" b="0" i="0" u="none" strike="noStrike">
                        <a:solidFill>
                          <a:srgbClr val="000000"/>
                        </a:solidFill>
                        <a:effectLst/>
                        <a:latin typeface="Calibri" panose="020F0502020204030204" pitchFamily="34" charset="0"/>
                      </a:endParaRPr>
                    </a:p>
                  </a:txBody>
                  <a:tcPr marL="6846" marR="6846" marT="6846" marB="0" anchor="ctr"/>
                </a:tc>
                <a:tc>
                  <a:txBody>
                    <a:bodyPr/>
                    <a:lstStyle/>
                    <a:p>
                      <a:pPr algn="r" rtl="0" fontAlgn="ctr"/>
                      <a:r>
                        <a:rPr lang="en-US" sz="1800" u="none" strike="noStrike" dirty="0">
                          <a:effectLst/>
                        </a:rPr>
                        <a:t>2,724,282</a:t>
                      </a:r>
                      <a:endParaRPr lang="en-US" sz="1800" b="0" i="0" u="none" strike="noStrike" dirty="0">
                        <a:solidFill>
                          <a:srgbClr val="000000"/>
                        </a:solidFill>
                        <a:effectLst/>
                        <a:latin typeface="Calibri" panose="020F0502020204030204" pitchFamily="34" charset="0"/>
                      </a:endParaRPr>
                    </a:p>
                  </a:txBody>
                  <a:tcPr marL="6846" marR="6846" marT="6846" marB="0" anchor="ctr"/>
                </a:tc>
              </a:tr>
              <a:tr h="324858">
                <a:tc>
                  <a:txBody>
                    <a:bodyPr/>
                    <a:lstStyle/>
                    <a:p>
                      <a:pPr algn="r" rtl="1" fontAlgn="ctr"/>
                      <a:r>
                        <a:rPr lang="he-IL" sz="1800" u="none" strike="noStrike">
                          <a:effectLst/>
                        </a:rPr>
                        <a:t>שנה ה (*)</a:t>
                      </a:r>
                      <a:endParaRPr lang="he-IL" sz="1800" b="0" i="0" u="none" strike="noStrike">
                        <a:solidFill>
                          <a:srgbClr val="000000"/>
                        </a:solidFill>
                        <a:effectLst/>
                        <a:latin typeface="Arial" panose="020B0604020202020204" pitchFamily="34" charset="0"/>
                      </a:endParaRPr>
                    </a:p>
                  </a:txBody>
                  <a:tcPr marL="6846" marR="6846" marT="6846" marB="0" anchor="ctr"/>
                </a:tc>
                <a:tc>
                  <a:txBody>
                    <a:bodyPr/>
                    <a:lstStyle/>
                    <a:p>
                      <a:pPr algn="r" rtl="0" fontAlgn="ctr"/>
                      <a:r>
                        <a:rPr lang="en-US" sz="1800" u="none" strike="noStrike">
                          <a:effectLst/>
                        </a:rPr>
                        <a:t>8,353,397</a:t>
                      </a:r>
                      <a:endParaRPr lang="en-US" sz="1800" b="0" i="0" u="none" strike="noStrike">
                        <a:solidFill>
                          <a:srgbClr val="000000"/>
                        </a:solidFill>
                        <a:effectLst/>
                        <a:latin typeface="Calibri" panose="020F0502020204030204" pitchFamily="34" charset="0"/>
                      </a:endParaRPr>
                    </a:p>
                  </a:txBody>
                  <a:tcPr marL="6846" marR="6846" marT="6846" marB="0" anchor="ctr"/>
                </a:tc>
                <a:tc>
                  <a:txBody>
                    <a:bodyPr/>
                    <a:lstStyle/>
                    <a:p>
                      <a:pPr algn="r" rtl="0" fontAlgn="ctr"/>
                      <a:r>
                        <a:rPr lang="en-US" sz="1800" u="none" strike="noStrike" dirty="0">
                          <a:effectLst/>
                        </a:rPr>
                        <a:t>1,480,863</a:t>
                      </a:r>
                      <a:endParaRPr lang="en-US" sz="1800" b="0" i="0" u="none" strike="noStrike" dirty="0">
                        <a:solidFill>
                          <a:srgbClr val="000000"/>
                        </a:solidFill>
                        <a:effectLst/>
                        <a:latin typeface="Calibri" panose="020F0502020204030204" pitchFamily="34" charset="0"/>
                      </a:endParaRPr>
                    </a:p>
                  </a:txBody>
                  <a:tcPr marL="6846" marR="6846" marT="6846" marB="0" anchor="ctr"/>
                </a:tc>
              </a:tr>
              <a:tr h="281166">
                <a:tc>
                  <a:txBody>
                    <a:bodyPr/>
                    <a:lstStyle/>
                    <a:p>
                      <a:pPr algn="r" rtl="1" fontAlgn="ctr"/>
                      <a:r>
                        <a:rPr lang="he-IL" sz="1800" u="none" strike="noStrike" dirty="0">
                          <a:effectLst/>
                        </a:rPr>
                        <a:t>סה"כ</a:t>
                      </a:r>
                      <a:endParaRPr lang="he-IL" sz="1800" b="0" i="0" u="none" strike="noStrike" dirty="0">
                        <a:solidFill>
                          <a:srgbClr val="000000"/>
                        </a:solidFill>
                        <a:effectLst/>
                        <a:latin typeface="Arial" panose="020B0604020202020204" pitchFamily="34" charset="0"/>
                      </a:endParaRPr>
                    </a:p>
                  </a:txBody>
                  <a:tcPr marL="6846" marR="6846" marT="6846" marB="0" anchor="ctr"/>
                </a:tc>
                <a:tc>
                  <a:txBody>
                    <a:bodyPr/>
                    <a:lstStyle/>
                    <a:p>
                      <a:pPr algn="r" rtl="0" fontAlgn="ctr"/>
                      <a:r>
                        <a:rPr lang="en-US" sz="1800" u="none" strike="noStrike">
                          <a:effectLst/>
                        </a:rPr>
                        <a:t>64,971,331</a:t>
                      </a:r>
                      <a:endParaRPr lang="en-US" sz="1800" b="0" i="0" u="none" strike="noStrike">
                        <a:solidFill>
                          <a:srgbClr val="000000"/>
                        </a:solidFill>
                        <a:effectLst/>
                        <a:latin typeface="Calibri" panose="020F0502020204030204" pitchFamily="34" charset="0"/>
                      </a:endParaRPr>
                    </a:p>
                  </a:txBody>
                  <a:tcPr marL="6846" marR="6846" marT="6846" marB="0" anchor="ctr"/>
                </a:tc>
                <a:tc>
                  <a:txBody>
                    <a:bodyPr/>
                    <a:lstStyle/>
                    <a:p>
                      <a:pPr algn="r" rtl="0" fontAlgn="ctr"/>
                      <a:r>
                        <a:rPr lang="en-US" sz="1800" u="none" strike="noStrike" dirty="0">
                          <a:effectLst/>
                        </a:rPr>
                        <a:t>13,080,154</a:t>
                      </a:r>
                      <a:endParaRPr lang="en-US" sz="1800" b="0" i="0" u="none" strike="noStrike" dirty="0">
                        <a:solidFill>
                          <a:srgbClr val="000000"/>
                        </a:solidFill>
                        <a:effectLst/>
                        <a:latin typeface="Calibri" panose="020F0502020204030204" pitchFamily="34" charset="0"/>
                      </a:endParaRPr>
                    </a:p>
                  </a:txBody>
                  <a:tcPr marL="6846" marR="6846" marT="6846" marB="0" anchor="ctr"/>
                </a:tc>
              </a:tr>
            </a:tbl>
          </a:graphicData>
        </a:graphic>
      </p:graphicFrame>
    </p:spTree>
    <p:extLst>
      <p:ext uri="{BB962C8B-B14F-4D97-AF65-F5344CB8AC3E}">
        <p14:creationId xmlns:p14="http://schemas.microsoft.com/office/powerpoint/2010/main" val="856298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B94F4-4E5A-47B4-92F8-8A8D66F11FF2}"/>
              </a:ext>
            </a:extLst>
          </p:cNvPr>
          <p:cNvSpPr>
            <a:spLocks noGrp="1"/>
          </p:cNvSpPr>
          <p:nvPr>
            <p:ph type="title"/>
          </p:nvPr>
        </p:nvSpPr>
        <p:spPr>
          <a:xfrm>
            <a:off x="2339753" y="213953"/>
            <a:ext cx="3451448" cy="583574"/>
          </a:xfrm>
        </p:spPr>
        <p:txBody>
          <a:bodyPr/>
          <a:lstStyle/>
          <a:p>
            <a:r>
              <a:rPr lang="he-IL" dirty="0" smtClean="0"/>
              <a:t>תחזיות</a:t>
            </a:r>
            <a:endParaRPr lang="en-US" dirty="0"/>
          </a:p>
        </p:txBody>
      </p:sp>
      <p:sp>
        <p:nvSpPr>
          <p:cNvPr id="3" name="Content Placeholder 2">
            <a:extLst>
              <a:ext uri="{FF2B5EF4-FFF2-40B4-BE49-F238E27FC236}">
                <a16:creationId xmlns:a16="http://schemas.microsoft.com/office/drawing/2014/main" xmlns="" id="{BCCD94DC-1CC0-48EA-AD58-88733D5027D7}"/>
              </a:ext>
            </a:extLst>
          </p:cNvPr>
          <p:cNvSpPr>
            <a:spLocks noGrp="1"/>
          </p:cNvSpPr>
          <p:nvPr>
            <p:ph idx="1"/>
          </p:nvPr>
        </p:nvSpPr>
        <p:spPr/>
        <p:txBody>
          <a:bodyPr/>
          <a:lstStyle/>
          <a:p>
            <a:r>
              <a:rPr lang="he-IL" b="1" dirty="0"/>
              <a:t>תחזית המוצרים כתוצאה ממחקרי נפטון</a:t>
            </a:r>
          </a:p>
          <a:p>
            <a:pPr marL="342900" indent="-342900">
              <a:buFont typeface="Arial" panose="020B0604020202020204" pitchFamily="34" charset="0"/>
              <a:buChar char="•"/>
            </a:pPr>
            <a:r>
              <a:rPr lang="he-IL" dirty="0" smtClean="0"/>
              <a:t>כל </a:t>
            </a:r>
            <a:r>
              <a:rPr lang="he-IL" dirty="0"/>
              <a:t>חברות המאגד דיווחו על מוצרים המתוכננים במפות הדרכים </a:t>
            </a:r>
            <a:r>
              <a:rPr lang="he-IL" dirty="0" smtClean="0"/>
              <a:t>            במהלך </a:t>
            </a:r>
            <a:r>
              <a:rPr lang="he-IL" dirty="0"/>
              <a:t>2019-2020 המבוססים על טכנולוגיות שפותחו </a:t>
            </a:r>
            <a:r>
              <a:rPr lang="he-IL" dirty="0" smtClean="0"/>
              <a:t>במאגד</a:t>
            </a:r>
          </a:p>
          <a:p>
            <a:r>
              <a:rPr lang="he-IL" b="1" dirty="0" smtClean="0"/>
              <a:t>תחזית </a:t>
            </a:r>
            <a:r>
              <a:rPr lang="he-IL" b="1" dirty="0"/>
              <a:t>מכירות </a:t>
            </a:r>
            <a:r>
              <a:rPr lang="he-IL" b="1" dirty="0" smtClean="0"/>
              <a:t>ל-5 שנים</a:t>
            </a:r>
          </a:p>
          <a:p>
            <a:pPr marL="342900" indent="-342900">
              <a:buFont typeface="Arial" panose="020B0604020202020204" pitchFamily="34" charset="0"/>
              <a:buChar char="•"/>
            </a:pPr>
            <a:r>
              <a:rPr lang="he-IL" dirty="0"/>
              <a:t>תחזית במכירות מבוססת על תחזית שנמסרה </a:t>
            </a:r>
            <a:r>
              <a:rPr lang="he-IL" dirty="0" smtClean="0"/>
              <a:t>מ-8 </a:t>
            </a:r>
            <a:r>
              <a:rPr lang="he-IL" dirty="0"/>
              <a:t>מחברות </a:t>
            </a:r>
            <a:r>
              <a:rPr lang="he-IL" dirty="0" smtClean="0"/>
              <a:t>התעשייה</a:t>
            </a:r>
            <a:endParaRPr lang="he-IL" dirty="0"/>
          </a:p>
          <a:p>
            <a:pPr marL="342900" indent="-342900">
              <a:buFont typeface="Arial" panose="020B0604020202020204" pitchFamily="34" charset="0"/>
              <a:buChar char="•"/>
            </a:pPr>
            <a:r>
              <a:rPr lang="he-IL" dirty="0" smtClean="0"/>
              <a:t>המכירות </a:t>
            </a:r>
            <a:r>
              <a:rPr lang="he-IL" dirty="0"/>
              <a:t>הצפויות מהמוצרים </a:t>
            </a:r>
            <a:r>
              <a:rPr lang="he-IL" dirty="0" smtClean="0"/>
              <a:t>המבוססים </a:t>
            </a:r>
            <a:r>
              <a:rPr lang="he-IL" dirty="0"/>
              <a:t>על טכנולוגית נפטון הוא 5,620,120,000 ₪ </a:t>
            </a:r>
            <a:r>
              <a:rPr lang="he-IL" sz="2000" dirty="0"/>
              <a:t>(פירוט התחזית נמסר </a:t>
            </a:r>
            <a:r>
              <a:rPr lang="he-IL" sz="2000" dirty="0" smtClean="0"/>
              <a:t>לרשות) </a:t>
            </a:r>
          </a:p>
          <a:p>
            <a:pPr marL="342900" indent="-342900">
              <a:buFont typeface="Arial" panose="020B0604020202020204" pitchFamily="34" charset="0"/>
              <a:buChar char="•"/>
            </a:pPr>
            <a:r>
              <a:rPr lang="he-IL" dirty="0"/>
              <a:t>יחס מכירות להשקעת הרשות </a:t>
            </a:r>
            <a:r>
              <a:rPr lang="he-IL" dirty="0" smtClean="0"/>
              <a:t>הינו יותר מפי </a:t>
            </a:r>
            <a:r>
              <a:rPr lang="he-IL" dirty="0"/>
              <a:t>70</a:t>
            </a:r>
            <a:endParaRPr lang="en-US" dirty="0"/>
          </a:p>
          <a:p>
            <a:endParaRPr lang="en-US" b="1" dirty="0"/>
          </a:p>
        </p:txBody>
      </p:sp>
      <p:sp>
        <p:nvSpPr>
          <p:cNvPr id="4" name="Slide Number Placeholder 3">
            <a:extLst>
              <a:ext uri="{FF2B5EF4-FFF2-40B4-BE49-F238E27FC236}">
                <a16:creationId xmlns:a16="http://schemas.microsoft.com/office/drawing/2014/main" xmlns="" id="{BE3C0F12-C63C-432C-B504-D03E4CE96203}"/>
              </a:ext>
            </a:extLst>
          </p:cNvPr>
          <p:cNvSpPr>
            <a:spLocks noGrp="1"/>
          </p:cNvSpPr>
          <p:nvPr>
            <p:ph type="sldNum" sz="quarter" idx="4"/>
          </p:nvPr>
        </p:nvSpPr>
        <p:spPr/>
        <p:txBody>
          <a:bodyPr/>
          <a:lstStyle/>
          <a:p>
            <a:r>
              <a:rPr lang="he-IL"/>
              <a:t> נפטון </a:t>
            </a:r>
            <a:fld id="{63ED8C31-08EA-44FA-838E-8225086AB140}" type="slidenum">
              <a:rPr lang="en-US" smtClean="0"/>
              <a:pPr/>
              <a:t>63</a:t>
            </a:fld>
            <a:endParaRPr lang="en-US" dirty="0"/>
          </a:p>
        </p:txBody>
      </p:sp>
    </p:spTree>
    <p:extLst>
      <p:ext uri="{BB962C8B-B14F-4D97-AF65-F5344CB8AC3E}">
        <p14:creationId xmlns:p14="http://schemas.microsoft.com/office/powerpoint/2010/main" val="20043953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pPr algn="l">
              <a:lnSpc>
                <a:spcPct val="100000"/>
              </a:lnSpc>
            </a:pPr>
            <a:r>
              <a:rPr lang="en-US" sz="3200" b="0" dirty="0">
                <a:solidFill>
                  <a:srgbClr val="1F497D"/>
                </a:solidFill>
                <a:latin typeface="Calibri Light" panose="020F0302020204030204" pitchFamily="34" charset="0"/>
                <a:cs typeface="Calibri Light" panose="020F0302020204030204" pitchFamily="34" charset="0"/>
              </a:rPr>
              <a:t>Multi-operator multi-technology service </a:t>
            </a:r>
            <a:r>
              <a:rPr lang="en-US" sz="3200" b="0" dirty="0" smtClean="0">
                <a:solidFill>
                  <a:srgbClr val="1F497D"/>
                </a:solidFill>
                <a:latin typeface="Calibri Light" panose="020F0302020204030204" pitchFamily="34" charset="0"/>
                <a:cs typeface="Calibri Light" panose="020F0302020204030204" pitchFamily="34" charset="0"/>
              </a:rPr>
              <a:t>creation</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1246472" y="3259495"/>
            <a:ext cx="3017520" cy="465313"/>
          </a:xfrm>
        </p:spPr>
        <p:txBody>
          <a:bodyPr/>
          <a:lstStyle/>
          <a:p>
            <a:pPr algn="l"/>
            <a:r>
              <a:rPr lang="en-US" sz="1600" dirty="0" smtClean="0"/>
              <a:t>Presenter: </a:t>
            </a:r>
            <a:r>
              <a:rPr lang="en-US" sz="1600" dirty="0"/>
              <a:t>Yitzhak </a:t>
            </a:r>
            <a:r>
              <a:rPr lang="en-US" sz="1600" dirty="0" smtClean="0"/>
              <a:t>Aizner (ECI)</a:t>
            </a:r>
          </a:p>
          <a:p>
            <a:pPr algn="l"/>
            <a:endParaRPr lang="en-US" dirty="0"/>
          </a:p>
        </p:txBody>
      </p:sp>
      <p:pic>
        <p:nvPicPr>
          <p:cNvPr id="5" name="Picture 4" descr="gilat-logo.png"/>
          <p:cNvPicPr/>
          <p:nvPr/>
        </p:nvPicPr>
        <p:blipFill>
          <a:blip r:embed="rId2" cstate="print"/>
          <a:srcRect/>
          <a:stretch>
            <a:fillRect/>
          </a:stretch>
        </p:blipFill>
        <p:spPr bwMode="auto">
          <a:xfrm>
            <a:off x="7742793" y="3232283"/>
            <a:ext cx="603420" cy="62160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959" y="3379963"/>
            <a:ext cx="1367762" cy="41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343" y="3259495"/>
            <a:ext cx="645544" cy="6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5394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95153" y="62971"/>
            <a:ext cx="6277596" cy="685799"/>
          </a:xfrm>
        </p:spPr>
        <p:txBody>
          <a:bodyPr/>
          <a:lstStyle/>
          <a:p>
            <a:r>
              <a:rPr lang="en-US" dirty="0" smtClean="0"/>
              <a:t>Story: LSO demo</a:t>
            </a:r>
            <a:endParaRPr lang="en-US" dirty="0"/>
          </a:p>
        </p:txBody>
      </p:sp>
      <p:sp>
        <p:nvSpPr>
          <p:cNvPr id="3" name="Content Placeholder 2"/>
          <p:cNvSpPr>
            <a:spLocks noGrp="1"/>
          </p:cNvSpPr>
          <p:nvPr>
            <p:ph type="body" sz="quarter" idx="12"/>
          </p:nvPr>
        </p:nvSpPr>
        <p:spPr>
          <a:prstGeom prst="rect">
            <a:avLst/>
          </a:prstGeom>
        </p:spPr>
        <p:txBody>
          <a:bodyPr>
            <a:normAutofit lnSpcReduction="10000"/>
          </a:bodyPr>
          <a:lstStyle/>
          <a:p>
            <a:pPr marL="385763" indent="-385763">
              <a:buFont typeface="+mj-lt"/>
              <a:buAutoNum type="arabicPeriod"/>
            </a:pPr>
            <a:r>
              <a:rPr lang="en-US" sz="2000" dirty="0"/>
              <a:t>User of Operator A is located at the reach area of Operator C</a:t>
            </a:r>
          </a:p>
          <a:p>
            <a:pPr marL="385763" indent="-385763">
              <a:spcBef>
                <a:spcPts val="1350"/>
              </a:spcBef>
              <a:buFont typeface="+mj-lt"/>
              <a:buAutoNum type="arabicPeriod"/>
            </a:pPr>
            <a:r>
              <a:rPr lang="en-US" sz="2000" dirty="0"/>
              <a:t>Using the user portal of Operator A the user is asking Operator A </a:t>
            </a:r>
            <a:r>
              <a:rPr lang="en-US" sz="2000" dirty="0" smtClean="0"/>
              <a:t>          to </a:t>
            </a:r>
            <a:r>
              <a:rPr lang="en-US" sz="2000" dirty="0"/>
              <a:t>stream video to its TV Screen (located at Operator C area)</a:t>
            </a:r>
          </a:p>
          <a:p>
            <a:pPr marL="385763" indent="-385763">
              <a:spcBef>
                <a:spcPts val="1350"/>
              </a:spcBef>
              <a:buFont typeface="+mj-lt"/>
              <a:buAutoNum type="arabicPeriod"/>
            </a:pPr>
            <a:r>
              <a:rPr lang="en-US" sz="2000" dirty="0"/>
              <a:t>Using Sonata, Operator A find the intercarrier path to Operator C </a:t>
            </a:r>
            <a:r>
              <a:rPr lang="en-US" sz="2000" dirty="0" smtClean="0"/>
              <a:t>             (</a:t>
            </a:r>
            <a:r>
              <a:rPr lang="en-US" sz="2000" dirty="0"/>
              <a:t>via Operator B)</a:t>
            </a:r>
          </a:p>
          <a:p>
            <a:pPr marL="385763" indent="-385763">
              <a:spcBef>
                <a:spcPts val="1350"/>
              </a:spcBef>
              <a:buFont typeface="+mj-lt"/>
              <a:buAutoNum type="arabicPeriod"/>
            </a:pPr>
            <a:r>
              <a:rPr lang="en-US" sz="2000" dirty="0"/>
              <a:t>Using Presto, the required ENNIs are interconnected </a:t>
            </a:r>
            <a:r>
              <a:rPr lang="en-US" sz="2000" dirty="0" smtClean="0"/>
              <a:t>                             and </a:t>
            </a:r>
            <a:r>
              <a:rPr lang="en-US" sz="2000" dirty="0"/>
              <a:t>the video is being streamed</a:t>
            </a:r>
          </a:p>
          <a:p>
            <a:pPr marL="385763" indent="-385763">
              <a:buFont typeface="+mj-lt"/>
              <a:buAutoNum type="arabicPeriod"/>
            </a:pPr>
            <a:r>
              <a:rPr lang="en-US" sz="2000" dirty="0"/>
              <a:t>The ENNI can be demonstrated over each underlying infrastructure</a:t>
            </a:r>
          </a:p>
          <a:p>
            <a:pPr>
              <a:spcBef>
                <a:spcPts val="0"/>
              </a:spcBef>
            </a:pPr>
            <a:r>
              <a:rPr lang="en-US" sz="2000" dirty="0"/>
              <a:t>	</a:t>
            </a:r>
            <a:r>
              <a:rPr lang="en-US" sz="2000" dirty="0" smtClean="0"/>
              <a:t>that </a:t>
            </a:r>
            <a:r>
              <a:rPr lang="en-US" sz="2000" dirty="0"/>
              <a:t>is, P2P MW Radio, Satellite, Cellular, etc.</a:t>
            </a:r>
          </a:p>
          <a:p>
            <a:pPr>
              <a:spcBef>
                <a:spcPts val="1350"/>
              </a:spcBef>
            </a:pPr>
            <a:endParaRPr lang="en-US" sz="2000" dirty="0"/>
          </a:p>
        </p:txBody>
      </p:sp>
      <p:pic>
        <p:nvPicPr>
          <p:cNvPr id="4" name="Picture 2" descr="Image result for stor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1513"/>
            <a:ext cx="676846" cy="6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5172" y="1537162"/>
            <a:ext cx="1245854" cy="1200329"/>
          </a:xfrm>
          <a:prstGeom prst="rect">
            <a:avLst/>
          </a:prstGeom>
          <a:noFill/>
        </p:spPr>
        <p:txBody>
          <a:bodyPr wrap="none" rtlCol="0">
            <a:spAutoFit/>
          </a:bodyPr>
          <a:lstStyle/>
          <a:p>
            <a:pPr algn="ctr"/>
            <a:r>
              <a:rPr lang="en-US" sz="7200" b="1" dirty="0">
                <a:effectLst>
                  <a:outerShdw blurRad="38100" dist="38100" dir="2700000" algn="tl">
                    <a:srgbClr val="000000">
                      <a:alpha val="43137"/>
                    </a:srgbClr>
                  </a:outerShdw>
                </a:effectLst>
              </a:rPr>
              <a:t>90</a:t>
            </a:r>
          </a:p>
        </p:txBody>
      </p:sp>
      <p:sp>
        <p:nvSpPr>
          <p:cNvPr id="5" name="TextBox 4"/>
          <p:cNvSpPr txBox="1"/>
          <p:nvPr/>
        </p:nvSpPr>
        <p:spPr>
          <a:xfrm>
            <a:off x="5882076" y="1537162"/>
            <a:ext cx="1245854" cy="1200329"/>
          </a:xfrm>
          <a:prstGeom prst="rect">
            <a:avLst/>
          </a:prstGeom>
          <a:noFill/>
        </p:spPr>
        <p:txBody>
          <a:bodyPr wrap="none" rtlCol="0">
            <a:spAutoFit/>
          </a:bodyPr>
          <a:lstStyle/>
          <a:p>
            <a:pPr algn="ctr"/>
            <a:r>
              <a:rPr lang="en-US" sz="7200" b="1" dirty="0">
                <a:effectLst>
                  <a:outerShdw blurRad="38100" dist="38100" dir="2700000" algn="tl">
                    <a:srgbClr val="000000">
                      <a:alpha val="43137"/>
                    </a:srgbClr>
                  </a:outerShdw>
                </a:effectLst>
              </a:rPr>
              <a:t>90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12" y="2102637"/>
            <a:ext cx="982393" cy="7367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295" y="1966894"/>
            <a:ext cx="921467" cy="921467"/>
          </a:xfrm>
          <a:prstGeom prst="rect">
            <a:avLst/>
          </a:prstGeom>
        </p:spPr>
      </p:pic>
      <p:cxnSp>
        <p:nvCxnSpPr>
          <p:cNvPr id="11" name="Straight Arrow Connector 10"/>
          <p:cNvCxnSpPr/>
          <p:nvPr/>
        </p:nvCxnSpPr>
        <p:spPr>
          <a:xfrm>
            <a:off x="3657024" y="2160332"/>
            <a:ext cx="1852848" cy="23325"/>
          </a:xfrm>
          <a:prstGeom prst="straightConnector1">
            <a:avLst/>
          </a:prstGeom>
          <a:ln w="76200">
            <a:solidFill>
              <a:schemeClr val="tx1">
                <a:lumMod val="50000"/>
                <a:lumOff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72955" y="2715358"/>
            <a:ext cx="1008609" cy="584775"/>
          </a:xfrm>
          <a:prstGeom prst="rect">
            <a:avLst/>
          </a:prstGeom>
          <a:noFill/>
        </p:spPr>
        <p:txBody>
          <a:bodyPr wrap="none" rtlCol="0">
            <a:spAutoFit/>
          </a:bodyPr>
          <a:lstStyle/>
          <a:p>
            <a:r>
              <a:rPr lang="en-US" sz="3200" dirty="0"/>
              <a:t>days</a:t>
            </a:r>
          </a:p>
        </p:txBody>
      </p:sp>
      <p:sp>
        <p:nvSpPr>
          <p:cNvPr id="15" name="TextBox 14"/>
          <p:cNvSpPr txBox="1"/>
          <p:nvPr/>
        </p:nvSpPr>
        <p:spPr>
          <a:xfrm>
            <a:off x="5649639" y="2715358"/>
            <a:ext cx="1653017" cy="584775"/>
          </a:xfrm>
          <a:prstGeom prst="rect">
            <a:avLst/>
          </a:prstGeom>
          <a:noFill/>
        </p:spPr>
        <p:txBody>
          <a:bodyPr wrap="none" rtlCol="0">
            <a:spAutoFit/>
          </a:bodyPr>
          <a:lstStyle/>
          <a:p>
            <a:r>
              <a:rPr lang="en-US" sz="3200" dirty="0"/>
              <a:t>seconds</a:t>
            </a:r>
          </a:p>
        </p:txBody>
      </p:sp>
      <p:sp>
        <p:nvSpPr>
          <p:cNvPr id="9" name="Title 1"/>
          <p:cNvSpPr>
            <a:spLocks noGrp="1"/>
          </p:cNvSpPr>
          <p:nvPr>
            <p:ph type="title"/>
          </p:nvPr>
        </p:nvSpPr>
        <p:spPr>
          <a:xfrm>
            <a:off x="437089" y="185429"/>
            <a:ext cx="8706911" cy="583574"/>
          </a:xfrm>
        </p:spPr>
        <p:txBody>
          <a:bodyPr/>
          <a:lstStyle/>
          <a:p>
            <a:r>
              <a:rPr lang="en-US" dirty="0" smtClean="0"/>
              <a:t>Our Goal</a:t>
            </a:r>
            <a:endParaRPr lang="en-US" dirty="0"/>
          </a:p>
        </p:txBody>
      </p:sp>
    </p:spTree>
    <p:extLst>
      <p:ext uri="{BB962C8B-B14F-4D97-AF65-F5344CB8AC3E}">
        <p14:creationId xmlns:p14="http://schemas.microsoft.com/office/powerpoint/2010/main" val="3432845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89" y="185429"/>
            <a:ext cx="8706911" cy="583574"/>
          </a:xfrm>
        </p:spPr>
        <p:txBody>
          <a:bodyPr/>
          <a:lstStyle/>
          <a:p>
            <a:r>
              <a:rPr lang="en-US" dirty="0"/>
              <a:t>What’s the problem?</a:t>
            </a:r>
          </a:p>
        </p:txBody>
      </p:sp>
      <p:pic>
        <p:nvPicPr>
          <p:cNvPr id="18" name="Picture 8" descr="http://jksafelogistics.com/images/car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5604" y="812856"/>
            <a:ext cx="378700" cy="3787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550827" y="1544639"/>
            <a:ext cx="774127" cy="640232"/>
            <a:chOff x="4947826" y="1122268"/>
            <a:chExt cx="774127" cy="640232"/>
          </a:xfrm>
        </p:grpSpPr>
        <p:grpSp>
          <p:nvGrpSpPr>
            <p:cNvPr id="20" name="Group 19"/>
            <p:cNvGrpSpPr/>
            <p:nvPr/>
          </p:nvGrpSpPr>
          <p:grpSpPr>
            <a:xfrm>
              <a:off x="4947826" y="1122268"/>
              <a:ext cx="760144" cy="640232"/>
              <a:chOff x="6068323" y="1224011"/>
              <a:chExt cx="760144" cy="640232"/>
            </a:xfrm>
          </p:grpSpPr>
          <p:pic>
            <p:nvPicPr>
              <p:cNvPr id="22"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068323" y="1587244"/>
                <a:ext cx="760144" cy="276999"/>
              </a:xfrm>
              <a:prstGeom prst="rect">
                <a:avLst/>
              </a:prstGeom>
              <a:noFill/>
            </p:spPr>
            <p:txBody>
              <a:bodyPr wrap="none" rtlCol="0">
                <a:spAutoFit/>
              </a:bodyPr>
              <a:lstStyle/>
              <a:p>
                <a:r>
                  <a:rPr lang="en-US" sz="1200" dirty="0"/>
                  <a:t>Business</a:t>
                </a:r>
              </a:p>
            </p:txBody>
          </p:sp>
        </p:grpSp>
        <p:sp>
          <p:nvSpPr>
            <p:cNvPr id="21" name="Rounded Rectangle 20"/>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4" name="Group 23"/>
          <p:cNvGrpSpPr/>
          <p:nvPr/>
        </p:nvGrpSpPr>
        <p:grpSpPr>
          <a:xfrm>
            <a:off x="3482457" y="2425422"/>
            <a:ext cx="933269" cy="629283"/>
            <a:chOff x="3482455" y="1857262"/>
            <a:chExt cx="933269" cy="629283"/>
          </a:xfrm>
          <a:effectLst>
            <a:outerShdw blurRad="50800" dist="38100" dir="2700000" algn="tl" rotWithShape="0">
              <a:prstClr val="black">
                <a:alpha val="40000"/>
              </a:prstClr>
            </a:outerShdw>
          </a:effectLst>
        </p:grpSpPr>
        <p:grpSp>
          <p:nvGrpSpPr>
            <p:cNvPr id="25" name="Group 24"/>
            <p:cNvGrpSpPr/>
            <p:nvPr/>
          </p:nvGrpSpPr>
          <p:grpSpPr>
            <a:xfrm>
              <a:off x="3482455" y="1857262"/>
              <a:ext cx="933269" cy="629283"/>
              <a:chOff x="3482455" y="1857262"/>
              <a:chExt cx="933269" cy="629283"/>
            </a:xfrm>
          </p:grpSpPr>
          <p:pic>
            <p:nvPicPr>
              <p:cNvPr id="27"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482455" y="2209546"/>
                <a:ext cx="933269" cy="276999"/>
              </a:xfrm>
              <a:prstGeom prst="rect">
                <a:avLst/>
              </a:prstGeom>
              <a:noFill/>
            </p:spPr>
            <p:txBody>
              <a:bodyPr wrap="none" rtlCol="0">
                <a:spAutoFit/>
              </a:bodyPr>
              <a:lstStyle/>
              <a:p>
                <a:r>
                  <a:rPr lang="en-US" sz="1200" dirty="0"/>
                  <a:t>Operations</a:t>
                </a:r>
              </a:p>
            </p:txBody>
          </p:sp>
        </p:grpSp>
        <p:sp>
          <p:nvSpPr>
            <p:cNvPr id="26" name="Rounded Rectangle 25"/>
            <p:cNvSpPr/>
            <p:nvPr/>
          </p:nvSpPr>
          <p:spPr>
            <a:xfrm>
              <a:off x="3547118"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 name="Group 30"/>
          <p:cNvGrpSpPr/>
          <p:nvPr/>
        </p:nvGrpSpPr>
        <p:grpSpPr>
          <a:xfrm>
            <a:off x="679755" y="3072037"/>
            <a:ext cx="7878087" cy="1359540"/>
            <a:chOff x="679755" y="2884877"/>
            <a:chExt cx="7878087" cy="1359540"/>
          </a:xfrm>
        </p:grpSpPr>
        <p:pic>
          <p:nvPicPr>
            <p:cNvPr id="5" name="Picture 4"/>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530250" y="2906255"/>
              <a:ext cx="1791078" cy="1338162"/>
            </a:xfrm>
            <a:prstGeom prst="rect">
              <a:avLst/>
            </a:prstGeom>
          </p:spPr>
        </p:pic>
        <p:grpSp>
          <p:nvGrpSpPr>
            <p:cNvPr id="7" name="Group 6"/>
            <p:cNvGrpSpPr/>
            <p:nvPr/>
          </p:nvGrpSpPr>
          <p:grpSpPr>
            <a:xfrm>
              <a:off x="4536442" y="2906255"/>
              <a:ext cx="1791078" cy="1338162"/>
              <a:chOff x="2898129" y="2271255"/>
              <a:chExt cx="1791078" cy="1338162"/>
            </a:xfrm>
          </p:grpSpPr>
          <p:pic>
            <p:nvPicPr>
              <p:cNvPr id="8" name="Picture 7"/>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2898129" y="2271255"/>
                <a:ext cx="1791078" cy="1338162"/>
              </a:xfrm>
              <a:prstGeom prst="rect">
                <a:avLst/>
              </a:prstGeom>
            </p:spPr>
          </p:pic>
          <p:pic>
            <p:nvPicPr>
              <p:cNvPr id="9" name="Picture 8"/>
              <p:cNvPicPr>
                <a:picLocks noChangeAspect="1"/>
              </p:cNvPicPr>
              <p:nvPr/>
            </p:nvPicPr>
            <p:blipFill>
              <a:blip r:embed="rId6"/>
              <a:stretch>
                <a:fillRect/>
              </a:stretch>
            </p:blipFill>
            <p:spPr>
              <a:xfrm>
                <a:off x="3319848" y="2937896"/>
                <a:ext cx="1099594" cy="379438"/>
              </a:xfrm>
              <a:prstGeom prst="rect">
                <a:avLst/>
              </a:prstGeom>
            </p:spPr>
          </p:pic>
        </p:grpSp>
        <p:grpSp>
          <p:nvGrpSpPr>
            <p:cNvPr id="10" name="Group 9"/>
            <p:cNvGrpSpPr/>
            <p:nvPr/>
          </p:nvGrpSpPr>
          <p:grpSpPr>
            <a:xfrm>
              <a:off x="6039539" y="2884877"/>
              <a:ext cx="1791078" cy="1338162"/>
              <a:chOff x="4758037" y="2249877"/>
              <a:chExt cx="1791078" cy="1338162"/>
            </a:xfrm>
          </p:grpSpPr>
          <p:pic>
            <p:nvPicPr>
              <p:cNvPr id="11" name="Picture 10"/>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758037" y="2249877"/>
                <a:ext cx="1791078" cy="1338162"/>
              </a:xfrm>
              <a:prstGeom prst="rect">
                <a:avLst/>
              </a:prstGeom>
            </p:spPr>
          </p:pic>
          <p:pic>
            <p:nvPicPr>
              <p:cNvPr id="12" name="Picture 11"/>
              <p:cNvPicPr>
                <a:picLocks noChangeAspect="1"/>
              </p:cNvPicPr>
              <p:nvPr/>
            </p:nvPicPr>
            <p:blipFill>
              <a:blip r:embed="rId7"/>
              <a:stretch>
                <a:fillRect/>
              </a:stretch>
            </p:blipFill>
            <p:spPr>
              <a:xfrm>
                <a:off x="5444370" y="3024303"/>
                <a:ext cx="518506" cy="194086"/>
              </a:xfrm>
              <a:prstGeom prst="rect">
                <a:avLst/>
              </a:prstGeom>
            </p:spPr>
          </p:pic>
        </p:grpSp>
        <p:pic>
          <p:nvPicPr>
            <p:cNvPr id="14" name="Picture 13"/>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033346" y="2906255"/>
              <a:ext cx="1791078" cy="1338162"/>
            </a:xfrm>
            <a:prstGeom prst="rect">
              <a:avLst/>
            </a:prstGeom>
          </p:spPr>
        </p:pic>
        <p:pic>
          <p:nvPicPr>
            <p:cNvPr id="16" name="Picture 15"/>
            <p:cNvPicPr>
              <a:picLocks noChangeAspect="1"/>
            </p:cNvPicPr>
            <p:nvPr/>
          </p:nvPicPr>
          <p:blipFill>
            <a:blip r:embed="rId8"/>
            <a:stretch>
              <a:fillRect/>
            </a:stretch>
          </p:blipFill>
          <p:spPr>
            <a:xfrm>
              <a:off x="734533" y="3180975"/>
              <a:ext cx="995765" cy="787815"/>
            </a:xfrm>
            <a:prstGeom prst="rect">
              <a:avLst/>
            </a:prstGeom>
          </p:spPr>
        </p:pic>
        <p:pic>
          <p:nvPicPr>
            <p:cNvPr id="17" name="Picture 16"/>
            <p:cNvPicPr>
              <a:picLocks noChangeAspect="1"/>
            </p:cNvPicPr>
            <p:nvPr/>
          </p:nvPicPr>
          <p:blipFill>
            <a:blip r:embed="rId9"/>
            <a:stretch>
              <a:fillRect/>
            </a:stretch>
          </p:blipFill>
          <p:spPr>
            <a:xfrm flipH="1">
              <a:off x="7719567" y="3462030"/>
              <a:ext cx="506718" cy="506718"/>
            </a:xfrm>
            <a:prstGeom prst="rect">
              <a:avLst/>
            </a:prstGeom>
          </p:spPr>
        </p:pic>
        <p:sp>
          <p:nvSpPr>
            <p:cNvPr id="29" name="Rectangle 28"/>
            <p:cNvSpPr/>
            <p:nvPr/>
          </p:nvSpPr>
          <p:spPr>
            <a:xfrm>
              <a:off x="679755" y="3906491"/>
              <a:ext cx="1067921" cy="261610"/>
            </a:xfrm>
            <a:prstGeom prst="rect">
              <a:avLst/>
            </a:prstGeom>
          </p:spPr>
          <p:txBody>
            <a:bodyPr wrap="none">
              <a:spAutoFit/>
            </a:bodyPr>
            <a:lstStyle/>
            <a:p>
              <a:r>
                <a:rPr lang="en-US" sz="1100" dirty="0"/>
                <a:t>Headquarters </a:t>
              </a:r>
            </a:p>
          </p:txBody>
        </p:sp>
        <p:sp>
          <p:nvSpPr>
            <p:cNvPr id="30" name="Rectangle 29"/>
            <p:cNvSpPr/>
            <p:nvPr/>
          </p:nvSpPr>
          <p:spPr>
            <a:xfrm>
              <a:off x="7538011" y="3906491"/>
              <a:ext cx="1019831" cy="261610"/>
            </a:xfrm>
            <a:prstGeom prst="rect">
              <a:avLst/>
            </a:prstGeom>
          </p:spPr>
          <p:txBody>
            <a:bodyPr wrap="none">
              <a:spAutoFit/>
            </a:bodyPr>
            <a:lstStyle/>
            <a:p>
              <a:r>
                <a:rPr lang="en-US" sz="1100" dirty="0"/>
                <a:t>Branch Office</a:t>
              </a:r>
            </a:p>
          </p:txBody>
        </p:sp>
      </p:grpSp>
      <p:pic>
        <p:nvPicPr>
          <p:cNvPr id="183" name="Picture 182"/>
          <p:cNvPicPr>
            <a:picLocks noChangeAspect="1"/>
          </p:cNvPicPr>
          <p:nvPr/>
        </p:nvPicPr>
        <p:blipFill>
          <a:blip r:embed="rId10">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2293040" y="3810875"/>
            <a:ext cx="503224" cy="333261"/>
          </a:xfrm>
          <a:prstGeom prst="roundRect">
            <a:avLst>
              <a:gd name="adj" fmla="val 349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2" name="Group 41"/>
          <p:cNvGrpSpPr/>
          <p:nvPr/>
        </p:nvGrpSpPr>
        <p:grpSpPr>
          <a:xfrm>
            <a:off x="6530788" y="1533146"/>
            <a:ext cx="760144" cy="640232"/>
            <a:chOff x="4953577" y="1122268"/>
            <a:chExt cx="760144" cy="640232"/>
          </a:xfrm>
        </p:grpSpPr>
        <p:grpSp>
          <p:nvGrpSpPr>
            <p:cNvPr id="43" name="Group 42"/>
            <p:cNvGrpSpPr/>
            <p:nvPr/>
          </p:nvGrpSpPr>
          <p:grpSpPr>
            <a:xfrm>
              <a:off x="4953577" y="1122268"/>
              <a:ext cx="760144" cy="640232"/>
              <a:chOff x="6074074" y="1224011"/>
              <a:chExt cx="760144" cy="640232"/>
            </a:xfrm>
          </p:grpSpPr>
          <p:pic>
            <p:nvPicPr>
              <p:cNvPr id="45"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074074" y="1587244"/>
                <a:ext cx="760144" cy="276999"/>
              </a:xfrm>
              <a:prstGeom prst="rect">
                <a:avLst/>
              </a:prstGeom>
              <a:noFill/>
            </p:spPr>
            <p:txBody>
              <a:bodyPr wrap="none" rtlCol="0">
                <a:spAutoFit/>
              </a:bodyPr>
              <a:lstStyle/>
              <a:p>
                <a:r>
                  <a:rPr lang="en-US" sz="1200" dirty="0"/>
                  <a:t>Business</a:t>
                </a:r>
              </a:p>
            </p:txBody>
          </p:sp>
        </p:grpSp>
        <p:sp>
          <p:nvSpPr>
            <p:cNvPr id="44" name="Rounded Rectangle 43"/>
            <p:cNvSpPr/>
            <p:nvPr/>
          </p:nvSpPr>
          <p:spPr>
            <a:xfrm>
              <a:off x="4984363"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7" name="Group 46"/>
          <p:cNvGrpSpPr/>
          <p:nvPr/>
        </p:nvGrpSpPr>
        <p:grpSpPr>
          <a:xfrm>
            <a:off x="6463375" y="2413929"/>
            <a:ext cx="933269" cy="629283"/>
            <a:chOff x="3489162" y="1857262"/>
            <a:chExt cx="933268" cy="629283"/>
          </a:xfrm>
          <a:effectLst>
            <a:outerShdw blurRad="50800" dist="38100" dir="2700000" algn="tl" rotWithShape="0">
              <a:prstClr val="black">
                <a:alpha val="40000"/>
              </a:prstClr>
            </a:outerShdw>
          </a:effectLst>
        </p:grpSpPr>
        <p:grpSp>
          <p:nvGrpSpPr>
            <p:cNvPr id="48" name="Group 47"/>
            <p:cNvGrpSpPr/>
            <p:nvPr/>
          </p:nvGrpSpPr>
          <p:grpSpPr>
            <a:xfrm>
              <a:off x="3489162" y="1857262"/>
              <a:ext cx="933268" cy="629283"/>
              <a:chOff x="3489162" y="1857262"/>
              <a:chExt cx="933268" cy="629283"/>
            </a:xfrm>
          </p:grpSpPr>
          <p:pic>
            <p:nvPicPr>
              <p:cNvPr id="50"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489162" y="2209546"/>
                <a:ext cx="933268" cy="276999"/>
              </a:xfrm>
              <a:prstGeom prst="rect">
                <a:avLst/>
              </a:prstGeom>
              <a:noFill/>
            </p:spPr>
            <p:txBody>
              <a:bodyPr wrap="none" rtlCol="0">
                <a:spAutoFit/>
              </a:bodyPr>
              <a:lstStyle/>
              <a:p>
                <a:r>
                  <a:rPr lang="en-US" sz="1200" dirty="0"/>
                  <a:t>Operations</a:t>
                </a:r>
              </a:p>
            </p:txBody>
          </p:sp>
        </p:grpSp>
        <p:sp>
          <p:nvSpPr>
            <p:cNvPr id="49" name="Rounded Rectangle 48"/>
            <p:cNvSpPr/>
            <p:nvPr/>
          </p:nvSpPr>
          <p:spPr>
            <a:xfrm>
              <a:off x="3558620"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2" name="Group 51"/>
          <p:cNvGrpSpPr/>
          <p:nvPr/>
        </p:nvGrpSpPr>
        <p:grpSpPr>
          <a:xfrm>
            <a:off x="5032040" y="1533146"/>
            <a:ext cx="768376" cy="640232"/>
            <a:chOff x="4953577" y="1122268"/>
            <a:chExt cx="768376" cy="640232"/>
          </a:xfrm>
        </p:grpSpPr>
        <p:grpSp>
          <p:nvGrpSpPr>
            <p:cNvPr id="53" name="Group 52"/>
            <p:cNvGrpSpPr/>
            <p:nvPr/>
          </p:nvGrpSpPr>
          <p:grpSpPr>
            <a:xfrm>
              <a:off x="4953577" y="1122268"/>
              <a:ext cx="760144" cy="640232"/>
              <a:chOff x="6074074" y="1224011"/>
              <a:chExt cx="760144" cy="640232"/>
            </a:xfrm>
          </p:grpSpPr>
          <p:pic>
            <p:nvPicPr>
              <p:cNvPr id="55"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074074" y="1587244"/>
                <a:ext cx="760144" cy="276999"/>
              </a:xfrm>
              <a:prstGeom prst="rect">
                <a:avLst/>
              </a:prstGeom>
              <a:noFill/>
            </p:spPr>
            <p:txBody>
              <a:bodyPr wrap="none" rtlCol="0">
                <a:spAutoFit/>
              </a:bodyPr>
              <a:lstStyle/>
              <a:p>
                <a:r>
                  <a:rPr lang="en-US" sz="1200" dirty="0"/>
                  <a:t>Business</a:t>
                </a:r>
              </a:p>
            </p:txBody>
          </p:sp>
        </p:grpSp>
        <p:sp>
          <p:nvSpPr>
            <p:cNvPr id="54" name="Rounded Rectangle 53"/>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7" name="Group 56"/>
          <p:cNvGrpSpPr/>
          <p:nvPr/>
        </p:nvGrpSpPr>
        <p:grpSpPr>
          <a:xfrm>
            <a:off x="4963670" y="2413929"/>
            <a:ext cx="933269" cy="629283"/>
            <a:chOff x="3488206" y="1857262"/>
            <a:chExt cx="933269" cy="629283"/>
          </a:xfrm>
          <a:effectLst>
            <a:outerShdw blurRad="50800" dist="38100" dir="2700000" algn="tl" rotWithShape="0">
              <a:prstClr val="black">
                <a:alpha val="40000"/>
              </a:prstClr>
            </a:outerShdw>
          </a:effectLst>
        </p:grpSpPr>
        <p:grpSp>
          <p:nvGrpSpPr>
            <p:cNvPr id="58" name="Group 57"/>
            <p:cNvGrpSpPr/>
            <p:nvPr/>
          </p:nvGrpSpPr>
          <p:grpSpPr>
            <a:xfrm>
              <a:off x="3488206" y="1857262"/>
              <a:ext cx="933269" cy="629283"/>
              <a:chOff x="3488206" y="1857262"/>
              <a:chExt cx="933269" cy="629283"/>
            </a:xfrm>
          </p:grpSpPr>
          <p:pic>
            <p:nvPicPr>
              <p:cNvPr id="60"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488206" y="2209546"/>
                <a:ext cx="933269" cy="276999"/>
              </a:xfrm>
              <a:prstGeom prst="rect">
                <a:avLst/>
              </a:prstGeom>
              <a:noFill/>
            </p:spPr>
            <p:txBody>
              <a:bodyPr wrap="none" rtlCol="0">
                <a:spAutoFit/>
              </a:bodyPr>
              <a:lstStyle/>
              <a:p>
                <a:r>
                  <a:rPr lang="en-US" sz="1200" dirty="0"/>
                  <a:t>Operations</a:t>
                </a:r>
              </a:p>
            </p:txBody>
          </p:sp>
        </p:grpSp>
        <p:sp>
          <p:nvSpPr>
            <p:cNvPr id="59" name="Rounded Rectangle 58"/>
            <p:cNvSpPr/>
            <p:nvPr/>
          </p:nvSpPr>
          <p:spPr>
            <a:xfrm>
              <a:off x="3552869"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2" name="Arc 61"/>
          <p:cNvSpPr/>
          <p:nvPr/>
        </p:nvSpPr>
        <p:spPr>
          <a:xfrm>
            <a:off x="1223742" y="812856"/>
            <a:ext cx="3131800" cy="5176326"/>
          </a:xfrm>
          <a:prstGeom prst="arc">
            <a:avLst>
              <a:gd name="adj1" fmla="val 11301588"/>
              <a:gd name="adj2" fmla="val 15489694"/>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63" name="Group 62"/>
          <p:cNvGrpSpPr/>
          <p:nvPr/>
        </p:nvGrpSpPr>
        <p:grpSpPr>
          <a:xfrm>
            <a:off x="1983857" y="2424030"/>
            <a:ext cx="933269" cy="629283"/>
            <a:chOff x="3482455" y="1857262"/>
            <a:chExt cx="933269" cy="629283"/>
          </a:xfrm>
          <a:effectLst>
            <a:outerShdw blurRad="50800" dist="38100" dir="2700000" algn="tl" rotWithShape="0">
              <a:prstClr val="black">
                <a:alpha val="40000"/>
              </a:prstClr>
            </a:outerShdw>
          </a:effectLst>
        </p:grpSpPr>
        <p:grpSp>
          <p:nvGrpSpPr>
            <p:cNvPr id="64" name="Group 63"/>
            <p:cNvGrpSpPr/>
            <p:nvPr/>
          </p:nvGrpSpPr>
          <p:grpSpPr>
            <a:xfrm>
              <a:off x="3482455" y="1857262"/>
              <a:ext cx="933269" cy="629283"/>
              <a:chOff x="3482455" y="1857262"/>
              <a:chExt cx="933269" cy="629283"/>
            </a:xfrm>
          </p:grpSpPr>
          <p:pic>
            <p:nvPicPr>
              <p:cNvPr id="66"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482455" y="2209546"/>
                <a:ext cx="933269" cy="276999"/>
              </a:xfrm>
              <a:prstGeom prst="rect">
                <a:avLst/>
              </a:prstGeom>
              <a:noFill/>
            </p:spPr>
            <p:txBody>
              <a:bodyPr wrap="none" rtlCol="0">
                <a:spAutoFit/>
              </a:bodyPr>
              <a:lstStyle/>
              <a:p>
                <a:r>
                  <a:rPr lang="en-US" sz="1200" dirty="0"/>
                  <a:t>Operations</a:t>
                </a:r>
              </a:p>
            </p:txBody>
          </p:sp>
        </p:grpSp>
        <p:sp>
          <p:nvSpPr>
            <p:cNvPr id="65" name="Rounded Rectangle 64"/>
            <p:cNvSpPr/>
            <p:nvPr/>
          </p:nvSpPr>
          <p:spPr>
            <a:xfrm>
              <a:off x="3547118"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cxnSp>
        <p:nvCxnSpPr>
          <p:cNvPr id="73" name="Straight Arrow Connector 72"/>
          <p:cNvCxnSpPr/>
          <p:nvPr/>
        </p:nvCxnSpPr>
        <p:spPr>
          <a:xfrm>
            <a:off x="3876806" y="2178024"/>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4029206" y="2178024"/>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469694" y="1198763"/>
            <a:ext cx="0" cy="34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365382" y="2166663"/>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517782" y="2166663"/>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853958" y="2168000"/>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7006358" y="2168000"/>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6200000">
            <a:off x="4696958" y="2251746"/>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6200000" flipV="1">
            <a:off x="4696958" y="2378745"/>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6200000">
            <a:off x="6204246" y="225308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6200000" flipV="1">
            <a:off x="6204246" y="2380082"/>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a:off x="3198358" y="225308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V="1">
            <a:off x="3198358" y="2380082"/>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541778" y="1212129"/>
            <a:ext cx="0" cy="322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12"/>
          <a:stretch>
            <a:fillRect/>
          </a:stretch>
        </p:blipFill>
        <p:spPr>
          <a:xfrm>
            <a:off x="5930100" y="2653496"/>
            <a:ext cx="561130" cy="168453"/>
          </a:xfrm>
          <a:prstGeom prst="rect">
            <a:avLst/>
          </a:prstGeom>
        </p:spPr>
      </p:pic>
      <p:pic>
        <p:nvPicPr>
          <p:cNvPr id="102" name="Picture 101"/>
          <p:cNvPicPr>
            <a:picLocks noChangeAspect="1"/>
          </p:cNvPicPr>
          <p:nvPr/>
        </p:nvPicPr>
        <p:blipFill>
          <a:blip r:embed="rId12"/>
          <a:stretch>
            <a:fillRect/>
          </a:stretch>
        </p:blipFill>
        <p:spPr>
          <a:xfrm>
            <a:off x="4419468" y="2649481"/>
            <a:ext cx="561130" cy="168453"/>
          </a:xfrm>
          <a:prstGeom prst="rect">
            <a:avLst/>
          </a:prstGeom>
        </p:spPr>
      </p:pic>
      <p:pic>
        <p:nvPicPr>
          <p:cNvPr id="103" name="Picture 102"/>
          <p:cNvPicPr>
            <a:picLocks noChangeAspect="1"/>
          </p:cNvPicPr>
          <p:nvPr/>
        </p:nvPicPr>
        <p:blipFill>
          <a:blip r:embed="rId12"/>
          <a:stretch>
            <a:fillRect/>
          </a:stretch>
        </p:blipFill>
        <p:spPr>
          <a:xfrm>
            <a:off x="2920868" y="2645465"/>
            <a:ext cx="561130" cy="168453"/>
          </a:xfrm>
          <a:prstGeom prst="rect">
            <a:avLst/>
          </a:prstGeom>
        </p:spPr>
      </p:pic>
      <p:sp>
        <p:nvSpPr>
          <p:cNvPr id="104" name="TextBox 103"/>
          <p:cNvSpPr txBox="1"/>
          <p:nvPr/>
        </p:nvSpPr>
        <p:spPr>
          <a:xfrm>
            <a:off x="2630815" y="868261"/>
            <a:ext cx="1064715" cy="253916"/>
          </a:xfrm>
          <a:prstGeom prst="rect">
            <a:avLst/>
          </a:prstGeom>
          <a:noFill/>
        </p:spPr>
        <p:txBody>
          <a:bodyPr wrap="none" rtlCol="0">
            <a:spAutoFit/>
          </a:bodyPr>
          <a:lstStyle/>
          <a:p>
            <a:r>
              <a:rPr lang="en-US" sz="1050" dirty="0"/>
              <a:t>Customer Care</a:t>
            </a:r>
          </a:p>
        </p:txBody>
      </p:sp>
      <p:grpSp>
        <p:nvGrpSpPr>
          <p:cNvPr id="96" name="Group 95"/>
          <p:cNvGrpSpPr/>
          <p:nvPr/>
        </p:nvGrpSpPr>
        <p:grpSpPr>
          <a:xfrm>
            <a:off x="2057978" y="1539959"/>
            <a:ext cx="768376" cy="640232"/>
            <a:chOff x="4953577" y="1122268"/>
            <a:chExt cx="768376" cy="640232"/>
          </a:xfrm>
        </p:grpSpPr>
        <p:grpSp>
          <p:nvGrpSpPr>
            <p:cNvPr id="98" name="Group 97"/>
            <p:cNvGrpSpPr/>
            <p:nvPr/>
          </p:nvGrpSpPr>
          <p:grpSpPr>
            <a:xfrm>
              <a:off x="4953577" y="1122268"/>
              <a:ext cx="760144" cy="640232"/>
              <a:chOff x="6074074" y="1224011"/>
              <a:chExt cx="760144" cy="640232"/>
            </a:xfrm>
          </p:grpSpPr>
          <p:pic>
            <p:nvPicPr>
              <p:cNvPr id="106"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6074074" y="1587244"/>
                <a:ext cx="760144" cy="276999"/>
              </a:xfrm>
              <a:prstGeom prst="rect">
                <a:avLst/>
              </a:prstGeom>
              <a:noFill/>
            </p:spPr>
            <p:txBody>
              <a:bodyPr wrap="none" rtlCol="0">
                <a:spAutoFit/>
              </a:bodyPr>
              <a:lstStyle/>
              <a:p>
                <a:r>
                  <a:rPr lang="en-US" sz="1200" dirty="0"/>
                  <a:t>Business</a:t>
                </a:r>
              </a:p>
            </p:txBody>
          </p:sp>
        </p:grpSp>
        <p:sp>
          <p:nvSpPr>
            <p:cNvPr id="105" name="Rounded Rectangle 104"/>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cxnSp>
        <p:nvCxnSpPr>
          <p:cNvPr id="108" name="Straight Arrow Connector 107"/>
          <p:cNvCxnSpPr/>
          <p:nvPr/>
        </p:nvCxnSpPr>
        <p:spPr>
          <a:xfrm>
            <a:off x="2384894" y="2168000"/>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2537294" y="2168000"/>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Arc 94"/>
          <p:cNvSpPr/>
          <p:nvPr/>
        </p:nvSpPr>
        <p:spPr>
          <a:xfrm>
            <a:off x="1380714" y="1025237"/>
            <a:ext cx="2214910" cy="5074234"/>
          </a:xfrm>
          <a:prstGeom prst="arc">
            <a:avLst>
              <a:gd name="adj1" fmla="val 11885452"/>
              <a:gd name="adj2" fmla="val 16020886"/>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0" name="TextBox 109"/>
          <p:cNvSpPr txBox="1"/>
          <p:nvPr/>
        </p:nvSpPr>
        <p:spPr>
          <a:xfrm>
            <a:off x="8082423" y="701387"/>
            <a:ext cx="979755" cy="923330"/>
          </a:xfrm>
          <a:prstGeom prst="rect">
            <a:avLst/>
          </a:prstGeom>
          <a:noFill/>
        </p:spPr>
        <p:txBody>
          <a:bodyPr wrap="none" rtlCol="0">
            <a:spAutoFit/>
          </a:bodyPr>
          <a:lstStyle/>
          <a:p>
            <a:pPr algn="ctr"/>
            <a:r>
              <a:rPr lang="en-US" sz="5400" b="1" dirty="0">
                <a:effectLst>
                  <a:outerShdw blurRad="38100" dist="38100" dir="2700000" algn="tl">
                    <a:srgbClr val="000000">
                      <a:alpha val="43137"/>
                    </a:srgbClr>
                  </a:outerShdw>
                </a:effectLst>
              </a:rPr>
              <a:t>90</a:t>
            </a:r>
            <a:endParaRPr lang="en-US" sz="7200" b="1" dirty="0">
              <a:effectLst>
                <a:outerShdw blurRad="38100" dist="38100" dir="2700000" algn="tl">
                  <a:srgbClr val="000000">
                    <a:alpha val="43137"/>
                  </a:srgbClr>
                </a:outerShdw>
              </a:effectLst>
            </a:endParaRPr>
          </a:p>
        </p:txBody>
      </p:sp>
      <p:pic>
        <p:nvPicPr>
          <p:cNvPr id="111" name="Picture 1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00302" y="948309"/>
            <a:ext cx="645565" cy="484174"/>
          </a:xfrm>
          <a:prstGeom prst="rect">
            <a:avLst/>
          </a:prstGeom>
        </p:spPr>
      </p:pic>
      <p:sp>
        <p:nvSpPr>
          <p:cNvPr id="112" name="TextBox 111"/>
          <p:cNvSpPr txBox="1"/>
          <p:nvPr/>
        </p:nvSpPr>
        <p:spPr>
          <a:xfrm>
            <a:off x="8037380" y="1348855"/>
            <a:ext cx="1008609" cy="584775"/>
          </a:xfrm>
          <a:prstGeom prst="rect">
            <a:avLst/>
          </a:prstGeom>
          <a:noFill/>
        </p:spPr>
        <p:txBody>
          <a:bodyPr wrap="none" rtlCol="0">
            <a:spAutoFit/>
          </a:bodyPr>
          <a:lstStyle/>
          <a:p>
            <a:r>
              <a:rPr lang="en-US" sz="3200" dirty="0"/>
              <a:t>days</a:t>
            </a:r>
          </a:p>
        </p:txBody>
      </p:sp>
      <p:grpSp>
        <p:nvGrpSpPr>
          <p:cNvPr id="32" name="Group 31"/>
          <p:cNvGrpSpPr/>
          <p:nvPr/>
        </p:nvGrpSpPr>
        <p:grpSpPr>
          <a:xfrm>
            <a:off x="1588518" y="3276827"/>
            <a:ext cx="1532659" cy="326296"/>
            <a:chOff x="138203" y="2926278"/>
            <a:chExt cx="1532659" cy="326296"/>
          </a:xfrm>
        </p:grpSpPr>
        <p:sp>
          <p:nvSpPr>
            <p:cNvPr id="114" name="Rectangle 113"/>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16" name="Rectangle 115"/>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15" name="Rectangle 114"/>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17" name="Rectangle 116"/>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18" name="Rectangle 117"/>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19" name="Rectangle 118"/>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120" name="Group 119"/>
          <p:cNvGrpSpPr/>
          <p:nvPr/>
        </p:nvGrpSpPr>
        <p:grpSpPr>
          <a:xfrm>
            <a:off x="3221376" y="3276827"/>
            <a:ext cx="1532659" cy="326296"/>
            <a:chOff x="138203" y="2926278"/>
            <a:chExt cx="1532659" cy="326296"/>
          </a:xfrm>
        </p:grpSpPr>
        <p:sp>
          <p:nvSpPr>
            <p:cNvPr id="121" name="Rectangle 120"/>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22" name="Rectangle 121"/>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23" name="Rectangle 122"/>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24" name="Rectangle 123"/>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25" name="Rectangle 124"/>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26" name="Rectangle 125"/>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127" name="Group 126"/>
          <p:cNvGrpSpPr/>
          <p:nvPr/>
        </p:nvGrpSpPr>
        <p:grpSpPr>
          <a:xfrm>
            <a:off x="4854234" y="3276827"/>
            <a:ext cx="1532659" cy="326296"/>
            <a:chOff x="138203" y="2926278"/>
            <a:chExt cx="1532659" cy="326296"/>
          </a:xfrm>
        </p:grpSpPr>
        <p:sp>
          <p:nvSpPr>
            <p:cNvPr id="128" name="Rectangle 127"/>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29" name="Rectangle 128"/>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30" name="Rectangle 129"/>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31" name="Rectangle 130"/>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32" name="Rectangle 131"/>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33" name="Rectangle 132"/>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134" name="Group 133"/>
          <p:cNvGrpSpPr/>
          <p:nvPr/>
        </p:nvGrpSpPr>
        <p:grpSpPr>
          <a:xfrm>
            <a:off x="6487093" y="3276827"/>
            <a:ext cx="1532659" cy="326296"/>
            <a:chOff x="138203" y="2926278"/>
            <a:chExt cx="1532659" cy="326296"/>
          </a:xfrm>
        </p:grpSpPr>
        <p:sp>
          <p:nvSpPr>
            <p:cNvPr id="135" name="Rectangle 134"/>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36" name="Rectangle 135"/>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37" name="Rectangle 136"/>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38" name="Rectangle 137"/>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39" name="Rectangle 138"/>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40" name="Rectangle 139"/>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39" name="Group 38"/>
          <p:cNvGrpSpPr/>
          <p:nvPr/>
        </p:nvGrpSpPr>
        <p:grpSpPr>
          <a:xfrm rot="707165">
            <a:off x="6792954" y="3006679"/>
            <a:ext cx="357184" cy="362181"/>
            <a:chOff x="369841" y="2078578"/>
            <a:chExt cx="357184" cy="362181"/>
          </a:xfrm>
        </p:grpSpPr>
        <p:cxnSp>
          <p:nvCxnSpPr>
            <p:cNvPr id="34" name="Straight Arrow Connector 33"/>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rot="707165">
            <a:off x="5298587" y="3019337"/>
            <a:ext cx="357184" cy="362181"/>
            <a:chOff x="369841" y="2078578"/>
            <a:chExt cx="357184" cy="362181"/>
          </a:xfrm>
        </p:grpSpPr>
        <p:cxnSp>
          <p:nvCxnSpPr>
            <p:cNvPr id="145" name="Straight Arrow Connector 144"/>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707165">
            <a:off x="3804219" y="3031994"/>
            <a:ext cx="357184" cy="362181"/>
            <a:chOff x="369841" y="2078578"/>
            <a:chExt cx="357184" cy="362181"/>
          </a:xfrm>
        </p:grpSpPr>
        <p:cxnSp>
          <p:nvCxnSpPr>
            <p:cNvPr id="150" name="Straight Arrow Connector 149"/>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rot="707165">
            <a:off x="2309850" y="3044653"/>
            <a:ext cx="357184" cy="362181"/>
            <a:chOff x="369841" y="2078578"/>
            <a:chExt cx="357184" cy="362181"/>
          </a:xfrm>
        </p:grpSpPr>
        <p:cxnSp>
          <p:nvCxnSpPr>
            <p:cNvPr id="155" name="Straight Arrow Connector 154"/>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674522" y="4222133"/>
            <a:ext cx="971933" cy="369332"/>
          </a:xfrm>
          <a:prstGeom prst="rect">
            <a:avLst/>
          </a:prstGeom>
          <a:noFill/>
        </p:spPr>
        <p:txBody>
          <a:bodyPr wrap="none" rtlCol="0">
            <a:spAutoFit/>
          </a:bodyPr>
          <a:lstStyle/>
          <a:p>
            <a:r>
              <a:rPr lang="en-US" sz="1800" dirty="0"/>
              <a:t>Tel-Aviv</a:t>
            </a:r>
          </a:p>
        </p:txBody>
      </p:sp>
      <p:sp>
        <p:nvSpPr>
          <p:cNvPr id="159" name="TextBox 158"/>
          <p:cNvSpPr txBox="1"/>
          <p:nvPr/>
        </p:nvSpPr>
        <p:spPr>
          <a:xfrm>
            <a:off x="7372895" y="4218007"/>
            <a:ext cx="1343830" cy="369332"/>
          </a:xfrm>
          <a:prstGeom prst="rect">
            <a:avLst/>
          </a:prstGeom>
          <a:noFill/>
        </p:spPr>
        <p:txBody>
          <a:bodyPr wrap="none" rtlCol="0">
            <a:spAutoFit/>
          </a:bodyPr>
          <a:lstStyle/>
          <a:p>
            <a:pPr algn="ctr"/>
            <a:r>
              <a:rPr lang="en-US" sz="1800" dirty="0"/>
              <a:t>Hong Kong</a:t>
            </a:r>
          </a:p>
        </p:txBody>
      </p:sp>
      <p:cxnSp>
        <p:nvCxnSpPr>
          <p:cNvPr id="160" name="Straight Arrow Connector 159"/>
          <p:cNvCxnSpPr/>
          <p:nvPr/>
        </p:nvCxnSpPr>
        <p:spPr>
          <a:xfrm rot="16200000">
            <a:off x="3201232" y="1389482"/>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16200000" flipV="1">
            <a:off x="3201232" y="1516482"/>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2" name="Picture 161"/>
          <p:cNvPicPr>
            <a:picLocks noChangeAspect="1"/>
          </p:cNvPicPr>
          <p:nvPr/>
        </p:nvPicPr>
        <p:blipFill>
          <a:blip r:embed="rId12"/>
          <a:stretch>
            <a:fillRect/>
          </a:stretch>
        </p:blipFill>
        <p:spPr>
          <a:xfrm>
            <a:off x="2923742" y="1781864"/>
            <a:ext cx="561130" cy="168453"/>
          </a:xfrm>
          <a:prstGeom prst="rect">
            <a:avLst/>
          </a:prstGeom>
        </p:spPr>
      </p:pic>
      <p:cxnSp>
        <p:nvCxnSpPr>
          <p:cNvPr id="163" name="Straight Arrow Connector 162"/>
          <p:cNvCxnSpPr/>
          <p:nvPr/>
        </p:nvCxnSpPr>
        <p:spPr>
          <a:xfrm rot="16200000">
            <a:off x="4693122" y="1380375"/>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16200000" flipV="1">
            <a:off x="4693122" y="1507376"/>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a:blip r:embed="rId12"/>
          <a:stretch>
            <a:fillRect/>
          </a:stretch>
        </p:blipFill>
        <p:spPr>
          <a:xfrm>
            <a:off x="4415631" y="1772759"/>
            <a:ext cx="561130" cy="168453"/>
          </a:xfrm>
          <a:prstGeom prst="rect">
            <a:avLst/>
          </a:prstGeom>
        </p:spPr>
      </p:pic>
      <p:cxnSp>
        <p:nvCxnSpPr>
          <p:cNvPr id="166" name="Straight Arrow Connector 165"/>
          <p:cNvCxnSpPr/>
          <p:nvPr/>
        </p:nvCxnSpPr>
        <p:spPr>
          <a:xfrm rot="16200000">
            <a:off x="6185012" y="1371270"/>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6200000" flipV="1">
            <a:off x="6185012" y="1498269"/>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8" name="Picture 167"/>
          <p:cNvPicPr>
            <a:picLocks noChangeAspect="1"/>
          </p:cNvPicPr>
          <p:nvPr/>
        </p:nvPicPr>
        <p:blipFill>
          <a:blip r:embed="rId12"/>
          <a:stretch>
            <a:fillRect/>
          </a:stretch>
        </p:blipFill>
        <p:spPr>
          <a:xfrm>
            <a:off x="5907522" y="1763653"/>
            <a:ext cx="561130" cy="168453"/>
          </a:xfrm>
          <a:prstGeom prst="rect">
            <a:avLst/>
          </a:prstGeom>
        </p:spPr>
      </p:pic>
      <p:grpSp>
        <p:nvGrpSpPr>
          <p:cNvPr id="33" name="Group 32"/>
          <p:cNvGrpSpPr/>
          <p:nvPr/>
        </p:nvGrpSpPr>
        <p:grpSpPr>
          <a:xfrm>
            <a:off x="1875112" y="3518866"/>
            <a:ext cx="832437" cy="271813"/>
            <a:chOff x="371912" y="1726976"/>
            <a:chExt cx="832437" cy="271813"/>
          </a:xfrm>
        </p:grpSpPr>
        <p:sp>
          <p:nvSpPr>
            <p:cNvPr id="3" name="Rectangle 2"/>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69" name="Rectangle 168"/>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70" name="Rectangle 169"/>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171" name="Group 170"/>
          <p:cNvGrpSpPr/>
          <p:nvPr/>
        </p:nvGrpSpPr>
        <p:grpSpPr>
          <a:xfrm>
            <a:off x="3511402" y="3522361"/>
            <a:ext cx="832437" cy="271813"/>
            <a:chOff x="371912" y="1726976"/>
            <a:chExt cx="832437" cy="271813"/>
          </a:xfrm>
        </p:grpSpPr>
        <p:sp>
          <p:nvSpPr>
            <p:cNvPr id="172" name="Rectangle 171"/>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73" name="Rectangle 172"/>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74" name="Rectangle 173"/>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175" name="Group 174"/>
          <p:cNvGrpSpPr/>
          <p:nvPr/>
        </p:nvGrpSpPr>
        <p:grpSpPr>
          <a:xfrm>
            <a:off x="5147692" y="3525856"/>
            <a:ext cx="832437" cy="271813"/>
            <a:chOff x="371912" y="1726976"/>
            <a:chExt cx="832437" cy="271813"/>
          </a:xfrm>
        </p:grpSpPr>
        <p:sp>
          <p:nvSpPr>
            <p:cNvPr id="176" name="Rectangle 175"/>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77" name="Rectangle 176"/>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78" name="Rectangle 177"/>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179" name="Group 178"/>
          <p:cNvGrpSpPr/>
          <p:nvPr/>
        </p:nvGrpSpPr>
        <p:grpSpPr>
          <a:xfrm>
            <a:off x="6783982" y="3529351"/>
            <a:ext cx="832437" cy="271813"/>
            <a:chOff x="371912" y="1726976"/>
            <a:chExt cx="832437" cy="271813"/>
          </a:xfrm>
        </p:grpSpPr>
        <p:sp>
          <p:nvSpPr>
            <p:cNvPr id="180" name="Rectangle 179"/>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81" name="Rectangle 180"/>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182" name="Rectangle 181"/>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pic>
        <p:nvPicPr>
          <p:cNvPr id="6" name="Picture 5"/>
          <p:cNvPicPr>
            <a:picLocks noChangeAspect="1"/>
          </p:cNvPicPr>
          <p:nvPr/>
        </p:nvPicPr>
        <p:blipFill>
          <a:blip r:embed="rId14"/>
          <a:stretch>
            <a:fillRect/>
          </a:stretch>
        </p:blipFill>
        <p:spPr>
          <a:xfrm>
            <a:off x="3393346" y="3797669"/>
            <a:ext cx="1176338" cy="292777"/>
          </a:xfrm>
          <a:prstGeom prst="rect">
            <a:avLst/>
          </a:prstGeom>
        </p:spPr>
      </p:pic>
      <p:cxnSp>
        <p:nvCxnSpPr>
          <p:cNvPr id="97" name="Straight Connector 96"/>
          <p:cNvCxnSpPr/>
          <p:nvPr/>
        </p:nvCxnSpPr>
        <p:spPr>
          <a:xfrm>
            <a:off x="1223741" y="4085400"/>
            <a:ext cx="6826201" cy="30079"/>
          </a:xfrm>
          <a:prstGeom prst="line">
            <a:avLst/>
          </a:prstGeom>
          <a:ln w="57150">
            <a:solidFill>
              <a:schemeClr val="accent6">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95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up)">
                                      <p:cBhvr>
                                        <p:cTn id="49" dur="500"/>
                                        <p:tgtEl>
                                          <p:spTgt spid="81"/>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wipe(right)">
                                      <p:cBhvr>
                                        <p:cTn id="53" dur="500"/>
                                        <p:tgtEl>
                                          <p:spTgt spid="161"/>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163"/>
                                        </p:tgtEl>
                                        <p:attrNameLst>
                                          <p:attrName>style.visibility</p:attrName>
                                        </p:attrNameLst>
                                      </p:cBhvr>
                                      <p:to>
                                        <p:strVal val="visible"/>
                                      </p:to>
                                    </p:set>
                                    <p:animEffect transition="in" filter="wipe(left)">
                                      <p:cBhvr>
                                        <p:cTn id="57" dur="500"/>
                                        <p:tgtEl>
                                          <p:spTgt spid="163"/>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164"/>
                                        </p:tgtEl>
                                        <p:attrNameLst>
                                          <p:attrName>style.visibility</p:attrName>
                                        </p:attrNameLst>
                                      </p:cBhvr>
                                      <p:to>
                                        <p:strVal val="visible"/>
                                      </p:to>
                                    </p:set>
                                    <p:animEffect transition="in" filter="wipe(right)">
                                      <p:cBhvr>
                                        <p:cTn id="61" dur="500"/>
                                        <p:tgtEl>
                                          <p:spTgt spid="164"/>
                                        </p:tgtEl>
                                      </p:cBhvr>
                                    </p:animEffect>
                                  </p:childTnLst>
                                </p:cTn>
                              </p:par>
                            </p:childTnLst>
                          </p:cTn>
                        </p:par>
                        <p:par>
                          <p:cTn id="62" fill="hold">
                            <p:stCondLst>
                              <p:cond delay="2500"/>
                            </p:stCondLst>
                            <p:childTnLst>
                              <p:par>
                                <p:cTn id="63" presetID="22" presetClass="entr" presetSubtype="8" fill="hold" nodeType="afterEffect">
                                  <p:stCondLst>
                                    <p:cond delay="500"/>
                                  </p:stCondLst>
                                  <p:childTnLst>
                                    <p:set>
                                      <p:cBhvr>
                                        <p:cTn id="64" dur="1" fill="hold">
                                          <p:stCondLst>
                                            <p:cond delay="0"/>
                                          </p:stCondLst>
                                        </p:cTn>
                                        <p:tgtEl>
                                          <p:spTgt spid="160"/>
                                        </p:tgtEl>
                                        <p:attrNameLst>
                                          <p:attrName>style.visibility</p:attrName>
                                        </p:attrNameLst>
                                      </p:cBhvr>
                                      <p:to>
                                        <p:strVal val="visible"/>
                                      </p:to>
                                    </p:set>
                                    <p:animEffect transition="in" filter="wipe(left)">
                                      <p:cBhvr>
                                        <p:cTn id="65" dur="500"/>
                                        <p:tgtEl>
                                          <p:spTgt spid="160"/>
                                        </p:tgtEl>
                                      </p:cBhvr>
                                    </p:animEffect>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66"/>
                                        </p:tgtEl>
                                        <p:attrNameLst>
                                          <p:attrName>style.visibility</p:attrName>
                                        </p:attrNameLst>
                                      </p:cBhvr>
                                      <p:to>
                                        <p:strVal val="visible"/>
                                      </p:to>
                                    </p:set>
                                    <p:animEffect transition="in" filter="wipe(left)">
                                      <p:cBhvr>
                                        <p:cTn id="69" dur="500"/>
                                        <p:tgtEl>
                                          <p:spTgt spid="166"/>
                                        </p:tgtEl>
                                      </p:cBhvr>
                                    </p:animEffect>
                                  </p:childTnLst>
                                </p:cTn>
                              </p:par>
                            </p:childTnLst>
                          </p:cTn>
                        </p:par>
                        <p:par>
                          <p:cTn id="70" fill="hold">
                            <p:stCondLst>
                              <p:cond delay="4000"/>
                            </p:stCondLst>
                            <p:childTnLst>
                              <p:par>
                                <p:cTn id="71" presetID="22" presetClass="entr" presetSubtype="2" fill="hold" nodeType="afterEffect">
                                  <p:stCondLst>
                                    <p:cond delay="0"/>
                                  </p:stCondLst>
                                  <p:childTnLst>
                                    <p:set>
                                      <p:cBhvr>
                                        <p:cTn id="72" dur="1" fill="hold">
                                          <p:stCondLst>
                                            <p:cond delay="0"/>
                                          </p:stCondLst>
                                        </p:cTn>
                                        <p:tgtEl>
                                          <p:spTgt spid="167"/>
                                        </p:tgtEl>
                                        <p:attrNameLst>
                                          <p:attrName>style.visibility</p:attrName>
                                        </p:attrNameLst>
                                      </p:cBhvr>
                                      <p:to>
                                        <p:strVal val="visible"/>
                                      </p:to>
                                    </p:set>
                                    <p:animEffect transition="in" filter="wipe(right)">
                                      <p:cBhvr>
                                        <p:cTn id="73" dur="500"/>
                                        <p:tgtEl>
                                          <p:spTgt spid="167"/>
                                        </p:tgtEl>
                                      </p:cBhvr>
                                    </p:animEffect>
                                  </p:childTnLst>
                                </p:cTn>
                              </p:par>
                            </p:childTnLst>
                          </p:cTn>
                        </p:par>
                        <p:par>
                          <p:cTn id="74" fill="hold">
                            <p:stCondLst>
                              <p:cond delay="4500"/>
                            </p:stCondLst>
                            <p:childTnLst>
                              <p:par>
                                <p:cTn id="75" presetID="22" presetClass="entr" presetSubtype="1" fill="hold" nodeType="afterEffect">
                                  <p:stCondLst>
                                    <p:cond delay="500"/>
                                  </p:stCondLst>
                                  <p:childTnLst>
                                    <p:set>
                                      <p:cBhvr>
                                        <p:cTn id="76" dur="1" fill="hold">
                                          <p:stCondLst>
                                            <p:cond delay="0"/>
                                          </p:stCondLst>
                                        </p:cTn>
                                        <p:tgtEl>
                                          <p:spTgt spid="73"/>
                                        </p:tgtEl>
                                        <p:attrNameLst>
                                          <p:attrName>style.visibility</p:attrName>
                                        </p:attrNameLst>
                                      </p:cBhvr>
                                      <p:to>
                                        <p:strVal val="visible"/>
                                      </p:to>
                                    </p:set>
                                    <p:animEffect transition="in" filter="wipe(up)">
                                      <p:cBhvr>
                                        <p:cTn id="77" dur="500"/>
                                        <p:tgtEl>
                                          <p:spTgt spid="73"/>
                                        </p:tgtEl>
                                      </p:cBhvr>
                                    </p:animEffect>
                                  </p:childTnLst>
                                </p:cTn>
                              </p:par>
                            </p:childTnLst>
                          </p:cTn>
                        </p:par>
                        <p:par>
                          <p:cTn id="78" fill="hold">
                            <p:stCondLst>
                              <p:cond delay="5500"/>
                            </p:stCondLst>
                            <p:childTnLst>
                              <p:par>
                                <p:cTn id="79" presetID="22" presetClass="entr" presetSubtype="8" fill="hold" nodeType="afterEffect">
                                  <p:stCondLst>
                                    <p:cond delay="50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childTnLst>
                          </p:cTn>
                        </p:par>
                        <p:par>
                          <p:cTn id="82" fill="hold">
                            <p:stCondLst>
                              <p:cond delay="6500"/>
                            </p:stCondLst>
                            <p:childTnLst>
                              <p:par>
                                <p:cTn id="83" presetID="22" presetClass="entr" presetSubtype="8" fill="hold" nodeType="afterEffect">
                                  <p:stCondLst>
                                    <p:cond delay="500"/>
                                  </p:stCondLst>
                                  <p:childTnLst>
                                    <p:set>
                                      <p:cBhvr>
                                        <p:cTn id="84" dur="1" fill="hold">
                                          <p:stCondLst>
                                            <p:cond delay="0"/>
                                          </p:stCondLst>
                                        </p:cTn>
                                        <p:tgtEl>
                                          <p:spTgt spid="90"/>
                                        </p:tgtEl>
                                        <p:attrNameLst>
                                          <p:attrName>style.visibility</p:attrName>
                                        </p:attrNameLst>
                                      </p:cBhvr>
                                      <p:to>
                                        <p:strVal val="visible"/>
                                      </p:to>
                                    </p:set>
                                    <p:animEffect transition="in" filter="wipe(left)">
                                      <p:cBhvr>
                                        <p:cTn id="85" dur="500"/>
                                        <p:tgtEl>
                                          <p:spTgt spid="90"/>
                                        </p:tgtEl>
                                      </p:cBhvr>
                                    </p:animEffect>
                                  </p:childTnLst>
                                </p:cTn>
                              </p:par>
                            </p:childTnLst>
                          </p:cTn>
                        </p:par>
                        <p:par>
                          <p:cTn id="86" fill="hold">
                            <p:stCondLst>
                              <p:cond delay="7500"/>
                            </p:stCondLst>
                            <p:childTnLst>
                              <p:par>
                                <p:cTn id="87" presetID="22" presetClass="entr" presetSubtype="2"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wipe(right)">
                                      <p:cBhvr>
                                        <p:cTn id="89" dur="500"/>
                                        <p:tgtEl>
                                          <p:spTgt spid="91"/>
                                        </p:tgtEl>
                                      </p:cBhvr>
                                    </p:animEffect>
                                  </p:childTnLst>
                                </p:cTn>
                              </p:par>
                            </p:childTnLst>
                          </p:cTn>
                        </p:par>
                        <p:par>
                          <p:cTn id="90" fill="hold">
                            <p:stCondLst>
                              <p:cond delay="8000"/>
                            </p:stCondLst>
                            <p:childTnLst>
                              <p:par>
                                <p:cTn id="91" presetID="22" presetClass="entr" presetSubtype="2" fill="hold"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wipe(right)">
                                      <p:cBhvr>
                                        <p:cTn id="93" dur="500"/>
                                        <p:tgtEl>
                                          <p:spTgt spid="89"/>
                                        </p:tgtEl>
                                      </p:cBhvr>
                                    </p:animEffect>
                                  </p:childTnLst>
                                </p:cTn>
                              </p:par>
                            </p:childTnLst>
                          </p:cTn>
                        </p:par>
                        <p:par>
                          <p:cTn id="94" fill="hold">
                            <p:stCondLst>
                              <p:cond delay="8500"/>
                            </p:stCondLst>
                            <p:childTnLst>
                              <p:par>
                                <p:cTn id="95" presetID="22" presetClass="entr" presetSubtype="2" fill="hold" nodeType="after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right)">
                                      <p:cBhvr>
                                        <p:cTn id="97" dur="500"/>
                                        <p:tgtEl>
                                          <p:spTgt spid="93"/>
                                        </p:tgtEl>
                                      </p:cBhvr>
                                    </p:animEffect>
                                  </p:childTnLst>
                                </p:cTn>
                              </p:par>
                              <p:par>
                                <p:cTn id="98" presetID="22" presetClass="entr" presetSubtype="1" fill="hold"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wipe(up)">
                                      <p:cBhvr>
                                        <p:cTn id="100" dur="500"/>
                                        <p:tgtEl>
                                          <p:spTgt spid="86"/>
                                        </p:tgtEl>
                                      </p:cBhvr>
                                    </p:animEffect>
                                  </p:childTnLst>
                                </p:cTn>
                              </p:par>
                              <p:par>
                                <p:cTn id="101" presetID="22" presetClass="entr" presetSubtype="4" fill="hold"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wipe(down)">
                                      <p:cBhvr>
                                        <p:cTn id="103" dur="500"/>
                                        <p:tgtEl>
                                          <p:spTgt spid="87"/>
                                        </p:tgtEl>
                                      </p:cBhvr>
                                    </p:animEffect>
                                  </p:childTnLst>
                                </p:cTn>
                              </p:par>
                            </p:childTnLst>
                          </p:cTn>
                        </p:par>
                        <p:par>
                          <p:cTn id="104" fill="hold">
                            <p:stCondLst>
                              <p:cond delay="9000"/>
                            </p:stCondLst>
                            <p:childTnLst>
                              <p:par>
                                <p:cTn id="105" presetID="22" presetClass="entr" presetSubtype="8" fill="hold" nodeType="afterEffect">
                                  <p:stCondLst>
                                    <p:cond delay="500"/>
                                  </p:stCondLst>
                                  <p:childTnLst>
                                    <p:set>
                                      <p:cBhvr>
                                        <p:cTn id="106" dur="1" fill="hold">
                                          <p:stCondLst>
                                            <p:cond delay="0"/>
                                          </p:stCondLst>
                                        </p:cTn>
                                        <p:tgtEl>
                                          <p:spTgt spid="92"/>
                                        </p:tgtEl>
                                        <p:attrNameLst>
                                          <p:attrName>style.visibility</p:attrName>
                                        </p:attrNameLst>
                                      </p:cBhvr>
                                      <p:to>
                                        <p:strVal val="visible"/>
                                      </p:to>
                                    </p:set>
                                    <p:animEffect transition="in" filter="wipe(left)">
                                      <p:cBhvr>
                                        <p:cTn id="107" dur="500"/>
                                        <p:tgtEl>
                                          <p:spTgt spid="92"/>
                                        </p:tgtEl>
                                      </p:cBhvr>
                                    </p:animEffect>
                                  </p:childTnLst>
                                </p:cTn>
                              </p:par>
                              <p:par>
                                <p:cTn id="108" presetID="22" presetClass="entr" presetSubtype="1" fill="hold" nodeType="withEffect">
                                  <p:stCondLst>
                                    <p:cond delay="500"/>
                                  </p:stCondLst>
                                  <p:childTnLst>
                                    <p:set>
                                      <p:cBhvr>
                                        <p:cTn id="109" dur="1" fill="hold">
                                          <p:stCondLst>
                                            <p:cond delay="0"/>
                                          </p:stCondLst>
                                        </p:cTn>
                                        <p:tgtEl>
                                          <p:spTgt spid="82"/>
                                        </p:tgtEl>
                                        <p:attrNameLst>
                                          <p:attrName>style.visibility</p:attrName>
                                        </p:attrNameLst>
                                      </p:cBhvr>
                                      <p:to>
                                        <p:strVal val="visible"/>
                                      </p:to>
                                    </p:set>
                                    <p:animEffect transition="in" filter="wipe(up)">
                                      <p:cBhvr>
                                        <p:cTn id="110" dur="500"/>
                                        <p:tgtEl>
                                          <p:spTgt spid="82"/>
                                        </p:tgtEl>
                                      </p:cBhvr>
                                    </p:animEffect>
                                  </p:childTnLst>
                                </p:cTn>
                              </p:par>
                              <p:par>
                                <p:cTn id="111" presetID="22" presetClass="entr" presetSubtype="4" fill="hold" nodeType="withEffect">
                                  <p:stCondLst>
                                    <p:cond delay="500"/>
                                  </p:stCondLst>
                                  <p:childTnLst>
                                    <p:set>
                                      <p:cBhvr>
                                        <p:cTn id="112" dur="1" fill="hold">
                                          <p:stCondLst>
                                            <p:cond delay="0"/>
                                          </p:stCondLst>
                                        </p:cTn>
                                        <p:tgtEl>
                                          <p:spTgt spid="83"/>
                                        </p:tgtEl>
                                        <p:attrNameLst>
                                          <p:attrName>style.visibility</p:attrName>
                                        </p:attrNameLst>
                                      </p:cBhvr>
                                      <p:to>
                                        <p:strVal val="visible"/>
                                      </p:to>
                                    </p:set>
                                    <p:animEffect transition="in" filter="wipe(down)">
                                      <p:cBhvr>
                                        <p:cTn id="113" dur="500"/>
                                        <p:tgtEl>
                                          <p:spTgt spid="83"/>
                                        </p:tgtEl>
                                      </p:cBhvr>
                                    </p:animEffect>
                                  </p:childTnLst>
                                </p:cTn>
                              </p:par>
                            </p:childTnLst>
                          </p:cTn>
                        </p:par>
                        <p:par>
                          <p:cTn id="114" fill="hold">
                            <p:stCondLst>
                              <p:cond delay="10000"/>
                            </p:stCondLst>
                            <p:childTnLst>
                              <p:par>
                                <p:cTn id="115" presetID="22" presetClass="entr" presetSubtype="4" fill="hold"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wipe(down)">
                                      <p:cBhvr>
                                        <p:cTn id="117" dur="500"/>
                                        <p:tgtEl>
                                          <p:spTgt spid="74"/>
                                        </p:tgtEl>
                                      </p:cBhvr>
                                    </p:animEffect>
                                  </p:childTnLst>
                                </p:cTn>
                              </p:par>
                              <p:par>
                                <p:cTn id="118" presetID="22" presetClass="entr" presetSubtype="1" fill="hold" nodeType="withEffect">
                                  <p:stCondLst>
                                    <p:cond delay="0"/>
                                  </p:stCondLst>
                                  <p:childTnLst>
                                    <p:set>
                                      <p:cBhvr>
                                        <p:cTn id="119" dur="1" fill="hold">
                                          <p:stCondLst>
                                            <p:cond delay="0"/>
                                          </p:stCondLst>
                                        </p:cTn>
                                        <p:tgtEl>
                                          <p:spTgt spid="154"/>
                                        </p:tgtEl>
                                        <p:attrNameLst>
                                          <p:attrName>style.visibility</p:attrName>
                                        </p:attrNameLst>
                                      </p:cBhvr>
                                      <p:to>
                                        <p:strVal val="visible"/>
                                      </p:to>
                                    </p:set>
                                    <p:animEffect transition="in" filter="wipe(up)">
                                      <p:cBhvr>
                                        <p:cTn id="120" dur="500"/>
                                        <p:tgtEl>
                                          <p:spTgt spid="154"/>
                                        </p:tgtEl>
                                      </p:cBhvr>
                                    </p:animEffect>
                                  </p:childTnLst>
                                </p:cTn>
                              </p:par>
                              <p:par>
                                <p:cTn id="121" presetID="22" presetClass="entr" presetSubtype="1" fill="hold" nodeType="withEffect">
                                  <p:stCondLst>
                                    <p:cond delay="0"/>
                                  </p:stCondLst>
                                  <p:childTnLst>
                                    <p:set>
                                      <p:cBhvr>
                                        <p:cTn id="122" dur="1" fill="hold">
                                          <p:stCondLst>
                                            <p:cond delay="0"/>
                                          </p:stCondLst>
                                        </p:cTn>
                                        <p:tgtEl>
                                          <p:spTgt spid="149"/>
                                        </p:tgtEl>
                                        <p:attrNameLst>
                                          <p:attrName>style.visibility</p:attrName>
                                        </p:attrNameLst>
                                      </p:cBhvr>
                                      <p:to>
                                        <p:strVal val="visible"/>
                                      </p:to>
                                    </p:set>
                                    <p:animEffect transition="in" filter="wipe(up)">
                                      <p:cBhvr>
                                        <p:cTn id="123" dur="500"/>
                                        <p:tgtEl>
                                          <p:spTgt spid="149"/>
                                        </p:tgtEl>
                                      </p:cBhvr>
                                    </p:animEffect>
                                  </p:childTnLst>
                                </p:cTn>
                              </p:par>
                              <p:par>
                                <p:cTn id="124" presetID="2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Effect transition="in" filter="wipe(up)">
                                      <p:cBhvr>
                                        <p:cTn id="126" dur="500"/>
                                        <p:tgtEl>
                                          <p:spTgt spid="144"/>
                                        </p:tgtEl>
                                      </p:cBhvr>
                                    </p:animEffect>
                                  </p:childTnLst>
                                </p:cTn>
                              </p:par>
                              <p:par>
                                <p:cTn id="127" presetID="22" presetClass="entr" presetSubtype="1" fill="hold"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up)">
                                      <p:cBhvr>
                                        <p:cTn id="129" dur="500"/>
                                        <p:tgtEl>
                                          <p:spTgt spid="39"/>
                                        </p:tgtEl>
                                      </p:cBhvr>
                                    </p:animEffect>
                                  </p:childTnLst>
                                </p:cTn>
                              </p:par>
                            </p:childTnLst>
                          </p:cTn>
                        </p:par>
                        <p:par>
                          <p:cTn id="130" fill="hold">
                            <p:stCondLst>
                              <p:cond delay="10500"/>
                            </p:stCondLst>
                            <p:childTnLst>
                              <p:par>
                                <p:cTn id="131" presetID="22" presetClass="entr" presetSubtype="4" fill="hold" nodeType="afterEffect">
                                  <p:stCondLst>
                                    <p:cond delay="500"/>
                                  </p:stCondLst>
                                  <p:childTnLst>
                                    <p:set>
                                      <p:cBhvr>
                                        <p:cTn id="132" dur="1" fill="hold">
                                          <p:stCondLst>
                                            <p:cond delay="0"/>
                                          </p:stCondLst>
                                        </p:cTn>
                                        <p:tgtEl>
                                          <p:spTgt spid="94"/>
                                        </p:tgtEl>
                                        <p:attrNameLst>
                                          <p:attrName>style.visibility</p:attrName>
                                        </p:attrNameLst>
                                      </p:cBhvr>
                                      <p:to>
                                        <p:strVal val="visible"/>
                                      </p:to>
                                    </p:set>
                                    <p:animEffect transition="in" filter="wipe(down)">
                                      <p:cBhvr>
                                        <p:cTn id="133" dur="500"/>
                                        <p:tgtEl>
                                          <p:spTgt spid="94"/>
                                        </p:tgtEl>
                                      </p:cBhvr>
                                    </p:animEffect>
                                  </p:childTnLst>
                                </p:cTn>
                              </p:par>
                              <p:par>
                                <p:cTn id="134" presetID="22" presetClass="entr" presetSubtype="1" fill="hold" nodeType="withEffect">
                                  <p:stCondLst>
                                    <p:cond delay="0"/>
                                  </p:stCondLst>
                                  <p:childTnLst>
                                    <p:set>
                                      <p:cBhvr>
                                        <p:cTn id="135" dur="1" fill="hold">
                                          <p:stCondLst>
                                            <p:cond delay="0"/>
                                          </p:stCondLst>
                                        </p:cTn>
                                        <p:tgtEl>
                                          <p:spTgt spid="108"/>
                                        </p:tgtEl>
                                        <p:attrNameLst>
                                          <p:attrName>style.visibility</p:attrName>
                                        </p:attrNameLst>
                                      </p:cBhvr>
                                      <p:to>
                                        <p:strVal val="visible"/>
                                      </p:to>
                                    </p:set>
                                    <p:animEffect transition="in" filter="wipe(up)">
                                      <p:cBhvr>
                                        <p:cTn id="136" dur="500"/>
                                        <p:tgtEl>
                                          <p:spTgt spid="108"/>
                                        </p:tgtEl>
                                      </p:cBhvr>
                                    </p:animEffect>
                                  </p:childTnLst>
                                </p:cTn>
                              </p:par>
                              <p:par>
                                <p:cTn id="137" presetID="22" presetClass="entr" presetSubtype="4" fill="hold" nodeType="with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down)">
                                      <p:cBhvr>
                                        <p:cTn id="139" dur="500"/>
                                        <p:tgtEl>
                                          <p:spTgt spid="109"/>
                                        </p:tgtEl>
                                      </p:cBhvr>
                                    </p:animEffect>
                                  </p:childTnLst>
                                </p:cTn>
                              </p:par>
                            </p:childTnLst>
                          </p:cTn>
                        </p:par>
                        <p:par>
                          <p:cTn id="140" fill="hold">
                            <p:stCondLst>
                              <p:cond delay="11500"/>
                            </p:stCondLst>
                            <p:childTnLst>
                              <p:par>
                                <p:cTn id="141" presetID="22" presetClass="entr" presetSubtype="1" fill="hold" grpId="0" nodeType="after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wipe(up)">
                                      <p:cBhvr>
                                        <p:cTn id="143" dur="500"/>
                                        <p:tgtEl>
                                          <p:spTgt spid="95"/>
                                        </p:tgtEl>
                                      </p:cBhvr>
                                    </p:animEffect>
                                  </p:childTnLst>
                                </p:cTn>
                              </p:par>
                              <p:par>
                                <p:cTn id="144" presetID="16" presetClass="entr" presetSubtype="37" fill="hold" nodeType="withEffect">
                                  <p:stCondLst>
                                    <p:cond delay="0"/>
                                  </p:stCondLst>
                                  <p:childTnLst>
                                    <p:set>
                                      <p:cBhvr>
                                        <p:cTn id="145" dur="1" fill="hold">
                                          <p:stCondLst>
                                            <p:cond delay="0"/>
                                          </p:stCondLst>
                                        </p:cTn>
                                        <p:tgtEl>
                                          <p:spTgt spid="97"/>
                                        </p:tgtEl>
                                        <p:attrNameLst>
                                          <p:attrName>style.visibility</p:attrName>
                                        </p:attrNameLst>
                                      </p:cBhvr>
                                      <p:to>
                                        <p:strVal val="visible"/>
                                      </p:to>
                                    </p:set>
                                    <p:animEffect transition="in" filter="barn(outVertical)">
                                      <p:cBhvr>
                                        <p:cTn id="146" dur="500"/>
                                        <p:tgtEl>
                                          <p:spTgt spid="97"/>
                                        </p:tgtEl>
                                      </p:cBhvr>
                                    </p:animEffect>
                                  </p:childTnLst>
                                </p:cTn>
                              </p:par>
                            </p:childTnLst>
                          </p:cTn>
                        </p:par>
                        <p:par>
                          <p:cTn id="147" fill="hold">
                            <p:stCondLst>
                              <p:cond delay="12000"/>
                            </p:stCondLst>
                            <p:childTnLst>
                              <p:par>
                                <p:cTn id="148" presetID="31" presetClass="entr" presetSubtype="0" fill="hold" nodeType="afterEffect">
                                  <p:stCondLst>
                                    <p:cond delay="0"/>
                                  </p:stCondLst>
                                  <p:childTnLst>
                                    <p:set>
                                      <p:cBhvr>
                                        <p:cTn id="149" dur="1" fill="hold">
                                          <p:stCondLst>
                                            <p:cond delay="0"/>
                                          </p:stCondLst>
                                        </p:cTn>
                                        <p:tgtEl>
                                          <p:spTgt spid="165"/>
                                        </p:tgtEl>
                                        <p:attrNameLst>
                                          <p:attrName>style.visibility</p:attrName>
                                        </p:attrNameLst>
                                      </p:cBhvr>
                                      <p:to>
                                        <p:strVal val="visible"/>
                                      </p:to>
                                    </p:set>
                                    <p:anim calcmode="lin" valueType="num">
                                      <p:cBhvr>
                                        <p:cTn id="150" dur="1000" fill="hold"/>
                                        <p:tgtEl>
                                          <p:spTgt spid="165"/>
                                        </p:tgtEl>
                                        <p:attrNameLst>
                                          <p:attrName>ppt_w</p:attrName>
                                        </p:attrNameLst>
                                      </p:cBhvr>
                                      <p:tavLst>
                                        <p:tav tm="0">
                                          <p:val>
                                            <p:fltVal val="0"/>
                                          </p:val>
                                        </p:tav>
                                        <p:tav tm="100000">
                                          <p:val>
                                            <p:strVal val="#ppt_w"/>
                                          </p:val>
                                        </p:tav>
                                      </p:tavLst>
                                    </p:anim>
                                    <p:anim calcmode="lin" valueType="num">
                                      <p:cBhvr>
                                        <p:cTn id="151" dur="1000" fill="hold"/>
                                        <p:tgtEl>
                                          <p:spTgt spid="165"/>
                                        </p:tgtEl>
                                        <p:attrNameLst>
                                          <p:attrName>ppt_h</p:attrName>
                                        </p:attrNameLst>
                                      </p:cBhvr>
                                      <p:tavLst>
                                        <p:tav tm="0">
                                          <p:val>
                                            <p:fltVal val="0"/>
                                          </p:val>
                                        </p:tav>
                                        <p:tav tm="100000">
                                          <p:val>
                                            <p:strVal val="#ppt_h"/>
                                          </p:val>
                                        </p:tav>
                                      </p:tavLst>
                                    </p:anim>
                                    <p:anim calcmode="lin" valueType="num">
                                      <p:cBhvr>
                                        <p:cTn id="152" dur="1000" fill="hold"/>
                                        <p:tgtEl>
                                          <p:spTgt spid="165"/>
                                        </p:tgtEl>
                                        <p:attrNameLst>
                                          <p:attrName>style.rotation</p:attrName>
                                        </p:attrNameLst>
                                      </p:cBhvr>
                                      <p:tavLst>
                                        <p:tav tm="0">
                                          <p:val>
                                            <p:fltVal val="90"/>
                                          </p:val>
                                        </p:tav>
                                        <p:tav tm="100000">
                                          <p:val>
                                            <p:fltVal val="0"/>
                                          </p:val>
                                        </p:tav>
                                      </p:tavLst>
                                    </p:anim>
                                    <p:animEffect transition="in" filter="fade">
                                      <p:cBhvr>
                                        <p:cTn id="153" dur="1000"/>
                                        <p:tgtEl>
                                          <p:spTgt spid="165"/>
                                        </p:tgtEl>
                                      </p:cBhvr>
                                    </p:animEffect>
                                  </p:childTnLst>
                                </p:cTn>
                              </p:par>
                              <p:par>
                                <p:cTn id="154" presetID="31" presetClass="entr" presetSubtype="0" fill="hold" nodeType="withEffect">
                                  <p:stCondLst>
                                    <p:cond delay="0"/>
                                  </p:stCondLst>
                                  <p:childTnLst>
                                    <p:set>
                                      <p:cBhvr>
                                        <p:cTn id="155" dur="1" fill="hold">
                                          <p:stCondLst>
                                            <p:cond delay="0"/>
                                          </p:stCondLst>
                                        </p:cTn>
                                        <p:tgtEl>
                                          <p:spTgt spid="162"/>
                                        </p:tgtEl>
                                        <p:attrNameLst>
                                          <p:attrName>style.visibility</p:attrName>
                                        </p:attrNameLst>
                                      </p:cBhvr>
                                      <p:to>
                                        <p:strVal val="visible"/>
                                      </p:to>
                                    </p:set>
                                    <p:anim calcmode="lin" valueType="num">
                                      <p:cBhvr>
                                        <p:cTn id="156" dur="1000" fill="hold"/>
                                        <p:tgtEl>
                                          <p:spTgt spid="162"/>
                                        </p:tgtEl>
                                        <p:attrNameLst>
                                          <p:attrName>ppt_w</p:attrName>
                                        </p:attrNameLst>
                                      </p:cBhvr>
                                      <p:tavLst>
                                        <p:tav tm="0">
                                          <p:val>
                                            <p:fltVal val="0"/>
                                          </p:val>
                                        </p:tav>
                                        <p:tav tm="100000">
                                          <p:val>
                                            <p:strVal val="#ppt_w"/>
                                          </p:val>
                                        </p:tav>
                                      </p:tavLst>
                                    </p:anim>
                                    <p:anim calcmode="lin" valueType="num">
                                      <p:cBhvr>
                                        <p:cTn id="157" dur="1000" fill="hold"/>
                                        <p:tgtEl>
                                          <p:spTgt spid="162"/>
                                        </p:tgtEl>
                                        <p:attrNameLst>
                                          <p:attrName>ppt_h</p:attrName>
                                        </p:attrNameLst>
                                      </p:cBhvr>
                                      <p:tavLst>
                                        <p:tav tm="0">
                                          <p:val>
                                            <p:fltVal val="0"/>
                                          </p:val>
                                        </p:tav>
                                        <p:tav tm="100000">
                                          <p:val>
                                            <p:strVal val="#ppt_h"/>
                                          </p:val>
                                        </p:tav>
                                      </p:tavLst>
                                    </p:anim>
                                    <p:anim calcmode="lin" valueType="num">
                                      <p:cBhvr>
                                        <p:cTn id="158" dur="1000" fill="hold"/>
                                        <p:tgtEl>
                                          <p:spTgt spid="162"/>
                                        </p:tgtEl>
                                        <p:attrNameLst>
                                          <p:attrName>style.rotation</p:attrName>
                                        </p:attrNameLst>
                                      </p:cBhvr>
                                      <p:tavLst>
                                        <p:tav tm="0">
                                          <p:val>
                                            <p:fltVal val="90"/>
                                          </p:val>
                                        </p:tav>
                                        <p:tav tm="100000">
                                          <p:val>
                                            <p:fltVal val="0"/>
                                          </p:val>
                                        </p:tav>
                                      </p:tavLst>
                                    </p:anim>
                                    <p:animEffect transition="in" filter="fade">
                                      <p:cBhvr>
                                        <p:cTn id="159" dur="1000"/>
                                        <p:tgtEl>
                                          <p:spTgt spid="162"/>
                                        </p:tgtEl>
                                      </p:cBhvr>
                                    </p:animEffect>
                                  </p:childTnLst>
                                </p:cTn>
                              </p:par>
                              <p:par>
                                <p:cTn id="160" presetID="31" presetClass="entr" presetSubtype="0" fill="hold" nodeType="withEffect">
                                  <p:stCondLst>
                                    <p:cond delay="0"/>
                                  </p:stCondLst>
                                  <p:childTnLst>
                                    <p:set>
                                      <p:cBhvr>
                                        <p:cTn id="161" dur="1" fill="hold">
                                          <p:stCondLst>
                                            <p:cond delay="0"/>
                                          </p:stCondLst>
                                        </p:cTn>
                                        <p:tgtEl>
                                          <p:spTgt spid="103"/>
                                        </p:tgtEl>
                                        <p:attrNameLst>
                                          <p:attrName>style.visibility</p:attrName>
                                        </p:attrNameLst>
                                      </p:cBhvr>
                                      <p:to>
                                        <p:strVal val="visible"/>
                                      </p:to>
                                    </p:set>
                                    <p:anim calcmode="lin" valueType="num">
                                      <p:cBhvr>
                                        <p:cTn id="162" dur="1000" fill="hold"/>
                                        <p:tgtEl>
                                          <p:spTgt spid="103"/>
                                        </p:tgtEl>
                                        <p:attrNameLst>
                                          <p:attrName>ppt_w</p:attrName>
                                        </p:attrNameLst>
                                      </p:cBhvr>
                                      <p:tavLst>
                                        <p:tav tm="0">
                                          <p:val>
                                            <p:fltVal val="0"/>
                                          </p:val>
                                        </p:tav>
                                        <p:tav tm="100000">
                                          <p:val>
                                            <p:strVal val="#ppt_w"/>
                                          </p:val>
                                        </p:tav>
                                      </p:tavLst>
                                    </p:anim>
                                    <p:anim calcmode="lin" valueType="num">
                                      <p:cBhvr>
                                        <p:cTn id="163" dur="1000" fill="hold"/>
                                        <p:tgtEl>
                                          <p:spTgt spid="103"/>
                                        </p:tgtEl>
                                        <p:attrNameLst>
                                          <p:attrName>ppt_h</p:attrName>
                                        </p:attrNameLst>
                                      </p:cBhvr>
                                      <p:tavLst>
                                        <p:tav tm="0">
                                          <p:val>
                                            <p:fltVal val="0"/>
                                          </p:val>
                                        </p:tav>
                                        <p:tav tm="100000">
                                          <p:val>
                                            <p:strVal val="#ppt_h"/>
                                          </p:val>
                                        </p:tav>
                                      </p:tavLst>
                                    </p:anim>
                                    <p:anim calcmode="lin" valueType="num">
                                      <p:cBhvr>
                                        <p:cTn id="164" dur="1000" fill="hold"/>
                                        <p:tgtEl>
                                          <p:spTgt spid="103"/>
                                        </p:tgtEl>
                                        <p:attrNameLst>
                                          <p:attrName>style.rotation</p:attrName>
                                        </p:attrNameLst>
                                      </p:cBhvr>
                                      <p:tavLst>
                                        <p:tav tm="0">
                                          <p:val>
                                            <p:fltVal val="90"/>
                                          </p:val>
                                        </p:tav>
                                        <p:tav tm="100000">
                                          <p:val>
                                            <p:fltVal val="0"/>
                                          </p:val>
                                        </p:tav>
                                      </p:tavLst>
                                    </p:anim>
                                    <p:animEffect transition="in" filter="fade">
                                      <p:cBhvr>
                                        <p:cTn id="165" dur="1000"/>
                                        <p:tgtEl>
                                          <p:spTgt spid="103"/>
                                        </p:tgtEl>
                                      </p:cBhvr>
                                    </p:animEffect>
                                  </p:childTnLst>
                                </p:cTn>
                              </p:par>
                              <p:par>
                                <p:cTn id="166" presetID="31" presetClass="entr" presetSubtype="0" fill="hold" nodeType="withEffect">
                                  <p:stCondLst>
                                    <p:cond delay="0"/>
                                  </p:stCondLst>
                                  <p:childTnLst>
                                    <p:set>
                                      <p:cBhvr>
                                        <p:cTn id="167" dur="1" fill="hold">
                                          <p:stCondLst>
                                            <p:cond delay="0"/>
                                          </p:stCondLst>
                                        </p:cTn>
                                        <p:tgtEl>
                                          <p:spTgt spid="168"/>
                                        </p:tgtEl>
                                        <p:attrNameLst>
                                          <p:attrName>style.visibility</p:attrName>
                                        </p:attrNameLst>
                                      </p:cBhvr>
                                      <p:to>
                                        <p:strVal val="visible"/>
                                      </p:to>
                                    </p:set>
                                    <p:anim calcmode="lin" valueType="num">
                                      <p:cBhvr>
                                        <p:cTn id="168" dur="1000" fill="hold"/>
                                        <p:tgtEl>
                                          <p:spTgt spid="168"/>
                                        </p:tgtEl>
                                        <p:attrNameLst>
                                          <p:attrName>ppt_w</p:attrName>
                                        </p:attrNameLst>
                                      </p:cBhvr>
                                      <p:tavLst>
                                        <p:tav tm="0">
                                          <p:val>
                                            <p:fltVal val="0"/>
                                          </p:val>
                                        </p:tav>
                                        <p:tav tm="100000">
                                          <p:val>
                                            <p:strVal val="#ppt_w"/>
                                          </p:val>
                                        </p:tav>
                                      </p:tavLst>
                                    </p:anim>
                                    <p:anim calcmode="lin" valueType="num">
                                      <p:cBhvr>
                                        <p:cTn id="169" dur="1000" fill="hold"/>
                                        <p:tgtEl>
                                          <p:spTgt spid="168"/>
                                        </p:tgtEl>
                                        <p:attrNameLst>
                                          <p:attrName>ppt_h</p:attrName>
                                        </p:attrNameLst>
                                      </p:cBhvr>
                                      <p:tavLst>
                                        <p:tav tm="0">
                                          <p:val>
                                            <p:fltVal val="0"/>
                                          </p:val>
                                        </p:tav>
                                        <p:tav tm="100000">
                                          <p:val>
                                            <p:strVal val="#ppt_h"/>
                                          </p:val>
                                        </p:tav>
                                      </p:tavLst>
                                    </p:anim>
                                    <p:anim calcmode="lin" valueType="num">
                                      <p:cBhvr>
                                        <p:cTn id="170" dur="1000" fill="hold"/>
                                        <p:tgtEl>
                                          <p:spTgt spid="168"/>
                                        </p:tgtEl>
                                        <p:attrNameLst>
                                          <p:attrName>style.rotation</p:attrName>
                                        </p:attrNameLst>
                                      </p:cBhvr>
                                      <p:tavLst>
                                        <p:tav tm="0">
                                          <p:val>
                                            <p:fltVal val="90"/>
                                          </p:val>
                                        </p:tav>
                                        <p:tav tm="100000">
                                          <p:val>
                                            <p:fltVal val="0"/>
                                          </p:val>
                                        </p:tav>
                                      </p:tavLst>
                                    </p:anim>
                                    <p:animEffect transition="in" filter="fade">
                                      <p:cBhvr>
                                        <p:cTn id="171" dur="1000"/>
                                        <p:tgtEl>
                                          <p:spTgt spid="168"/>
                                        </p:tgtEl>
                                      </p:cBhvr>
                                    </p:animEffect>
                                  </p:childTnLst>
                                </p:cTn>
                              </p:par>
                              <p:par>
                                <p:cTn id="172" presetID="31" presetClass="entr" presetSubtype="0" fill="hold" nodeType="withEffect">
                                  <p:stCondLst>
                                    <p:cond delay="0"/>
                                  </p:stCondLst>
                                  <p:childTnLst>
                                    <p:set>
                                      <p:cBhvr>
                                        <p:cTn id="173" dur="1" fill="hold">
                                          <p:stCondLst>
                                            <p:cond delay="0"/>
                                          </p:stCondLst>
                                        </p:cTn>
                                        <p:tgtEl>
                                          <p:spTgt spid="101"/>
                                        </p:tgtEl>
                                        <p:attrNameLst>
                                          <p:attrName>style.visibility</p:attrName>
                                        </p:attrNameLst>
                                      </p:cBhvr>
                                      <p:to>
                                        <p:strVal val="visible"/>
                                      </p:to>
                                    </p:set>
                                    <p:anim calcmode="lin" valueType="num">
                                      <p:cBhvr>
                                        <p:cTn id="174" dur="1000" fill="hold"/>
                                        <p:tgtEl>
                                          <p:spTgt spid="101"/>
                                        </p:tgtEl>
                                        <p:attrNameLst>
                                          <p:attrName>ppt_w</p:attrName>
                                        </p:attrNameLst>
                                      </p:cBhvr>
                                      <p:tavLst>
                                        <p:tav tm="0">
                                          <p:val>
                                            <p:fltVal val="0"/>
                                          </p:val>
                                        </p:tav>
                                        <p:tav tm="100000">
                                          <p:val>
                                            <p:strVal val="#ppt_w"/>
                                          </p:val>
                                        </p:tav>
                                      </p:tavLst>
                                    </p:anim>
                                    <p:anim calcmode="lin" valueType="num">
                                      <p:cBhvr>
                                        <p:cTn id="175" dur="1000" fill="hold"/>
                                        <p:tgtEl>
                                          <p:spTgt spid="101"/>
                                        </p:tgtEl>
                                        <p:attrNameLst>
                                          <p:attrName>ppt_h</p:attrName>
                                        </p:attrNameLst>
                                      </p:cBhvr>
                                      <p:tavLst>
                                        <p:tav tm="0">
                                          <p:val>
                                            <p:fltVal val="0"/>
                                          </p:val>
                                        </p:tav>
                                        <p:tav tm="100000">
                                          <p:val>
                                            <p:strVal val="#ppt_h"/>
                                          </p:val>
                                        </p:tav>
                                      </p:tavLst>
                                    </p:anim>
                                    <p:anim calcmode="lin" valueType="num">
                                      <p:cBhvr>
                                        <p:cTn id="176" dur="1000" fill="hold"/>
                                        <p:tgtEl>
                                          <p:spTgt spid="101"/>
                                        </p:tgtEl>
                                        <p:attrNameLst>
                                          <p:attrName>style.rotation</p:attrName>
                                        </p:attrNameLst>
                                      </p:cBhvr>
                                      <p:tavLst>
                                        <p:tav tm="0">
                                          <p:val>
                                            <p:fltVal val="90"/>
                                          </p:val>
                                        </p:tav>
                                        <p:tav tm="100000">
                                          <p:val>
                                            <p:fltVal val="0"/>
                                          </p:val>
                                        </p:tav>
                                      </p:tavLst>
                                    </p:anim>
                                    <p:animEffect transition="in" filter="fade">
                                      <p:cBhvr>
                                        <p:cTn id="177" dur="1000"/>
                                        <p:tgtEl>
                                          <p:spTgt spid="101"/>
                                        </p:tgtEl>
                                      </p:cBhvr>
                                    </p:animEffect>
                                  </p:childTnLst>
                                </p:cTn>
                              </p:par>
                              <p:par>
                                <p:cTn id="178" presetID="31" presetClass="entr" presetSubtype="0" fill="hold" nodeType="withEffect">
                                  <p:stCondLst>
                                    <p:cond delay="0"/>
                                  </p:stCondLst>
                                  <p:childTnLst>
                                    <p:set>
                                      <p:cBhvr>
                                        <p:cTn id="179" dur="1" fill="hold">
                                          <p:stCondLst>
                                            <p:cond delay="0"/>
                                          </p:stCondLst>
                                        </p:cTn>
                                        <p:tgtEl>
                                          <p:spTgt spid="102"/>
                                        </p:tgtEl>
                                        <p:attrNameLst>
                                          <p:attrName>style.visibility</p:attrName>
                                        </p:attrNameLst>
                                      </p:cBhvr>
                                      <p:to>
                                        <p:strVal val="visible"/>
                                      </p:to>
                                    </p:set>
                                    <p:anim calcmode="lin" valueType="num">
                                      <p:cBhvr>
                                        <p:cTn id="180" dur="1000" fill="hold"/>
                                        <p:tgtEl>
                                          <p:spTgt spid="102"/>
                                        </p:tgtEl>
                                        <p:attrNameLst>
                                          <p:attrName>ppt_w</p:attrName>
                                        </p:attrNameLst>
                                      </p:cBhvr>
                                      <p:tavLst>
                                        <p:tav tm="0">
                                          <p:val>
                                            <p:fltVal val="0"/>
                                          </p:val>
                                        </p:tav>
                                        <p:tav tm="100000">
                                          <p:val>
                                            <p:strVal val="#ppt_w"/>
                                          </p:val>
                                        </p:tav>
                                      </p:tavLst>
                                    </p:anim>
                                    <p:anim calcmode="lin" valueType="num">
                                      <p:cBhvr>
                                        <p:cTn id="181" dur="1000" fill="hold"/>
                                        <p:tgtEl>
                                          <p:spTgt spid="102"/>
                                        </p:tgtEl>
                                        <p:attrNameLst>
                                          <p:attrName>ppt_h</p:attrName>
                                        </p:attrNameLst>
                                      </p:cBhvr>
                                      <p:tavLst>
                                        <p:tav tm="0">
                                          <p:val>
                                            <p:fltVal val="0"/>
                                          </p:val>
                                        </p:tav>
                                        <p:tav tm="100000">
                                          <p:val>
                                            <p:strVal val="#ppt_h"/>
                                          </p:val>
                                        </p:tav>
                                      </p:tavLst>
                                    </p:anim>
                                    <p:anim calcmode="lin" valueType="num">
                                      <p:cBhvr>
                                        <p:cTn id="182" dur="1000" fill="hold"/>
                                        <p:tgtEl>
                                          <p:spTgt spid="102"/>
                                        </p:tgtEl>
                                        <p:attrNameLst>
                                          <p:attrName>style.rotation</p:attrName>
                                        </p:attrNameLst>
                                      </p:cBhvr>
                                      <p:tavLst>
                                        <p:tav tm="0">
                                          <p:val>
                                            <p:fltVal val="90"/>
                                          </p:val>
                                        </p:tav>
                                        <p:tav tm="100000">
                                          <p:val>
                                            <p:fltVal val="0"/>
                                          </p:val>
                                        </p:tav>
                                      </p:tavLst>
                                    </p:anim>
                                    <p:animEffect transition="in" filter="fade">
                                      <p:cBhvr>
                                        <p:cTn id="183" dur="1000"/>
                                        <p:tgtEl>
                                          <p:spTgt spid="102"/>
                                        </p:tgtEl>
                                      </p:cBhvr>
                                    </p:animEffect>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grpId="0" nodeType="clickEffect">
                                  <p:stCondLst>
                                    <p:cond delay="0"/>
                                  </p:stCondLst>
                                  <p:childTnLst>
                                    <p:set>
                                      <p:cBhvr>
                                        <p:cTn id="187" dur="1" fill="hold">
                                          <p:stCondLst>
                                            <p:cond delay="0"/>
                                          </p:stCondLst>
                                        </p:cTn>
                                        <p:tgtEl>
                                          <p:spTgt spid="112"/>
                                        </p:tgtEl>
                                        <p:attrNameLst>
                                          <p:attrName>style.visibility</p:attrName>
                                        </p:attrNameLst>
                                      </p:cBhvr>
                                      <p:to>
                                        <p:strVal val="visible"/>
                                      </p:to>
                                    </p:set>
                                    <p:animEffect transition="in" filter="wipe(down)">
                                      <p:cBhvr>
                                        <p:cTn id="188" dur="580">
                                          <p:stCondLst>
                                            <p:cond delay="0"/>
                                          </p:stCondLst>
                                        </p:cTn>
                                        <p:tgtEl>
                                          <p:spTgt spid="112"/>
                                        </p:tgtEl>
                                      </p:cBhvr>
                                    </p:animEffect>
                                    <p:anim calcmode="lin" valueType="num">
                                      <p:cBhvr>
                                        <p:cTn id="189"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194" dur="26">
                                          <p:stCondLst>
                                            <p:cond delay="650"/>
                                          </p:stCondLst>
                                        </p:cTn>
                                        <p:tgtEl>
                                          <p:spTgt spid="112"/>
                                        </p:tgtEl>
                                      </p:cBhvr>
                                      <p:to x="100000" y="60000"/>
                                    </p:animScale>
                                    <p:animScale>
                                      <p:cBhvr>
                                        <p:cTn id="195" dur="166" decel="50000">
                                          <p:stCondLst>
                                            <p:cond delay="676"/>
                                          </p:stCondLst>
                                        </p:cTn>
                                        <p:tgtEl>
                                          <p:spTgt spid="112"/>
                                        </p:tgtEl>
                                      </p:cBhvr>
                                      <p:to x="100000" y="100000"/>
                                    </p:animScale>
                                    <p:animScale>
                                      <p:cBhvr>
                                        <p:cTn id="196" dur="26">
                                          <p:stCondLst>
                                            <p:cond delay="1312"/>
                                          </p:stCondLst>
                                        </p:cTn>
                                        <p:tgtEl>
                                          <p:spTgt spid="112"/>
                                        </p:tgtEl>
                                      </p:cBhvr>
                                      <p:to x="100000" y="80000"/>
                                    </p:animScale>
                                    <p:animScale>
                                      <p:cBhvr>
                                        <p:cTn id="197" dur="166" decel="50000">
                                          <p:stCondLst>
                                            <p:cond delay="1338"/>
                                          </p:stCondLst>
                                        </p:cTn>
                                        <p:tgtEl>
                                          <p:spTgt spid="112"/>
                                        </p:tgtEl>
                                      </p:cBhvr>
                                      <p:to x="100000" y="100000"/>
                                    </p:animScale>
                                    <p:animScale>
                                      <p:cBhvr>
                                        <p:cTn id="198" dur="26">
                                          <p:stCondLst>
                                            <p:cond delay="1642"/>
                                          </p:stCondLst>
                                        </p:cTn>
                                        <p:tgtEl>
                                          <p:spTgt spid="112"/>
                                        </p:tgtEl>
                                      </p:cBhvr>
                                      <p:to x="100000" y="90000"/>
                                    </p:animScale>
                                    <p:animScale>
                                      <p:cBhvr>
                                        <p:cTn id="199" dur="166" decel="50000">
                                          <p:stCondLst>
                                            <p:cond delay="1668"/>
                                          </p:stCondLst>
                                        </p:cTn>
                                        <p:tgtEl>
                                          <p:spTgt spid="112"/>
                                        </p:tgtEl>
                                      </p:cBhvr>
                                      <p:to x="100000" y="100000"/>
                                    </p:animScale>
                                    <p:animScale>
                                      <p:cBhvr>
                                        <p:cTn id="200" dur="26">
                                          <p:stCondLst>
                                            <p:cond delay="1808"/>
                                          </p:stCondLst>
                                        </p:cTn>
                                        <p:tgtEl>
                                          <p:spTgt spid="112"/>
                                        </p:tgtEl>
                                      </p:cBhvr>
                                      <p:to x="100000" y="95000"/>
                                    </p:animScale>
                                    <p:animScale>
                                      <p:cBhvr>
                                        <p:cTn id="201" dur="166" decel="50000">
                                          <p:stCondLst>
                                            <p:cond delay="1834"/>
                                          </p:stCondLst>
                                        </p:cTn>
                                        <p:tgtEl>
                                          <p:spTgt spid="112"/>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111"/>
                                        </p:tgtEl>
                                        <p:attrNameLst>
                                          <p:attrName>style.visibility</p:attrName>
                                        </p:attrNameLst>
                                      </p:cBhvr>
                                      <p:to>
                                        <p:strVal val="visible"/>
                                      </p:to>
                                    </p:set>
                                    <p:animEffect transition="in" filter="wipe(down)">
                                      <p:cBhvr>
                                        <p:cTn id="204" dur="580">
                                          <p:stCondLst>
                                            <p:cond delay="0"/>
                                          </p:stCondLst>
                                        </p:cTn>
                                        <p:tgtEl>
                                          <p:spTgt spid="111"/>
                                        </p:tgtEl>
                                      </p:cBhvr>
                                    </p:animEffect>
                                    <p:anim calcmode="lin" valueType="num">
                                      <p:cBhvr>
                                        <p:cTn id="205"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210" dur="26">
                                          <p:stCondLst>
                                            <p:cond delay="650"/>
                                          </p:stCondLst>
                                        </p:cTn>
                                        <p:tgtEl>
                                          <p:spTgt spid="111"/>
                                        </p:tgtEl>
                                      </p:cBhvr>
                                      <p:to x="100000" y="60000"/>
                                    </p:animScale>
                                    <p:animScale>
                                      <p:cBhvr>
                                        <p:cTn id="211" dur="166" decel="50000">
                                          <p:stCondLst>
                                            <p:cond delay="676"/>
                                          </p:stCondLst>
                                        </p:cTn>
                                        <p:tgtEl>
                                          <p:spTgt spid="111"/>
                                        </p:tgtEl>
                                      </p:cBhvr>
                                      <p:to x="100000" y="100000"/>
                                    </p:animScale>
                                    <p:animScale>
                                      <p:cBhvr>
                                        <p:cTn id="212" dur="26">
                                          <p:stCondLst>
                                            <p:cond delay="1312"/>
                                          </p:stCondLst>
                                        </p:cTn>
                                        <p:tgtEl>
                                          <p:spTgt spid="111"/>
                                        </p:tgtEl>
                                      </p:cBhvr>
                                      <p:to x="100000" y="80000"/>
                                    </p:animScale>
                                    <p:animScale>
                                      <p:cBhvr>
                                        <p:cTn id="213" dur="166" decel="50000">
                                          <p:stCondLst>
                                            <p:cond delay="1338"/>
                                          </p:stCondLst>
                                        </p:cTn>
                                        <p:tgtEl>
                                          <p:spTgt spid="111"/>
                                        </p:tgtEl>
                                      </p:cBhvr>
                                      <p:to x="100000" y="100000"/>
                                    </p:animScale>
                                    <p:animScale>
                                      <p:cBhvr>
                                        <p:cTn id="214" dur="26">
                                          <p:stCondLst>
                                            <p:cond delay="1642"/>
                                          </p:stCondLst>
                                        </p:cTn>
                                        <p:tgtEl>
                                          <p:spTgt spid="111"/>
                                        </p:tgtEl>
                                      </p:cBhvr>
                                      <p:to x="100000" y="90000"/>
                                    </p:animScale>
                                    <p:animScale>
                                      <p:cBhvr>
                                        <p:cTn id="215" dur="166" decel="50000">
                                          <p:stCondLst>
                                            <p:cond delay="1668"/>
                                          </p:stCondLst>
                                        </p:cTn>
                                        <p:tgtEl>
                                          <p:spTgt spid="111"/>
                                        </p:tgtEl>
                                      </p:cBhvr>
                                      <p:to x="100000" y="100000"/>
                                    </p:animScale>
                                    <p:animScale>
                                      <p:cBhvr>
                                        <p:cTn id="216" dur="26">
                                          <p:stCondLst>
                                            <p:cond delay="1808"/>
                                          </p:stCondLst>
                                        </p:cTn>
                                        <p:tgtEl>
                                          <p:spTgt spid="111"/>
                                        </p:tgtEl>
                                      </p:cBhvr>
                                      <p:to x="100000" y="95000"/>
                                    </p:animScale>
                                    <p:animScale>
                                      <p:cBhvr>
                                        <p:cTn id="217" dur="166" decel="50000">
                                          <p:stCondLst>
                                            <p:cond delay="1834"/>
                                          </p:stCondLst>
                                        </p:cTn>
                                        <p:tgtEl>
                                          <p:spTgt spid="111"/>
                                        </p:tgtEl>
                                      </p:cBhvr>
                                      <p:to x="100000" y="100000"/>
                                    </p:animScale>
                                  </p:childTnLst>
                                </p:cTn>
                              </p:par>
                              <p:par>
                                <p:cTn id="218" presetID="26" presetClass="entr" presetSubtype="0" fill="hold" grpId="0" nodeType="withEffect">
                                  <p:stCondLst>
                                    <p:cond delay="0"/>
                                  </p:stCondLst>
                                  <p:childTnLst>
                                    <p:set>
                                      <p:cBhvr>
                                        <p:cTn id="219" dur="1" fill="hold">
                                          <p:stCondLst>
                                            <p:cond delay="0"/>
                                          </p:stCondLst>
                                        </p:cTn>
                                        <p:tgtEl>
                                          <p:spTgt spid="110"/>
                                        </p:tgtEl>
                                        <p:attrNameLst>
                                          <p:attrName>style.visibility</p:attrName>
                                        </p:attrNameLst>
                                      </p:cBhvr>
                                      <p:to>
                                        <p:strVal val="visible"/>
                                      </p:to>
                                    </p:set>
                                    <p:animEffect transition="in" filter="wipe(down)">
                                      <p:cBhvr>
                                        <p:cTn id="220" dur="580">
                                          <p:stCondLst>
                                            <p:cond delay="0"/>
                                          </p:stCondLst>
                                        </p:cTn>
                                        <p:tgtEl>
                                          <p:spTgt spid="110"/>
                                        </p:tgtEl>
                                      </p:cBhvr>
                                    </p:animEffect>
                                    <p:anim calcmode="lin" valueType="num">
                                      <p:cBhvr>
                                        <p:cTn id="221"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226" dur="26">
                                          <p:stCondLst>
                                            <p:cond delay="650"/>
                                          </p:stCondLst>
                                        </p:cTn>
                                        <p:tgtEl>
                                          <p:spTgt spid="110"/>
                                        </p:tgtEl>
                                      </p:cBhvr>
                                      <p:to x="100000" y="60000"/>
                                    </p:animScale>
                                    <p:animScale>
                                      <p:cBhvr>
                                        <p:cTn id="227" dur="166" decel="50000">
                                          <p:stCondLst>
                                            <p:cond delay="676"/>
                                          </p:stCondLst>
                                        </p:cTn>
                                        <p:tgtEl>
                                          <p:spTgt spid="110"/>
                                        </p:tgtEl>
                                      </p:cBhvr>
                                      <p:to x="100000" y="100000"/>
                                    </p:animScale>
                                    <p:animScale>
                                      <p:cBhvr>
                                        <p:cTn id="228" dur="26">
                                          <p:stCondLst>
                                            <p:cond delay="1312"/>
                                          </p:stCondLst>
                                        </p:cTn>
                                        <p:tgtEl>
                                          <p:spTgt spid="110"/>
                                        </p:tgtEl>
                                      </p:cBhvr>
                                      <p:to x="100000" y="80000"/>
                                    </p:animScale>
                                    <p:animScale>
                                      <p:cBhvr>
                                        <p:cTn id="229" dur="166" decel="50000">
                                          <p:stCondLst>
                                            <p:cond delay="1338"/>
                                          </p:stCondLst>
                                        </p:cTn>
                                        <p:tgtEl>
                                          <p:spTgt spid="110"/>
                                        </p:tgtEl>
                                      </p:cBhvr>
                                      <p:to x="100000" y="100000"/>
                                    </p:animScale>
                                    <p:animScale>
                                      <p:cBhvr>
                                        <p:cTn id="230" dur="26">
                                          <p:stCondLst>
                                            <p:cond delay="1642"/>
                                          </p:stCondLst>
                                        </p:cTn>
                                        <p:tgtEl>
                                          <p:spTgt spid="110"/>
                                        </p:tgtEl>
                                      </p:cBhvr>
                                      <p:to x="100000" y="90000"/>
                                    </p:animScale>
                                    <p:animScale>
                                      <p:cBhvr>
                                        <p:cTn id="231" dur="166" decel="50000">
                                          <p:stCondLst>
                                            <p:cond delay="1668"/>
                                          </p:stCondLst>
                                        </p:cTn>
                                        <p:tgtEl>
                                          <p:spTgt spid="110"/>
                                        </p:tgtEl>
                                      </p:cBhvr>
                                      <p:to x="100000" y="100000"/>
                                    </p:animScale>
                                    <p:animScale>
                                      <p:cBhvr>
                                        <p:cTn id="232" dur="26">
                                          <p:stCondLst>
                                            <p:cond delay="1808"/>
                                          </p:stCondLst>
                                        </p:cTn>
                                        <p:tgtEl>
                                          <p:spTgt spid="110"/>
                                        </p:tgtEl>
                                      </p:cBhvr>
                                      <p:to x="100000" y="95000"/>
                                    </p:animScale>
                                    <p:animScale>
                                      <p:cBhvr>
                                        <p:cTn id="233" dur="166" decel="50000">
                                          <p:stCondLst>
                                            <p:cond delay="1834"/>
                                          </p:stCondLst>
                                        </p:cTn>
                                        <p:tgtEl>
                                          <p:spTgt spid="1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04" grpId="0"/>
      <p:bldP spid="95" grpId="0" animBg="1"/>
      <p:bldP spid="110" grpId="0"/>
      <p:bldP spid="1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89" y="186855"/>
            <a:ext cx="8706911" cy="583574"/>
          </a:xfrm>
        </p:spPr>
        <p:txBody>
          <a:bodyPr>
            <a:normAutofit/>
          </a:bodyPr>
          <a:lstStyle/>
          <a:p>
            <a:r>
              <a:rPr lang="en-US" dirty="0" smtClean="0"/>
              <a:t>Internal OSS/BSS chasm</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214" y="1586433"/>
            <a:ext cx="4764237" cy="3169919"/>
          </a:xfrm>
          <a:prstGeom prst="rect">
            <a:avLst/>
          </a:prstGeom>
          <a:effectLst>
            <a:softEdge rad="127000"/>
          </a:effectLst>
        </p:spPr>
      </p:pic>
      <p:sp>
        <p:nvSpPr>
          <p:cNvPr id="13" name="TextBox 12"/>
          <p:cNvSpPr txBox="1"/>
          <p:nvPr/>
        </p:nvSpPr>
        <p:spPr>
          <a:xfrm>
            <a:off x="6037411" y="1767388"/>
            <a:ext cx="1388089" cy="817245"/>
          </a:xfrm>
          <a:prstGeom prst="wedgeRoundRectCallout">
            <a:avLst>
              <a:gd name="adj1" fmla="val 55015"/>
              <a:gd name="adj2" fmla="val 11195"/>
              <a:gd name="adj3" fmla="val 16667"/>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US" sz="1050" dirty="0"/>
              <a:t>So, that’s 20 megs for 6 months starting in June, Right?</a:t>
            </a:r>
          </a:p>
        </p:txBody>
      </p:sp>
      <p:sp>
        <p:nvSpPr>
          <p:cNvPr id="14" name="TextBox 13"/>
          <p:cNvSpPr txBox="1"/>
          <p:nvPr/>
        </p:nvSpPr>
        <p:spPr>
          <a:xfrm>
            <a:off x="5503385" y="2532183"/>
            <a:ext cx="1294665" cy="817245"/>
          </a:xfrm>
          <a:prstGeom prst="wedgeRoundRectCallout">
            <a:avLst>
              <a:gd name="adj1" fmla="val -38913"/>
              <a:gd name="adj2" fmla="val -102348"/>
              <a:gd name="adj3" fmla="val 16667"/>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sz="1050" dirty="0"/>
              <a:t>No, my app needs 100 megs now for the next 2 hours!!!!</a:t>
            </a:r>
          </a:p>
        </p:txBody>
      </p:sp>
      <p:sp>
        <p:nvSpPr>
          <p:cNvPr id="15" name="TextBox 14"/>
          <p:cNvSpPr txBox="1"/>
          <p:nvPr/>
        </p:nvSpPr>
        <p:spPr>
          <a:xfrm>
            <a:off x="5118101" y="4135603"/>
            <a:ext cx="2683042" cy="461665"/>
          </a:xfrm>
          <a:prstGeom prst="rect">
            <a:avLst/>
          </a:prstGeom>
          <a:noFill/>
        </p:spPr>
        <p:txBody>
          <a:bodyPr wrap="square" rtlCol="0">
            <a:spAutoFit/>
          </a:bodyPr>
          <a:lstStyle/>
          <a:p>
            <a:pPr algn="ctr"/>
            <a:r>
              <a:rPr lang="en-US" sz="2400" b="1" dirty="0"/>
              <a:t>BSS/OSS Chasm</a:t>
            </a:r>
          </a:p>
        </p:txBody>
      </p:sp>
      <p:sp>
        <p:nvSpPr>
          <p:cNvPr id="17" name="Content Placeholder 2"/>
          <p:cNvSpPr>
            <a:spLocks noGrp="1"/>
          </p:cNvSpPr>
          <p:nvPr>
            <p:ph idx="4294967295"/>
          </p:nvPr>
        </p:nvSpPr>
        <p:spPr>
          <a:xfrm>
            <a:off x="279331" y="1695223"/>
            <a:ext cx="3689165" cy="1131130"/>
          </a:xfrm>
        </p:spPr>
        <p:txBody>
          <a:bodyPr>
            <a:noAutofit/>
          </a:bodyPr>
          <a:lstStyle/>
          <a:p>
            <a:r>
              <a:rPr lang="en-US" sz="1800" dirty="0"/>
              <a:t>No standards for automation</a:t>
            </a:r>
          </a:p>
          <a:p>
            <a:pPr>
              <a:spcBef>
                <a:spcPts val="1200"/>
              </a:spcBef>
            </a:pPr>
            <a:r>
              <a:rPr lang="en-US" sz="1800" dirty="0"/>
              <a:t>Establishment of a new service </a:t>
            </a:r>
            <a:r>
              <a:rPr lang="en-US" sz="1800" dirty="0" smtClean="0"/>
              <a:t>takes </a:t>
            </a:r>
            <a:r>
              <a:rPr lang="en-US" sz="1800" dirty="0"/>
              <a:t>weeks</a:t>
            </a:r>
          </a:p>
        </p:txBody>
      </p:sp>
    </p:spTree>
    <p:extLst>
      <p:ext uri="{BB962C8B-B14F-4D97-AF65-F5344CB8AC3E}">
        <p14:creationId xmlns:p14="http://schemas.microsoft.com/office/powerpoint/2010/main" val="200291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89" y="176710"/>
            <a:ext cx="8706911" cy="583574"/>
          </a:xfrm>
        </p:spPr>
        <p:txBody>
          <a:bodyPr/>
          <a:lstStyle/>
          <a:p>
            <a:r>
              <a:rPr lang="en-US" dirty="0" smtClean="0"/>
              <a:t>What’s the solution?</a:t>
            </a:r>
            <a:endParaRPr lang="en-US" dirty="0"/>
          </a:p>
        </p:txBody>
      </p:sp>
      <p:pic>
        <p:nvPicPr>
          <p:cNvPr id="18" name="Picture 8" descr="http://jksafelogistics.com/images/car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511" y="936737"/>
            <a:ext cx="378700" cy="3787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296435" y="1708265"/>
            <a:ext cx="768641" cy="640232"/>
            <a:chOff x="4953312" y="1122268"/>
            <a:chExt cx="768641" cy="640232"/>
          </a:xfrm>
        </p:grpSpPr>
        <p:grpSp>
          <p:nvGrpSpPr>
            <p:cNvPr id="20" name="Group 19"/>
            <p:cNvGrpSpPr/>
            <p:nvPr/>
          </p:nvGrpSpPr>
          <p:grpSpPr>
            <a:xfrm>
              <a:off x="4953312" y="1122268"/>
              <a:ext cx="760144" cy="640232"/>
              <a:chOff x="6073809" y="1224011"/>
              <a:chExt cx="760144" cy="640232"/>
            </a:xfrm>
          </p:grpSpPr>
          <p:pic>
            <p:nvPicPr>
              <p:cNvPr id="22"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073809" y="1587244"/>
                <a:ext cx="760144" cy="276999"/>
              </a:xfrm>
              <a:prstGeom prst="rect">
                <a:avLst/>
              </a:prstGeom>
              <a:noFill/>
            </p:spPr>
            <p:txBody>
              <a:bodyPr wrap="none" rtlCol="0">
                <a:spAutoFit/>
              </a:bodyPr>
              <a:lstStyle/>
              <a:p>
                <a:r>
                  <a:rPr lang="en-US" sz="1200" dirty="0"/>
                  <a:t>Business</a:t>
                </a:r>
                <a:endParaRPr lang="en-US" sz="1400" dirty="0"/>
              </a:p>
            </p:txBody>
          </p:sp>
        </p:grpSp>
        <p:sp>
          <p:nvSpPr>
            <p:cNvPr id="21" name="Rounded Rectangle 20"/>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4" name="Group 23"/>
          <p:cNvGrpSpPr/>
          <p:nvPr/>
        </p:nvGrpSpPr>
        <p:grpSpPr>
          <a:xfrm>
            <a:off x="3226426" y="2589048"/>
            <a:ext cx="933269" cy="629283"/>
            <a:chOff x="3486299" y="1857262"/>
            <a:chExt cx="933268" cy="629283"/>
          </a:xfrm>
          <a:effectLst>
            <a:outerShdw blurRad="50800" dist="38100" dir="2700000" algn="tl" rotWithShape="0">
              <a:prstClr val="black">
                <a:alpha val="40000"/>
              </a:prstClr>
            </a:outerShdw>
          </a:effectLst>
        </p:grpSpPr>
        <p:grpSp>
          <p:nvGrpSpPr>
            <p:cNvPr id="25" name="Group 24"/>
            <p:cNvGrpSpPr/>
            <p:nvPr/>
          </p:nvGrpSpPr>
          <p:grpSpPr>
            <a:xfrm>
              <a:off x="3486299" y="1857262"/>
              <a:ext cx="933268" cy="629283"/>
              <a:chOff x="3486299" y="1857262"/>
              <a:chExt cx="933268" cy="629283"/>
            </a:xfrm>
          </p:grpSpPr>
          <p:pic>
            <p:nvPicPr>
              <p:cNvPr id="27"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486299" y="2209546"/>
                <a:ext cx="933268" cy="276999"/>
              </a:xfrm>
              <a:prstGeom prst="rect">
                <a:avLst/>
              </a:prstGeom>
              <a:noFill/>
            </p:spPr>
            <p:txBody>
              <a:bodyPr wrap="none" rtlCol="0">
                <a:spAutoFit/>
              </a:bodyPr>
              <a:lstStyle/>
              <a:p>
                <a:r>
                  <a:rPr lang="en-US" sz="1200" dirty="0"/>
                  <a:t>Operations</a:t>
                </a:r>
                <a:endParaRPr lang="en-US" sz="1400" dirty="0"/>
              </a:p>
            </p:txBody>
          </p:sp>
        </p:grpSp>
        <p:sp>
          <p:nvSpPr>
            <p:cNvPr id="26" name="Rounded Rectangle 25"/>
            <p:cNvSpPr/>
            <p:nvPr/>
          </p:nvSpPr>
          <p:spPr>
            <a:xfrm>
              <a:off x="3547118"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 name="Group 30"/>
          <p:cNvGrpSpPr/>
          <p:nvPr/>
        </p:nvGrpSpPr>
        <p:grpSpPr>
          <a:xfrm>
            <a:off x="419880" y="3235663"/>
            <a:ext cx="7878087" cy="1359540"/>
            <a:chOff x="679755" y="2884877"/>
            <a:chExt cx="7878087" cy="1359540"/>
          </a:xfrm>
        </p:grpSpPr>
        <p:pic>
          <p:nvPicPr>
            <p:cNvPr id="5" name="Picture 4"/>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530250" y="2906255"/>
              <a:ext cx="1791078" cy="1338162"/>
            </a:xfrm>
            <a:prstGeom prst="rect">
              <a:avLst/>
            </a:prstGeom>
          </p:spPr>
        </p:pic>
        <p:grpSp>
          <p:nvGrpSpPr>
            <p:cNvPr id="7" name="Group 6"/>
            <p:cNvGrpSpPr/>
            <p:nvPr/>
          </p:nvGrpSpPr>
          <p:grpSpPr>
            <a:xfrm>
              <a:off x="4536442" y="2906255"/>
              <a:ext cx="1791078" cy="1338162"/>
              <a:chOff x="2898129" y="2271255"/>
              <a:chExt cx="1791078" cy="1338162"/>
            </a:xfrm>
          </p:grpSpPr>
          <p:pic>
            <p:nvPicPr>
              <p:cNvPr id="8" name="Picture 7"/>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2898129" y="2271255"/>
                <a:ext cx="1791078" cy="1338162"/>
              </a:xfrm>
              <a:prstGeom prst="rect">
                <a:avLst/>
              </a:prstGeom>
            </p:spPr>
          </p:pic>
          <p:pic>
            <p:nvPicPr>
              <p:cNvPr id="9" name="Picture 8"/>
              <p:cNvPicPr>
                <a:picLocks noChangeAspect="1"/>
              </p:cNvPicPr>
              <p:nvPr/>
            </p:nvPicPr>
            <p:blipFill>
              <a:blip r:embed="rId6"/>
              <a:stretch>
                <a:fillRect/>
              </a:stretch>
            </p:blipFill>
            <p:spPr>
              <a:xfrm>
                <a:off x="3312921" y="2931827"/>
                <a:ext cx="1099594" cy="379438"/>
              </a:xfrm>
              <a:prstGeom prst="rect">
                <a:avLst/>
              </a:prstGeom>
            </p:spPr>
          </p:pic>
        </p:grpSp>
        <p:grpSp>
          <p:nvGrpSpPr>
            <p:cNvPr id="10" name="Group 9"/>
            <p:cNvGrpSpPr/>
            <p:nvPr/>
          </p:nvGrpSpPr>
          <p:grpSpPr>
            <a:xfrm>
              <a:off x="6039539" y="2884877"/>
              <a:ext cx="1791078" cy="1338162"/>
              <a:chOff x="4758037" y="2249877"/>
              <a:chExt cx="1791078" cy="1338162"/>
            </a:xfrm>
          </p:grpSpPr>
          <p:pic>
            <p:nvPicPr>
              <p:cNvPr id="11" name="Picture 10"/>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758037" y="2249877"/>
                <a:ext cx="1791078" cy="1338162"/>
              </a:xfrm>
              <a:prstGeom prst="rect">
                <a:avLst/>
              </a:prstGeom>
            </p:spPr>
          </p:pic>
          <p:pic>
            <p:nvPicPr>
              <p:cNvPr id="12" name="Picture 11"/>
              <p:cNvPicPr>
                <a:picLocks noChangeAspect="1"/>
              </p:cNvPicPr>
              <p:nvPr/>
            </p:nvPicPr>
            <p:blipFill>
              <a:blip r:embed="rId7"/>
              <a:stretch>
                <a:fillRect/>
              </a:stretch>
            </p:blipFill>
            <p:spPr>
              <a:xfrm>
                <a:off x="5444370" y="3024303"/>
                <a:ext cx="518506" cy="194086"/>
              </a:xfrm>
              <a:prstGeom prst="rect">
                <a:avLst/>
              </a:prstGeom>
            </p:spPr>
          </p:pic>
        </p:grpSp>
        <p:pic>
          <p:nvPicPr>
            <p:cNvPr id="14" name="Picture 13"/>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033346" y="2906255"/>
              <a:ext cx="1791078" cy="1338162"/>
            </a:xfrm>
            <a:prstGeom prst="rect">
              <a:avLst/>
            </a:prstGeom>
          </p:spPr>
        </p:pic>
        <p:pic>
          <p:nvPicPr>
            <p:cNvPr id="16" name="Picture 15"/>
            <p:cNvPicPr>
              <a:picLocks noChangeAspect="1"/>
            </p:cNvPicPr>
            <p:nvPr/>
          </p:nvPicPr>
          <p:blipFill>
            <a:blip r:embed="rId8"/>
            <a:stretch>
              <a:fillRect/>
            </a:stretch>
          </p:blipFill>
          <p:spPr>
            <a:xfrm>
              <a:off x="734533" y="3180975"/>
              <a:ext cx="995765" cy="787815"/>
            </a:xfrm>
            <a:prstGeom prst="rect">
              <a:avLst/>
            </a:prstGeom>
          </p:spPr>
        </p:pic>
        <p:pic>
          <p:nvPicPr>
            <p:cNvPr id="17" name="Picture 16"/>
            <p:cNvPicPr>
              <a:picLocks noChangeAspect="1"/>
            </p:cNvPicPr>
            <p:nvPr/>
          </p:nvPicPr>
          <p:blipFill>
            <a:blip r:embed="rId9"/>
            <a:stretch>
              <a:fillRect/>
            </a:stretch>
          </p:blipFill>
          <p:spPr>
            <a:xfrm flipH="1">
              <a:off x="7719567" y="3462030"/>
              <a:ext cx="506718" cy="506718"/>
            </a:xfrm>
            <a:prstGeom prst="rect">
              <a:avLst/>
            </a:prstGeom>
          </p:spPr>
        </p:pic>
        <p:sp>
          <p:nvSpPr>
            <p:cNvPr id="29" name="Rectangle 28"/>
            <p:cNvSpPr/>
            <p:nvPr/>
          </p:nvSpPr>
          <p:spPr>
            <a:xfrm>
              <a:off x="679755" y="3906491"/>
              <a:ext cx="1067921" cy="261610"/>
            </a:xfrm>
            <a:prstGeom prst="rect">
              <a:avLst/>
            </a:prstGeom>
          </p:spPr>
          <p:txBody>
            <a:bodyPr wrap="none">
              <a:spAutoFit/>
            </a:bodyPr>
            <a:lstStyle/>
            <a:p>
              <a:r>
                <a:rPr lang="en-US" sz="1100" dirty="0"/>
                <a:t>Headquarters </a:t>
              </a:r>
            </a:p>
          </p:txBody>
        </p:sp>
        <p:sp>
          <p:nvSpPr>
            <p:cNvPr id="30" name="Rectangle 29"/>
            <p:cNvSpPr/>
            <p:nvPr/>
          </p:nvSpPr>
          <p:spPr>
            <a:xfrm>
              <a:off x="7538011" y="3906491"/>
              <a:ext cx="1019831" cy="261610"/>
            </a:xfrm>
            <a:prstGeom prst="rect">
              <a:avLst/>
            </a:prstGeom>
          </p:spPr>
          <p:txBody>
            <a:bodyPr wrap="none">
              <a:spAutoFit/>
            </a:bodyPr>
            <a:lstStyle/>
            <a:p>
              <a:r>
                <a:rPr lang="en-US" sz="1100" dirty="0"/>
                <a:t>Branch Office</a:t>
              </a:r>
            </a:p>
          </p:txBody>
        </p:sp>
      </p:grpSp>
      <p:grpSp>
        <p:nvGrpSpPr>
          <p:cNvPr id="42" name="Group 41"/>
          <p:cNvGrpSpPr/>
          <p:nvPr/>
        </p:nvGrpSpPr>
        <p:grpSpPr>
          <a:xfrm>
            <a:off x="6270646" y="1696772"/>
            <a:ext cx="768641" cy="640232"/>
            <a:chOff x="4953312" y="1122268"/>
            <a:chExt cx="768641" cy="640232"/>
          </a:xfrm>
        </p:grpSpPr>
        <p:grpSp>
          <p:nvGrpSpPr>
            <p:cNvPr id="43" name="Group 42"/>
            <p:cNvGrpSpPr/>
            <p:nvPr/>
          </p:nvGrpSpPr>
          <p:grpSpPr>
            <a:xfrm>
              <a:off x="4953312" y="1122268"/>
              <a:ext cx="760144" cy="640232"/>
              <a:chOff x="6073809" y="1224011"/>
              <a:chExt cx="760144" cy="640232"/>
            </a:xfrm>
          </p:grpSpPr>
          <p:pic>
            <p:nvPicPr>
              <p:cNvPr id="45"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073809" y="1587244"/>
                <a:ext cx="760144" cy="276999"/>
              </a:xfrm>
              <a:prstGeom prst="rect">
                <a:avLst/>
              </a:prstGeom>
              <a:noFill/>
            </p:spPr>
            <p:txBody>
              <a:bodyPr wrap="none" rtlCol="0">
                <a:spAutoFit/>
              </a:bodyPr>
              <a:lstStyle/>
              <a:p>
                <a:r>
                  <a:rPr lang="en-US" sz="1200" dirty="0"/>
                  <a:t>Business</a:t>
                </a:r>
                <a:endParaRPr lang="en-US" sz="1400" dirty="0"/>
              </a:p>
            </p:txBody>
          </p:sp>
        </p:grpSp>
        <p:sp>
          <p:nvSpPr>
            <p:cNvPr id="44" name="Rounded Rectangle 43"/>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7" name="Group 46"/>
          <p:cNvGrpSpPr/>
          <p:nvPr/>
        </p:nvGrpSpPr>
        <p:grpSpPr>
          <a:xfrm>
            <a:off x="6201304" y="2577555"/>
            <a:ext cx="933269" cy="629283"/>
            <a:chOff x="3486966" y="1857262"/>
            <a:chExt cx="933268" cy="629283"/>
          </a:xfrm>
          <a:effectLst>
            <a:outerShdw blurRad="50800" dist="38100" dir="2700000" algn="tl" rotWithShape="0">
              <a:prstClr val="black">
                <a:alpha val="40000"/>
              </a:prstClr>
            </a:outerShdw>
          </a:effectLst>
        </p:grpSpPr>
        <p:grpSp>
          <p:nvGrpSpPr>
            <p:cNvPr id="48" name="Group 47"/>
            <p:cNvGrpSpPr/>
            <p:nvPr/>
          </p:nvGrpSpPr>
          <p:grpSpPr>
            <a:xfrm>
              <a:off x="3486966" y="1857262"/>
              <a:ext cx="933268" cy="629283"/>
              <a:chOff x="3486966" y="1857262"/>
              <a:chExt cx="933268" cy="629283"/>
            </a:xfrm>
          </p:grpSpPr>
          <p:pic>
            <p:nvPicPr>
              <p:cNvPr id="50"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486966" y="2209546"/>
                <a:ext cx="933268" cy="276999"/>
              </a:xfrm>
              <a:prstGeom prst="rect">
                <a:avLst/>
              </a:prstGeom>
              <a:noFill/>
            </p:spPr>
            <p:txBody>
              <a:bodyPr wrap="none" rtlCol="0">
                <a:spAutoFit/>
              </a:bodyPr>
              <a:lstStyle/>
              <a:p>
                <a:r>
                  <a:rPr lang="en-US" sz="1200" dirty="0"/>
                  <a:t>Operations</a:t>
                </a:r>
                <a:endParaRPr lang="en-US" sz="1400" dirty="0"/>
              </a:p>
            </p:txBody>
          </p:sp>
        </p:grpSp>
        <p:sp>
          <p:nvSpPr>
            <p:cNvPr id="49" name="Rounded Rectangle 48"/>
            <p:cNvSpPr/>
            <p:nvPr/>
          </p:nvSpPr>
          <p:spPr>
            <a:xfrm>
              <a:off x="3547118"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2" name="Group 51"/>
          <p:cNvGrpSpPr/>
          <p:nvPr/>
        </p:nvGrpSpPr>
        <p:grpSpPr>
          <a:xfrm>
            <a:off x="4777916" y="1696772"/>
            <a:ext cx="762625" cy="640232"/>
            <a:chOff x="4959328" y="1122268"/>
            <a:chExt cx="762625" cy="640232"/>
          </a:xfrm>
        </p:grpSpPr>
        <p:grpSp>
          <p:nvGrpSpPr>
            <p:cNvPr id="53" name="Group 52"/>
            <p:cNvGrpSpPr/>
            <p:nvPr/>
          </p:nvGrpSpPr>
          <p:grpSpPr>
            <a:xfrm>
              <a:off x="4959328" y="1122268"/>
              <a:ext cx="760144" cy="640232"/>
              <a:chOff x="6079825" y="1224011"/>
              <a:chExt cx="760144" cy="640232"/>
            </a:xfrm>
          </p:grpSpPr>
          <p:pic>
            <p:nvPicPr>
              <p:cNvPr id="55"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079825" y="1587244"/>
                <a:ext cx="760144" cy="276999"/>
              </a:xfrm>
              <a:prstGeom prst="rect">
                <a:avLst/>
              </a:prstGeom>
              <a:noFill/>
            </p:spPr>
            <p:txBody>
              <a:bodyPr wrap="none" rtlCol="0">
                <a:spAutoFit/>
              </a:bodyPr>
              <a:lstStyle/>
              <a:p>
                <a:r>
                  <a:rPr lang="en-US" sz="1200" dirty="0"/>
                  <a:t>Business</a:t>
                </a:r>
                <a:endParaRPr lang="en-US" sz="1400" dirty="0"/>
              </a:p>
            </p:txBody>
          </p:sp>
        </p:grpSp>
        <p:sp>
          <p:nvSpPr>
            <p:cNvPr id="54" name="Rounded Rectangle 53"/>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7" name="Group 56"/>
          <p:cNvGrpSpPr/>
          <p:nvPr/>
        </p:nvGrpSpPr>
        <p:grpSpPr>
          <a:xfrm>
            <a:off x="4707905" y="2577555"/>
            <a:ext cx="933269" cy="629283"/>
            <a:chOff x="3492315" y="1857262"/>
            <a:chExt cx="933268" cy="629283"/>
          </a:xfrm>
          <a:effectLst>
            <a:outerShdw blurRad="50800" dist="38100" dir="2700000" algn="tl" rotWithShape="0">
              <a:prstClr val="black">
                <a:alpha val="40000"/>
              </a:prstClr>
            </a:outerShdw>
          </a:effectLst>
        </p:grpSpPr>
        <p:grpSp>
          <p:nvGrpSpPr>
            <p:cNvPr id="58" name="Group 57"/>
            <p:cNvGrpSpPr/>
            <p:nvPr/>
          </p:nvGrpSpPr>
          <p:grpSpPr>
            <a:xfrm>
              <a:off x="3492315" y="1857262"/>
              <a:ext cx="933268" cy="629283"/>
              <a:chOff x="3492315" y="1857262"/>
              <a:chExt cx="933268" cy="629283"/>
            </a:xfrm>
          </p:grpSpPr>
          <p:pic>
            <p:nvPicPr>
              <p:cNvPr id="60"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492315" y="2209546"/>
                <a:ext cx="933268" cy="276999"/>
              </a:xfrm>
              <a:prstGeom prst="rect">
                <a:avLst/>
              </a:prstGeom>
              <a:noFill/>
            </p:spPr>
            <p:txBody>
              <a:bodyPr wrap="none" rtlCol="0">
                <a:spAutoFit/>
              </a:bodyPr>
              <a:lstStyle/>
              <a:p>
                <a:r>
                  <a:rPr lang="en-US" sz="1200" dirty="0"/>
                  <a:t>Operations</a:t>
                </a:r>
                <a:endParaRPr lang="en-US" sz="1400" dirty="0"/>
              </a:p>
            </p:txBody>
          </p:sp>
        </p:grpSp>
        <p:sp>
          <p:nvSpPr>
            <p:cNvPr id="59" name="Rounded Rectangle 58"/>
            <p:cNvSpPr/>
            <p:nvPr/>
          </p:nvSpPr>
          <p:spPr>
            <a:xfrm>
              <a:off x="3547118"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3" name="Group 62"/>
          <p:cNvGrpSpPr/>
          <p:nvPr/>
        </p:nvGrpSpPr>
        <p:grpSpPr>
          <a:xfrm>
            <a:off x="1727826" y="2587656"/>
            <a:ext cx="933269" cy="629283"/>
            <a:chOff x="3486299" y="1857262"/>
            <a:chExt cx="933268" cy="629283"/>
          </a:xfrm>
          <a:effectLst>
            <a:outerShdw blurRad="50800" dist="38100" dir="2700000" algn="tl" rotWithShape="0">
              <a:prstClr val="black">
                <a:alpha val="40000"/>
              </a:prstClr>
            </a:outerShdw>
          </a:effectLst>
        </p:grpSpPr>
        <p:grpSp>
          <p:nvGrpSpPr>
            <p:cNvPr id="64" name="Group 63"/>
            <p:cNvGrpSpPr/>
            <p:nvPr/>
          </p:nvGrpSpPr>
          <p:grpSpPr>
            <a:xfrm>
              <a:off x="3486299" y="1857262"/>
              <a:ext cx="933268" cy="629283"/>
              <a:chOff x="3486299" y="1857262"/>
              <a:chExt cx="933268" cy="629283"/>
            </a:xfrm>
          </p:grpSpPr>
          <p:pic>
            <p:nvPicPr>
              <p:cNvPr id="66" name="Picture 10" descr="http://www.motorolasolutions.com/content/dam/msi/images/products/smart-public-safety-solutions/user-role-icons/command_center_icon_242x174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447" y="1857262"/>
                <a:ext cx="617979" cy="444333"/>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486299" y="2209546"/>
                <a:ext cx="933268" cy="276999"/>
              </a:xfrm>
              <a:prstGeom prst="rect">
                <a:avLst/>
              </a:prstGeom>
              <a:noFill/>
            </p:spPr>
            <p:txBody>
              <a:bodyPr wrap="none" rtlCol="0">
                <a:spAutoFit/>
              </a:bodyPr>
              <a:lstStyle/>
              <a:p>
                <a:r>
                  <a:rPr lang="en-US" sz="1200" dirty="0"/>
                  <a:t>Operations</a:t>
                </a:r>
                <a:endParaRPr lang="en-US" sz="1400" dirty="0"/>
              </a:p>
            </p:txBody>
          </p:sp>
        </p:grpSp>
        <p:sp>
          <p:nvSpPr>
            <p:cNvPr id="65" name="Rounded Rectangle 64"/>
            <p:cNvSpPr/>
            <p:nvPr/>
          </p:nvSpPr>
          <p:spPr>
            <a:xfrm>
              <a:off x="3547118" y="1907715"/>
              <a:ext cx="798697" cy="539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1" name="Group 40"/>
          <p:cNvGrpSpPr/>
          <p:nvPr/>
        </p:nvGrpSpPr>
        <p:grpSpPr>
          <a:xfrm>
            <a:off x="3616931" y="2341650"/>
            <a:ext cx="152400" cy="266758"/>
            <a:chOff x="3876806" y="2178023"/>
            <a:chExt cx="152400" cy="266758"/>
          </a:xfrm>
        </p:grpSpPr>
        <p:cxnSp>
          <p:nvCxnSpPr>
            <p:cNvPr id="73" name="Straight Arrow Connector 72"/>
            <p:cNvCxnSpPr/>
            <p:nvPr/>
          </p:nvCxnSpPr>
          <p:spPr>
            <a:xfrm>
              <a:off x="3876806" y="2178023"/>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4029206" y="2178023"/>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p:cNvCxnSpPr/>
          <p:nvPr/>
        </p:nvCxnSpPr>
        <p:spPr>
          <a:xfrm>
            <a:off x="2195361" y="1382531"/>
            <a:ext cx="0" cy="34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105507" y="2330289"/>
            <a:ext cx="152400" cy="266758"/>
            <a:chOff x="5365382" y="2166663"/>
            <a:chExt cx="152400" cy="266758"/>
          </a:xfrm>
        </p:grpSpPr>
        <p:cxnSp>
          <p:nvCxnSpPr>
            <p:cNvPr id="82" name="Straight Arrow Connector 81"/>
            <p:cNvCxnSpPr/>
            <p:nvPr/>
          </p:nvCxnSpPr>
          <p:spPr>
            <a:xfrm>
              <a:off x="5365382" y="2166663"/>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517782" y="2166663"/>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94083" y="2331626"/>
            <a:ext cx="152400" cy="266758"/>
            <a:chOff x="6853958" y="2167999"/>
            <a:chExt cx="152400" cy="266758"/>
          </a:xfrm>
        </p:grpSpPr>
        <p:cxnSp>
          <p:nvCxnSpPr>
            <p:cNvPr id="86" name="Straight Arrow Connector 85"/>
            <p:cNvCxnSpPr/>
            <p:nvPr/>
          </p:nvCxnSpPr>
          <p:spPr>
            <a:xfrm>
              <a:off x="6853958" y="2167999"/>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7006358" y="2167999"/>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p:cNvCxnSpPr/>
          <p:nvPr/>
        </p:nvCxnSpPr>
        <p:spPr>
          <a:xfrm flipV="1">
            <a:off x="2267445" y="1395897"/>
            <a:ext cx="0" cy="322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525771" y="2817122"/>
            <a:ext cx="837202" cy="168453"/>
            <a:chOff x="5785645" y="2653496"/>
            <a:chExt cx="837202" cy="168453"/>
          </a:xfrm>
        </p:grpSpPr>
        <p:cxnSp>
          <p:nvCxnSpPr>
            <p:cNvPr id="90" name="Straight Arrow Connector 89"/>
            <p:cNvCxnSpPr/>
            <p:nvPr/>
          </p:nvCxnSpPr>
          <p:spPr>
            <a:xfrm rot="16200000">
              <a:off x="6204246" y="225308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6200000" flipV="1">
              <a:off x="6204246" y="238008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10"/>
            <a:stretch>
              <a:fillRect/>
            </a:stretch>
          </p:blipFill>
          <p:spPr>
            <a:xfrm>
              <a:off x="5930099" y="2653496"/>
              <a:ext cx="561130" cy="168453"/>
            </a:xfrm>
            <a:prstGeom prst="rect">
              <a:avLst/>
            </a:prstGeom>
          </p:spPr>
        </p:pic>
      </p:grpSp>
      <p:grpSp>
        <p:nvGrpSpPr>
          <p:cNvPr id="33" name="Group 32"/>
          <p:cNvGrpSpPr/>
          <p:nvPr/>
        </p:nvGrpSpPr>
        <p:grpSpPr>
          <a:xfrm>
            <a:off x="4018482" y="2813107"/>
            <a:ext cx="837202" cy="168453"/>
            <a:chOff x="4278357" y="2649480"/>
            <a:chExt cx="837202" cy="168453"/>
          </a:xfrm>
        </p:grpSpPr>
        <p:cxnSp>
          <p:nvCxnSpPr>
            <p:cNvPr id="88" name="Straight Arrow Connector 87"/>
            <p:cNvCxnSpPr/>
            <p:nvPr/>
          </p:nvCxnSpPr>
          <p:spPr>
            <a:xfrm rot="16200000">
              <a:off x="4696958" y="2251745"/>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6200000" flipV="1">
              <a:off x="4696958" y="2378745"/>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 name="Picture 101"/>
            <p:cNvPicPr>
              <a:picLocks noChangeAspect="1"/>
            </p:cNvPicPr>
            <p:nvPr/>
          </p:nvPicPr>
          <p:blipFill>
            <a:blip r:embed="rId10"/>
            <a:stretch>
              <a:fillRect/>
            </a:stretch>
          </p:blipFill>
          <p:spPr>
            <a:xfrm>
              <a:off x="4419467" y="2649480"/>
              <a:ext cx="561130" cy="168453"/>
            </a:xfrm>
            <a:prstGeom prst="rect">
              <a:avLst/>
            </a:prstGeom>
          </p:spPr>
        </p:pic>
      </p:grpSp>
      <p:grpSp>
        <p:nvGrpSpPr>
          <p:cNvPr id="3" name="Group 2"/>
          <p:cNvGrpSpPr/>
          <p:nvPr/>
        </p:nvGrpSpPr>
        <p:grpSpPr>
          <a:xfrm>
            <a:off x="2519883" y="2809091"/>
            <a:ext cx="837202" cy="168453"/>
            <a:chOff x="2779757" y="2645464"/>
            <a:chExt cx="837202" cy="168453"/>
          </a:xfrm>
        </p:grpSpPr>
        <p:cxnSp>
          <p:nvCxnSpPr>
            <p:cNvPr id="92" name="Straight Arrow Connector 91"/>
            <p:cNvCxnSpPr/>
            <p:nvPr/>
          </p:nvCxnSpPr>
          <p:spPr>
            <a:xfrm rot="16200000">
              <a:off x="3198358" y="225308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V="1">
              <a:off x="3198358" y="238008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 name="Picture 102"/>
            <p:cNvPicPr>
              <a:picLocks noChangeAspect="1"/>
            </p:cNvPicPr>
            <p:nvPr/>
          </p:nvPicPr>
          <p:blipFill>
            <a:blip r:embed="rId10"/>
            <a:stretch>
              <a:fillRect/>
            </a:stretch>
          </p:blipFill>
          <p:spPr>
            <a:xfrm>
              <a:off x="2920867" y="2645464"/>
              <a:ext cx="561130" cy="168453"/>
            </a:xfrm>
            <a:prstGeom prst="rect">
              <a:avLst/>
            </a:prstGeom>
          </p:spPr>
        </p:pic>
      </p:grpSp>
      <p:sp>
        <p:nvSpPr>
          <p:cNvPr id="104" name="TextBox 103"/>
          <p:cNvSpPr txBox="1"/>
          <p:nvPr/>
        </p:nvSpPr>
        <p:spPr>
          <a:xfrm>
            <a:off x="2339722" y="992142"/>
            <a:ext cx="1064715" cy="253916"/>
          </a:xfrm>
          <a:prstGeom prst="rect">
            <a:avLst/>
          </a:prstGeom>
          <a:noFill/>
        </p:spPr>
        <p:txBody>
          <a:bodyPr wrap="none" rtlCol="0">
            <a:spAutoFit/>
          </a:bodyPr>
          <a:lstStyle/>
          <a:p>
            <a:r>
              <a:rPr lang="en-US" sz="1050" dirty="0"/>
              <a:t>Customer Care</a:t>
            </a:r>
          </a:p>
        </p:txBody>
      </p:sp>
      <p:grpSp>
        <p:nvGrpSpPr>
          <p:cNvPr id="96" name="Group 95"/>
          <p:cNvGrpSpPr/>
          <p:nvPr/>
        </p:nvGrpSpPr>
        <p:grpSpPr>
          <a:xfrm>
            <a:off x="1797835" y="1703585"/>
            <a:ext cx="768641" cy="640232"/>
            <a:chOff x="4953312" y="1122268"/>
            <a:chExt cx="768641" cy="640232"/>
          </a:xfrm>
        </p:grpSpPr>
        <p:grpSp>
          <p:nvGrpSpPr>
            <p:cNvPr id="98" name="Group 97"/>
            <p:cNvGrpSpPr/>
            <p:nvPr/>
          </p:nvGrpSpPr>
          <p:grpSpPr>
            <a:xfrm>
              <a:off x="4953312" y="1122268"/>
              <a:ext cx="760144" cy="640232"/>
              <a:chOff x="6073809" y="1224011"/>
              <a:chExt cx="760144" cy="640232"/>
            </a:xfrm>
          </p:grpSpPr>
          <p:pic>
            <p:nvPicPr>
              <p:cNvPr id="106" name="Picture 18" descr="תוצאת תמונה עבור ‪money negotiation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646" y="1224011"/>
                <a:ext cx="538619" cy="538619"/>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6073809" y="1587244"/>
                <a:ext cx="760144" cy="276999"/>
              </a:xfrm>
              <a:prstGeom prst="rect">
                <a:avLst/>
              </a:prstGeom>
              <a:noFill/>
            </p:spPr>
            <p:txBody>
              <a:bodyPr wrap="none" rtlCol="0">
                <a:spAutoFit/>
              </a:bodyPr>
              <a:lstStyle/>
              <a:p>
                <a:r>
                  <a:rPr lang="en-US" sz="1200" dirty="0"/>
                  <a:t>Business</a:t>
                </a:r>
                <a:endParaRPr lang="en-US" sz="1400" dirty="0"/>
              </a:p>
            </p:txBody>
          </p:sp>
        </p:grpSp>
        <p:sp>
          <p:nvSpPr>
            <p:cNvPr id="105" name="Rounded Rectangle 104"/>
            <p:cNvSpPr/>
            <p:nvPr/>
          </p:nvSpPr>
          <p:spPr>
            <a:xfrm>
              <a:off x="4995865" y="1180574"/>
              <a:ext cx="726088" cy="539816"/>
            </a:xfrm>
            <a:prstGeom prst="round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8" name="Group 37"/>
          <p:cNvGrpSpPr/>
          <p:nvPr/>
        </p:nvGrpSpPr>
        <p:grpSpPr>
          <a:xfrm>
            <a:off x="2125019" y="2331626"/>
            <a:ext cx="152400" cy="266758"/>
            <a:chOff x="2384894" y="2167999"/>
            <a:chExt cx="152400" cy="266758"/>
          </a:xfrm>
        </p:grpSpPr>
        <p:cxnSp>
          <p:nvCxnSpPr>
            <p:cNvPr id="108" name="Straight Arrow Connector 107"/>
            <p:cNvCxnSpPr/>
            <p:nvPr/>
          </p:nvCxnSpPr>
          <p:spPr>
            <a:xfrm>
              <a:off x="2384894" y="2167999"/>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2537294" y="2167999"/>
              <a:ext cx="0" cy="26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a:off x="8131719" y="883942"/>
            <a:ext cx="1010528" cy="923330"/>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90</a:t>
            </a:r>
            <a:endParaRPr lang="en-US" sz="3600" b="1" dirty="0">
              <a:effectLst>
                <a:outerShdw blurRad="38100" dist="38100" dir="2700000" algn="tl">
                  <a:srgbClr val="000000">
                    <a:alpha val="43137"/>
                  </a:srgbClr>
                </a:outerShdw>
              </a:effectLst>
            </a:endParaRPr>
          </a:p>
        </p:txBody>
      </p:sp>
      <p:grpSp>
        <p:nvGrpSpPr>
          <p:cNvPr id="32" name="Group 31"/>
          <p:cNvGrpSpPr/>
          <p:nvPr/>
        </p:nvGrpSpPr>
        <p:grpSpPr>
          <a:xfrm>
            <a:off x="1328643" y="3440453"/>
            <a:ext cx="1532659" cy="326296"/>
            <a:chOff x="138203" y="2926278"/>
            <a:chExt cx="1532659" cy="326296"/>
          </a:xfrm>
        </p:grpSpPr>
        <p:sp>
          <p:nvSpPr>
            <p:cNvPr id="114" name="Rectangle 113"/>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16" name="Rectangle 115"/>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15" name="Rectangle 114"/>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17" name="Rectangle 116"/>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18" name="Rectangle 117"/>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19" name="Rectangle 118"/>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120" name="Group 119"/>
          <p:cNvGrpSpPr/>
          <p:nvPr/>
        </p:nvGrpSpPr>
        <p:grpSpPr>
          <a:xfrm>
            <a:off x="2961501" y="3440453"/>
            <a:ext cx="1532659" cy="326296"/>
            <a:chOff x="138203" y="2926278"/>
            <a:chExt cx="1532659" cy="326296"/>
          </a:xfrm>
        </p:grpSpPr>
        <p:sp>
          <p:nvSpPr>
            <p:cNvPr id="121" name="Rectangle 120"/>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22" name="Rectangle 121"/>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23" name="Rectangle 122"/>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24" name="Rectangle 123"/>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25" name="Rectangle 124"/>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26" name="Rectangle 125"/>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127" name="Group 126"/>
          <p:cNvGrpSpPr/>
          <p:nvPr/>
        </p:nvGrpSpPr>
        <p:grpSpPr>
          <a:xfrm>
            <a:off x="4594359" y="3440453"/>
            <a:ext cx="1532659" cy="326296"/>
            <a:chOff x="138203" y="2926278"/>
            <a:chExt cx="1532659" cy="326296"/>
          </a:xfrm>
        </p:grpSpPr>
        <p:sp>
          <p:nvSpPr>
            <p:cNvPr id="128" name="Rectangle 127"/>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29" name="Rectangle 128"/>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30" name="Rectangle 129"/>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31" name="Rectangle 130"/>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32" name="Rectangle 131"/>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33" name="Rectangle 132"/>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134" name="Group 133"/>
          <p:cNvGrpSpPr/>
          <p:nvPr/>
        </p:nvGrpSpPr>
        <p:grpSpPr>
          <a:xfrm>
            <a:off x="6227218" y="3440453"/>
            <a:ext cx="1532659" cy="326296"/>
            <a:chOff x="138203" y="2926278"/>
            <a:chExt cx="1532659" cy="326296"/>
          </a:xfrm>
        </p:grpSpPr>
        <p:sp>
          <p:nvSpPr>
            <p:cNvPr id="135" name="Rectangle 134"/>
            <p:cNvSpPr/>
            <p:nvPr/>
          </p:nvSpPr>
          <p:spPr>
            <a:xfrm>
              <a:off x="998423" y="2987258"/>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36" name="Rectangle 135"/>
            <p:cNvSpPr/>
            <p:nvPr/>
          </p:nvSpPr>
          <p:spPr>
            <a:xfrm>
              <a:off x="1034652" y="3024099"/>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137" name="Rectangle 136"/>
            <p:cNvSpPr/>
            <p:nvPr/>
          </p:nvSpPr>
          <p:spPr>
            <a:xfrm>
              <a:off x="1078260" y="3069625"/>
              <a:ext cx="592602" cy="1829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NMS</a:t>
              </a:r>
              <a:endParaRPr lang="en-US" sz="1800" dirty="0"/>
            </a:p>
          </p:txBody>
        </p:sp>
        <p:sp>
          <p:nvSpPr>
            <p:cNvPr id="138" name="Rectangle 137"/>
            <p:cNvSpPr/>
            <p:nvPr/>
          </p:nvSpPr>
          <p:spPr>
            <a:xfrm>
              <a:off x="138203" y="2926278"/>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39" name="Rectangle 138"/>
            <p:cNvSpPr/>
            <p:nvPr/>
          </p:nvSpPr>
          <p:spPr>
            <a:xfrm>
              <a:off x="174432" y="2963119"/>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140" name="Rectangle 139"/>
            <p:cNvSpPr/>
            <p:nvPr/>
          </p:nvSpPr>
          <p:spPr>
            <a:xfrm>
              <a:off x="218040" y="3008645"/>
              <a:ext cx="948059" cy="182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controller</a:t>
              </a:r>
              <a:endParaRPr lang="en-US" sz="1800" dirty="0"/>
            </a:p>
          </p:txBody>
        </p:sp>
      </p:grpSp>
      <p:grpSp>
        <p:nvGrpSpPr>
          <p:cNvPr id="39" name="Group 38"/>
          <p:cNvGrpSpPr/>
          <p:nvPr/>
        </p:nvGrpSpPr>
        <p:grpSpPr>
          <a:xfrm rot="707165">
            <a:off x="6533079" y="3170305"/>
            <a:ext cx="357184" cy="362181"/>
            <a:chOff x="369841" y="2078578"/>
            <a:chExt cx="357184" cy="362181"/>
          </a:xfrm>
        </p:grpSpPr>
        <p:cxnSp>
          <p:nvCxnSpPr>
            <p:cNvPr id="34" name="Straight Arrow Connector 33"/>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rot="707165">
            <a:off x="5038712" y="3182963"/>
            <a:ext cx="357184" cy="362181"/>
            <a:chOff x="369841" y="2078578"/>
            <a:chExt cx="357184" cy="362181"/>
          </a:xfrm>
        </p:grpSpPr>
        <p:cxnSp>
          <p:nvCxnSpPr>
            <p:cNvPr id="145" name="Straight Arrow Connector 144"/>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707165">
            <a:off x="3544344" y="3195620"/>
            <a:ext cx="357184" cy="362181"/>
            <a:chOff x="369841" y="2078578"/>
            <a:chExt cx="357184" cy="362181"/>
          </a:xfrm>
        </p:grpSpPr>
        <p:cxnSp>
          <p:nvCxnSpPr>
            <p:cNvPr id="150" name="Straight Arrow Connector 149"/>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rot="707165">
            <a:off x="2049975" y="3208279"/>
            <a:ext cx="357184" cy="362181"/>
            <a:chOff x="369841" y="2078578"/>
            <a:chExt cx="357184" cy="362181"/>
          </a:xfrm>
        </p:grpSpPr>
        <p:cxnSp>
          <p:nvCxnSpPr>
            <p:cNvPr id="155" name="Straight Arrow Connector 154"/>
            <p:cNvCxnSpPr/>
            <p:nvPr/>
          </p:nvCxnSpPr>
          <p:spPr>
            <a:xfrm>
              <a:off x="475247" y="2078578"/>
              <a:ext cx="132348" cy="33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475247" y="2078578"/>
              <a:ext cx="0" cy="3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369841" y="2094508"/>
              <a:ext cx="105406" cy="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76924" y="2087683"/>
              <a:ext cx="250101" cy="28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414647" y="4385759"/>
            <a:ext cx="971933" cy="369332"/>
          </a:xfrm>
          <a:prstGeom prst="rect">
            <a:avLst/>
          </a:prstGeom>
          <a:noFill/>
        </p:spPr>
        <p:txBody>
          <a:bodyPr wrap="none" rtlCol="0">
            <a:spAutoFit/>
          </a:bodyPr>
          <a:lstStyle/>
          <a:p>
            <a:r>
              <a:rPr lang="en-US" sz="1800" dirty="0"/>
              <a:t>Tel-Aviv</a:t>
            </a:r>
          </a:p>
        </p:txBody>
      </p:sp>
      <p:sp>
        <p:nvSpPr>
          <p:cNvPr id="159" name="TextBox 158"/>
          <p:cNvSpPr txBox="1"/>
          <p:nvPr/>
        </p:nvSpPr>
        <p:spPr>
          <a:xfrm>
            <a:off x="7113020" y="4381633"/>
            <a:ext cx="1343830" cy="369332"/>
          </a:xfrm>
          <a:prstGeom prst="rect">
            <a:avLst/>
          </a:prstGeom>
          <a:noFill/>
        </p:spPr>
        <p:txBody>
          <a:bodyPr wrap="none" rtlCol="0">
            <a:spAutoFit/>
          </a:bodyPr>
          <a:lstStyle/>
          <a:p>
            <a:pPr algn="ctr"/>
            <a:r>
              <a:rPr lang="en-US" sz="1800" dirty="0"/>
              <a:t>Hong Kong</a:t>
            </a:r>
          </a:p>
        </p:txBody>
      </p:sp>
      <p:pic>
        <p:nvPicPr>
          <p:cNvPr id="160"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3722" y="2595824"/>
            <a:ext cx="719937" cy="719937"/>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9303" y="2595824"/>
            <a:ext cx="719937" cy="71993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8549" y="2595824"/>
            <a:ext cx="719937" cy="719937"/>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46877" y="2595824"/>
            <a:ext cx="719937" cy="719937"/>
          </a:xfrm>
          <a:prstGeom prst="rect">
            <a:avLst/>
          </a:prstGeom>
          <a:noFill/>
          <a:extLst>
            <a:ext uri="{909E8E84-426E-40DD-AFC4-6F175D3DCCD1}">
              <a14:hiddenFill xmlns:a14="http://schemas.microsoft.com/office/drawing/2010/main">
                <a:solidFill>
                  <a:srgbClr val="FFFFFF"/>
                </a:solidFill>
              </a14:hiddenFill>
            </a:ext>
          </a:extLst>
        </p:spPr>
      </p:pic>
      <p:sp>
        <p:nvSpPr>
          <p:cNvPr id="36" name="Left-Right Arrow 35"/>
          <p:cNvSpPr/>
          <p:nvPr/>
        </p:nvSpPr>
        <p:spPr>
          <a:xfrm>
            <a:off x="2464261" y="2746858"/>
            <a:ext cx="938762" cy="3087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Std. API</a:t>
            </a:r>
            <a:endParaRPr lang="en-US" sz="1800" dirty="0"/>
          </a:p>
        </p:txBody>
      </p:sp>
      <p:sp>
        <p:nvSpPr>
          <p:cNvPr id="165" name="Left-Right Arrow 164"/>
          <p:cNvSpPr/>
          <p:nvPr/>
        </p:nvSpPr>
        <p:spPr>
          <a:xfrm>
            <a:off x="3962623" y="2742246"/>
            <a:ext cx="938762" cy="3087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Std. API</a:t>
            </a:r>
            <a:endParaRPr lang="en-US" sz="1800" dirty="0"/>
          </a:p>
        </p:txBody>
      </p:sp>
      <p:sp>
        <p:nvSpPr>
          <p:cNvPr id="166" name="Left-Right Arrow 165"/>
          <p:cNvSpPr/>
          <p:nvPr/>
        </p:nvSpPr>
        <p:spPr>
          <a:xfrm>
            <a:off x="5464156" y="2744628"/>
            <a:ext cx="938762" cy="3087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Std. API</a:t>
            </a:r>
            <a:endParaRPr lang="en-US" sz="1800" dirty="0"/>
          </a:p>
        </p:txBody>
      </p:sp>
      <p:sp>
        <p:nvSpPr>
          <p:cNvPr id="169" name="TextBox 168"/>
          <p:cNvSpPr txBox="1"/>
          <p:nvPr/>
        </p:nvSpPr>
        <p:spPr>
          <a:xfrm>
            <a:off x="7652332" y="1541148"/>
            <a:ext cx="1467068" cy="523220"/>
          </a:xfrm>
          <a:prstGeom prst="rect">
            <a:avLst/>
          </a:prstGeom>
          <a:noFill/>
        </p:spPr>
        <p:txBody>
          <a:bodyPr wrap="none" rtlCol="0">
            <a:spAutoFit/>
          </a:bodyPr>
          <a:lstStyle/>
          <a:p>
            <a:r>
              <a:rPr lang="en-US" sz="2800" dirty="0"/>
              <a:t>seconds</a:t>
            </a:r>
            <a:endParaRPr lang="en-US" sz="3200" dirty="0"/>
          </a:p>
        </p:txBody>
      </p:sp>
      <p:grpSp>
        <p:nvGrpSpPr>
          <p:cNvPr id="72" name="Group 71"/>
          <p:cNvGrpSpPr/>
          <p:nvPr/>
        </p:nvGrpSpPr>
        <p:grpSpPr>
          <a:xfrm>
            <a:off x="1528303" y="1308240"/>
            <a:ext cx="804738" cy="401453"/>
            <a:chOff x="368341" y="1514205"/>
            <a:chExt cx="804738" cy="407486"/>
          </a:xfrm>
        </p:grpSpPr>
        <p:sp>
          <p:nvSpPr>
            <p:cNvPr id="70" name="Up-Down Arrow 69"/>
            <p:cNvSpPr/>
            <p:nvPr/>
          </p:nvSpPr>
          <p:spPr>
            <a:xfrm>
              <a:off x="985265" y="1514205"/>
              <a:ext cx="187814" cy="40748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p>
          </p:txBody>
        </p:sp>
        <p:sp>
          <p:nvSpPr>
            <p:cNvPr id="71" name="TextBox 70"/>
            <p:cNvSpPr txBox="1"/>
            <p:nvPr/>
          </p:nvSpPr>
          <p:spPr>
            <a:xfrm>
              <a:off x="368341" y="1560839"/>
              <a:ext cx="706668" cy="281162"/>
            </a:xfrm>
            <a:prstGeom prst="rect">
              <a:avLst/>
            </a:prstGeom>
            <a:noFill/>
          </p:spPr>
          <p:txBody>
            <a:bodyPr wrap="none" rtlCol="0">
              <a:spAutoFit/>
            </a:bodyPr>
            <a:lstStyle/>
            <a:p>
              <a:r>
                <a:rPr lang="en-US" sz="1200" dirty="0"/>
                <a:t>Std. API</a:t>
              </a:r>
            </a:p>
          </p:txBody>
        </p:sp>
      </p:grpSp>
      <p:cxnSp>
        <p:nvCxnSpPr>
          <p:cNvPr id="167" name="Straight Arrow Connector 166"/>
          <p:cNvCxnSpPr/>
          <p:nvPr/>
        </p:nvCxnSpPr>
        <p:spPr>
          <a:xfrm rot="16200000">
            <a:off x="2941357" y="1553108"/>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16200000" flipV="1">
            <a:off x="2941357" y="1680108"/>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0" name="Picture 179"/>
          <p:cNvPicPr>
            <a:picLocks noChangeAspect="1"/>
          </p:cNvPicPr>
          <p:nvPr/>
        </p:nvPicPr>
        <p:blipFill>
          <a:blip r:embed="rId10"/>
          <a:stretch>
            <a:fillRect/>
          </a:stretch>
        </p:blipFill>
        <p:spPr>
          <a:xfrm>
            <a:off x="2663867" y="1945490"/>
            <a:ext cx="561130" cy="168453"/>
          </a:xfrm>
          <a:prstGeom prst="rect">
            <a:avLst/>
          </a:prstGeom>
        </p:spPr>
      </p:pic>
      <p:cxnSp>
        <p:nvCxnSpPr>
          <p:cNvPr id="181" name="Straight Arrow Connector 180"/>
          <p:cNvCxnSpPr/>
          <p:nvPr/>
        </p:nvCxnSpPr>
        <p:spPr>
          <a:xfrm rot="16200000">
            <a:off x="4433247" y="1544001"/>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16200000" flipV="1">
            <a:off x="4433247" y="1671002"/>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3" name="Picture 182"/>
          <p:cNvPicPr>
            <a:picLocks noChangeAspect="1"/>
          </p:cNvPicPr>
          <p:nvPr/>
        </p:nvPicPr>
        <p:blipFill>
          <a:blip r:embed="rId10"/>
          <a:stretch>
            <a:fillRect/>
          </a:stretch>
        </p:blipFill>
        <p:spPr>
          <a:xfrm>
            <a:off x="4155756" y="1936385"/>
            <a:ext cx="561130" cy="168453"/>
          </a:xfrm>
          <a:prstGeom prst="rect">
            <a:avLst/>
          </a:prstGeom>
        </p:spPr>
      </p:pic>
      <p:cxnSp>
        <p:nvCxnSpPr>
          <p:cNvPr id="184" name="Straight Arrow Connector 183"/>
          <p:cNvCxnSpPr/>
          <p:nvPr/>
        </p:nvCxnSpPr>
        <p:spPr>
          <a:xfrm rot="16200000">
            <a:off x="5925137" y="1534896"/>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16200000" flipV="1">
            <a:off x="5925137" y="1661895"/>
            <a:ext cx="0" cy="83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6" name="Picture 185"/>
          <p:cNvPicPr>
            <a:picLocks noChangeAspect="1"/>
          </p:cNvPicPr>
          <p:nvPr/>
        </p:nvPicPr>
        <p:blipFill>
          <a:blip r:embed="rId10"/>
          <a:stretch>
            <a:fillRect/>
          </a:stretch>
        </p:blipFill>
        <p:spPr>
          <a:xfrm>
            <a:off x="5647647" y="1927279"/>
            <a:ext cx="561130" cy="168453"/>
          </a:xfrm>
          <a:prstGeom prst="rect">
            <a:avLst/>
          </a:prstGeom>
        </p:spPr>
      </p:pic>
      <p:grpSp>
        <p:nvGrpSpPr>
          <p:cNvPr id="248" name="Group 247"/>
          <p:cNvGrpSpPr/>
          <p:nvPr/>
        </p:nvGrpSpPr>
        <p:grpSpPr>
          <a:xfrm>
            <a:off x="1615237" y="3682492"/>
            <a:ext cx="832437" cy="271813"/>
            <a:chOff x="371912" y="1726976"/>
            <a:chExt cx="832437" cy="271813"/>
          </a:xfrm>
        </p:grpSpPr>
        <p:sp>
          <p:nvSpPr>
            <p:cNvPr id="249" name="Rectangle 248"/>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50" name="Rectangle 249"/>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51" name="Rectangle 250"/>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252" name="Group 251"/>
          <p:cNvGrpSpPr/>
          <p:nvPr/>
        </p:nvGrpSpPr>
        <p:grpSpPr>
          <a:xfrm>
            <a:off x="3251527" y="3685987"/>
            <a:ext cx="832437" cy="271813"/>
            <a:chOff x="371912" y="1726976"/>
            <a:chExt cx="832437" cy="271813"/>
          </a:xfrm>
        </p:grpSpPr>
        <p:sp>
          <p:nvSpPr>
            <p:cNvPr id="253" name="Rectangle 252"/>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54" name="Rectangle 253"/>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55" name="Rectangle 254"/>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256" name="Group 255"/>
          <p:cNvGrpSpPr/>
          <p:nvPr/>
        </p:nvGrpSpPr>
        <p:grpSpPr>
          <a:xfrm>
            <a:off x="4887817" y="3689482"/>
            <a:ext cx="832437" cy="271813"/>
            <a:chOff x="371912" y="1726976"/>
            <a:chExt cx="832437" cy="271813"/>
          </a:xfrm>
        </p:grpSpPr>
        <p:sp>
          <p:nvSpPr>
            <p:cNvPr id="257" name="Rectangle 256"/>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58" name="Rectangle 257"/>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59" name="Rectangle 258"/>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260" name="Group 259"/>
          <p:cNvGrpSpPr/>
          <p:nvPr/>
        </p:nvGrpSpPr>
        <p:grpSpPr>
          <a:xfrm>
            <a:off x="6524107" y="3692977"/>
            <a:ext cx="832437" cy="271813"/>
            <a:chOff x="371912" y="1726976"/>
            <a:chExt cx="832437" cy="271813"/>
          </a:xfrm>
        </p:grpSpPr>
        <p:sp>
          <p:nvSpPr>
            <p:cNvPr id="261" name="Rectangle 260"/>
            <p:cNvSpPr/>
            <p:nvPr/>
          </p:nvSpPr>
          <p:spPr>
            <a:xfrm>
              <a:off x="371912" y="1726976"/>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62" name="Rectangle 261"/>
            <p:cNvSpPr/>
            <p:nvPr/>
          </p:nvSpPr>
          <p:spPr>
            <a:xfrm>
              <a:off x="409874" y="1766590"/>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63" name="Rectangle 262"/>
            <p:cNvSpPr/>
            <p:nvPr/>
          </p:nvSpPr>
          <p:spPr>
            <a:xfrm>
              <a:off x="448646" y="1799789"/>
              <a:ext cx="755703" cy="19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MANO</a:t>
              </a:r>
              <a:endParaRPr lang="en-US" sz="1800" dirty="0"/>
            </a:p>
          </p:txBody>
        </p:sp>
      </p:grpSp>
      <p:grpSp>
        <p:nvGrpSpPr>
          <p:cNvPr id="266" name="Group 265"/>
          <p:cNvGrpSpPr/>
          <p:nvPr/>
        </p:nvGrpSpPr>
        <p:grpSpPr>
          <a:xfrm>
            <a:off x="1446118" y="3185766"/>
            <a:ext cx="804738" cy="353797"/>
            <a:chOff x="368341" y="1514206"/>
            <a:chExt cx="804738" cy="359113"/>
          </a:xfrm>
        </p:grpSpPr>
        <p:sp>
          <p:nvSpPr>
            <p:cNvPr id="267" name="Up-Down Arrow 266"/>
            <p:cNvSpPr/>
            <p:nvPr/>
          </p:nvSpPr>
          <p:spPr>
            <a:xfrm>
              <a:off x="985265" y="1514206"/>
              <a:ext cx="187814" cy="359113"/>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p>
          </p:txBody>
        </p:sp>
        <p:sp>
          <p:nvSpPr>
            <p:cNvPr id="268" name="TextBox 267"/>
            <p:cNvSpPr txBox="1"/>
            <p:nvPr/>
          </p:nvSpPr>
          <p:spPr>
            <a:xfrm>
              <a:off x="368341" y="1560839"/>
              <a:ext cx="706668" cy="281161"/>
            </a:xfrm>
            <a:prstGeom prst="rect">
              <a:avLst/>
            </a:prstGeom>
            <a:noFill/>
          </p:spPr>
          <p:txBody>
            <a:bodyPr wrap="none" rtlCol="0">
              <a:spAutoFit/>
            </a:bodyPr>
            <a:lstStyle/>
            <a:p>
              <a:r>
                <a:rPr lang="en-US" sz="1200" dirty="0"/>
                <a:t>Std. API</a:t>
              </a:r>
            </a:p>
          </p:txBody>
        </p:sp>
      </p:grpSp>
      <p:grpSp>
        <p:nvGrpSpPr>
          <p:cNvPr id="269" name="Group 268"/>
          <p:cNvGrpSpPr/>
          <p:nvPr/>
        </p:nvGrpSpPr>
        <p:grpSpPr>
          <a:xfrm>
            <a:off x="2964430" y="3185766"/>
            <a:ext cx="804738" cy="353797"/>
            <a:chOff x="368341" y="1514206"/>
            <a:chExt cx="804738" cy="359113"/>
          </a:xfrm>
        </p:grpSpPr>
        <p:sp>
          <p:nvSpPr>
            <p:cNvPr id="270" name="Up-Down Arrow 269"/>
            <p:cNvSpPr/>
            <p:nvPr/>
          </p:nvSpPr>
          <p:spPr>
            <a:xfrm>
              <a:off x="985265" y="1514206"/>
              <a:ext cx="187814" cy="359113"/>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p>
          </p:txBody>
        </p:sp>
        <p:sp>
          <p:nvSpPr>
            <p:cNvPr id="271" name="TextBox 270"/>
            <p:cNvSpPr txBox="1"/>
            <p:nvPr/>
          </p:nvSpPr>
          <p:spPr>
            <a:xfrm>
              <a:off x="368341" y="1560839"/>
              <a:ext cx="706668" cy="281161"/>
            </a:xfrm>
            <a:prstGeom prst="rect">
              <a:avLst/>
            </a:prstGeom>
            <a:noFill/>
          </p:spPr>
          <p:txBody>
            <a:bodyPr wrap="none" rtlCol="0">
              <a:spAutoFit/>
            </a:bodyPr>
            <a:lstStyle/>
            <a:p>
              <a:r>
                <a:rPr lang="en-US" sz="1200" dirty="0"/>
                <a:t>Std. API</a:t>
              </a:r>
            </a:p>
          </p:txBody>
        </p:sp>
      </p:grpSp>
      <p:grpSp>
        <p:nvGrpSpPr>
          <p:cNvPr id="272" name="Group 271"/>
          <p:cNvGrpSpPr/>
          <p:nvPr/>
        </p:nvGrpSpPr>
        <p:grpSpPr>
          <a:xfrm>
            <a:off x="4434109" y="3185766"/>
            <a:ext cx="804738" cy="353797"/>
            <a:chOff x="368341" y="1514206"/>
            <a:chExt cx="804738" cy="359113"/>
          </a:xfrm>
        </p:grpSpPr>
        <p:sp>
          <p:nvSpPr>
            <p:cNvPr id="273" name="Up-Down Arrow 272"/>
            <p:cNvSpPr/>
            <p:nvPr/>
          </p:nvSpPr>
          <p:spPr>
            <a:xfrm>
              <a:off x="985265" y="1514206"/>
              <a:ext cx="187814" cy="359113"/>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p>
          </p:txBody>
        </p:sp>
        <p:sp>
          <p:nvSpPr>
            <p:cNvPr id="274" name="TextBox 273"/>
            <p:cNvSpPr txBox="1"/>
            <p:nvPr/>
          </p:nvSpPr>
          <p:spPr>
            <a:xfrm>
              <a:off x="368341" y="1560839"/>
              <a:ext cx="706668" cy="281161"/>
            </a:xfrm>
            <a:prstGeom prst="rect">
              <a:avLst/>
            </a:prstGeom>
            <a:noFill/>
          </p:spPr>
          <p:txBody>
            <a:bodyPr wrap="none" rtlCol="0">
              <a:spAutoFit/>
            </a:bodyPr>
            <a:lstStyle/>
            <a:p>
              <a:r>
                <a:rPr lang="en-US" sz="1200" dirty="0"/>
                <a:t>Std. API</a:t>
              </a:r>
            </a:p>
          </p:txBody>
        </p:sp>
      </p:grpSp>
      <p:grpSp>
        <p:nvGrpSpPr>
          <p:cNvPr id="275" name="Group 274"/>
          <p:cNvGrpSpPr/>
          <p:nvPr/>
        </p:nvGrpSpPr>
        <p:grpSpPr>
          <a:xfrm>
            <a:off x="5975309" y="3185766"/>
            <a:ext cx="804738" cy="353797"/>
            <a:chOff x="368341" y="1514206"/>
            <a:chExt cx="804738" cy="359113"/>
          </a:xfrm>
        </p:grpSpPr>
        <p:sp>
          <p:nvSpPr>
            <p:cNvPr id="276" name="Up-Down Arrow 275"/>
            <p:cNvSpPr/>
            <p:nvPr/>
          </p:nvSpPr>
          <p:spPr>
            <a:xfrm>
              <a:off x="985265" y="1514206"/>
              <a:ext cx="187814" cy="359113"/>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p>
          </p:txBody>
        </p:sp>
        <p:sp>
          <p:nvSpPr>
            <p:cNvPr id="277" name="TextBox 276"/>
            <p:cNvSpPr txBox="1"/>
            <p:nvPr/>
          </p:nvSpPr>
          <p:spPr>
            <a:xfrm>
              <a:off x="368341" y="1560839"/>
              <a:ext cx="706668" cy="281161"/>
            </a:xfrm>
            <a:prstGeom prst="rect">
              <a:avLst/>
            </a:prstGeom>
            <a:noFill/>
          </p:spPr>
          <p:txBody>
            <a:bodyPr wrap="none" rtlCol="0">
              <a:spAutoFit/>
            </a:bodyPr>
            <a:lstStyle/>
            <a:p>
              <a:r>
                <a:rPr lang="en-US" sz="1200" dirty="0"/>
                <a:t>Std. API</a:t>
              </a:r>
            </a:p>
          </p:txBody>
        </p:sp>
      </p:grpSp>
      <p:pic>
        <p:nvPicPr>
          <p:cNvPr id="279" name="Picture 278"/>
          <p:cNvPicPr>
            <a:picLocks noChangeAspect="1"/>
          </p:cNvPicPr>
          <p:nvPr/>
        </p:nvPicPr>
        <p:blipFill>
          <a:blip r:embed="rId12">
            <a:extLst>
              <a:ext uri="{BEBA8EAE-BF5A-486C-A8C5-ECC9F3942E4B}">
                <a14:imgProps xmlns:a14="http://schemas.microsoft.com/office/drawing/2010/main">
                  <a14:imgLayer r:embed="rId13">
                    <a14:imgEffect>
                      <a14:saturation sat="300000"/>
                    </a14:imgEffect>
                  </a14:imgLayer>
                </a14:imgProps>
              </a:ext>
            </a:extLst>
          </a:blip>
          <a:stretch>
            <a:fillRect/>
          </a:stretch>
        </p:blipFill>
        <p:spPr>
          <a:xfrm>
            <a:off x="2033165" y="3981428"/>
            <a:ext cx="503224" cy="333261"/>
          </a:xfrm>
          <a:prstGeom prst="roundRect">
            <a:avLst>
              <a:gd name="adj" fmla="val 349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8" name="Picture 27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52331" y="1020011"/>
            <a:ext cx="559557" cy="559557"/>
          </a:xfrm>
          <a:prstGeom prst="rect">
            <a:avLst/>
          </a:prstGeom>
        </p:spPr>
      </p:pic>
      <p:pic>
        <p:nvPicPr>
          <p:cNvPr id="4" name="Picture 3"/>
          <p:cNvPicPr>
            <a:picLocks noChangeAspect="1"/>
          </p:cNvPicPr>
          <p:nvPr/>
        </p:nvPicPr>
        <p:blipFill>
          <a:blip r:embed="rId15"/>
          <a:stretch>
            <a:fillRect/>
          </a:stretch>
        </p:blipFill>
        <p:spPr>
          <a:xfrm>
            <a:off x="3171237" y="3968165"/>
            <a:ext cx="1096151" cy="277339"/>
          </a:xfrm>
          <a:prstGeom prst="rect">
            <a:avLst/>
          </a:prstGeom>
        </p:spPr>
      </p:pic>
      <p:cxnSp>
        <p:nvCxnSpPr>
          <p:cNvPr id="97" name="Straight Connector 96"/>
          <p:cNvCxnSpPr/>
          <p:nvPr/>
        </p:nvCxnSpPr>
        <p:spPr>
          <a:xfrm>
            <a:off x="963866" y="4249026"/>
            <a:ext cx="6826201" cy="30079"/>
          </a:xfrm>
          <a:prstGeom prst="line">
            <a:avLst/>
          </a:prstGeom>
          <a:ln w="57150">
            <a:solidFill>
              <a:schemeClr val="accent6">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1"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52217" y="1743775"/>
            <a:ext cx="719937" cy="719937"/>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77798" y="1743775"/>
            <a:ext cx="719937" cy="719937"/>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7044" y="1743775"/>
            <a:ext cx="719937" cy="719937"/>
          </a:xfrm>
          <a:prstGeom prst="rect">
            <a:avLst/>
          </a:prstGeom>
          <a:noFill/>
          <a:extLst>
            <a:ext uri="{909E8E84-426E-40DD-AFC4-6F175D3DCCD1}">
              <a14:hiddenFill xmlns:a14="http://schemas.microsoft.com/office/drawing/2010/main">
                <a:solidFill>
                  <a:srgbClr val="FFFFFF"/>
                </a:solidFill>
              </a14:hiddenFill>
            </a:ext>
          </a:extLst>
        </p:spPr>
      </p:pic>
      <p:pic>
        <p:nvPicPr>
          <p:cNvPr id="284" name="Picture 4" descr="תוצאת תמונה עבור ‪automation softwar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95372" y="1743775"/>
            <a:ext cx="719937" cy="719937"/>
          </a:xfrm>
          <a:prstGeom prst="rect">
            <a:avLst/>
          </a:prstGeom>
          <a:noFill/>
          <a:extLst>
            <a:ext uri="{909E8E84-426E-40DD-AFC4-6F175D3DCCD1}">
              <a14:hiddenFill xmlns:a14="http://schemas.microsoft.com/office/drawing/2010/main">
                <a:solidFill>
                  <a:srgbClr val="FFFFFF"/>
                </a:solidFill>
              </a14:hiddenFill>
            </a:ext>
          </a:extLst>
        </p:spPr>
      </p:pic>
      <p:sp>
        <p:nvSpPr>
          <p:cNvPr id="233" name="Left-Right Arrow 232"/>
          <p:cNvSpPr/>
          <p:nvPr/>
        </p:nvSpPr>
        <p:spPr>
          <a:xfrm>
            <a:off x="2476696" y="1883258"/>
            <a:ext cx="938762" cy="3087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Std. API</a:t>
            </a:r>
            <a:endParaRPr lang="en-US" sz="1800" dirty="0"/>
          </a:p>
        </p:txBody>
      </p:sp>
      <p:sp>
        <p:nvSpPr>
          <p:cNvPr id="234" name="Left-Right Arrow 233"/>
          <p:cNvSpPr/>
          <p:nvPr/>
        </p:nvSpPr>
        <p:spPr>
          <a:xfrm>
            <a:off x="3975058" y="1878646"/>
            <a:ext cx="938762" cy="3087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Std. API</a:t>
            </a:r>
            <a:endParaRPr lang="en-US" sz="1800" dirty="0"/>
          </a:p>
        </p:txBody>
      </p:sp>
      <p:sp>
        <p:nvSpPr>
          <p:cNvPr id="235" name="Left-Right Arrow 234"/>
          <p:cNvSpPr/>
          <p:nvPr/>
        </p:nvSpPr>
        <p:spPr>
          <a:xfrm>
            <a:off x="5476591" y="1881028"/>
            <a:ext cx="938762" cy="308767"/>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Std. API</a:t>
            </a:r>
            <a:endParaRPr lang="en-US" sz="1800" dirty="0"/>
          </a:p>
        </p:txBody>
      </p:sp>
      <p:grpSp>
        <p:nvGrpSpPr>
          <p:cNvPr id="236" name="Group 235"/>
          <p:cNvGrpSpPr/>
          <p:nvPr/>
        </p:nvGrpSpPr>
        <p:grpSpPr>
          <a:xfrm>
            <a:off x="1495706" y="2225872"/>
            <a:ext cx="804738" cy="401453"/>
            <a:chOff x="368341" y="1514205"/>
            <a:chExt cx="804738" cy="407486"/>
          </a:xfrm>
        </p:grpSpPr>
        <p:sp>
          <p:nvSpPr>
            <p:cNvPr id="237" name="Up-Down Arrow 236"/>
            <p:cNvSpPr/>
            <p:nvPr/>
          </p:nvSpPr>
          <p:spPr>
            <a:xfrm>
              <a:off x="985265" y="1514205"/>
              <a:ext cx="187814" cy="407486"/>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a:p>
          </p:txBody>
        </p:sp>
        <p:sp>
          <p:nvSpPr>
            <p:cNvPr id="238" name="TextBox 237"/>
            <p:cNvSpPr txBox="1"/>
            <p:nvPr/>
          </p:nvSpPr>
          <p:spPr>
            <a:xfrm>
              <a:off x="368341" y="1560839"/>
              <a:ext cx="706668" cy="281162"/>
            </a:xfrm>
            <a:prstGeom prst="rect">
              <a:avLst/>
            </a:prstGeom>
            <a:noFill/>
          </p:spPr>
          <p:txBody>
            <a:bodyPr wrap="none" rtlCol="0">
              <a:spAutoFit/>
            </a:bodyPr>
            <a:lstStyle/>
            <a:p>
              <a:r>
                <a:rPr lang="en-US" sz="1200" dirty="0"/>
                <a:t>Std. API</a:t>
              </a:r>
            </a:p>
          </p:txBody>
        </p:sp>
      </p:grpSp>
      <p:grpSp>
        <p:nvGrpSpPr>
          <p:cNvPr id="239" name="Group 238"/>
          <p:cNvGrpSpPr/>
          <p:nvPr/>
        </p:nvGrpSpPr>
        <p:grpSpPr>
          <a:xfrm>
            <a:off x="2982773" y="2225872"/>
            <a:ext cx="804738" cy="401453"/>
            <a:chOff x="368341" y="1514205"/>
            <a:chExt cx="804738" cy="407486"/>
          </a:xfrm>
        </p:grpSpPr>
        <p:sp>
          <p:nvSpPr>
            <p:cNvPr id="240" name="Up-Down Arrow 239"/>
            <p:cNvSpPr/>
            <p:nvPr/>
          </p:nvSpPr>
          <p:spPr>
            <a:xfrm>
              <a:off x="985265" y="1514205"/>
              <a:ext cx="187814" cy="407486"/>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a:p>
          </p:txBody>
        </p:sp>
        <p:sp>
          <p:nvSpPr>
            <p:cNvPr id="241" name="TextBox 240"/>
            <p:cNvSpPr txBox="1"/>
            <p:nvPr/>
          </p:nvSpPr>
          <p:spPr>
            <a:xfrm>
              <a:off x="368341" y="1560839"/>
              <a:ext cx="706668" cy="281162"/>
            </a:xfrm>
            <a:prstGeom prst="rect">
              <a:avLst/>
            </a:prstGeom>
            <a:noFill/>
          </p:spPr>
          <p:txBody>
            <a:bodyPr wrap="none" rtlCol="0">
              <a:spAutoFit/>
            </a:bodyPr>
            <a:lstStyle/>
            <a:p>
              <a:r>
                <a:rPr lang="en-US" sz="1200" dirty="0"/>
                <a:t>Std. API</a:t>
              </a:r>
            </a:p>
          </p:txBody>
        </p:sp>
      </p:grpSp>
      <p:grpSp>
        <p:nvGrpSpPr>
          <p:cNvPr id="242" name="Group 241"/>
          <p:cNvGrpSpPr/>
          <p:nvPr/>
        </p:nvGrpSpPr>
        <p:grpSpPr>
          <a:xfrm>
            <a:off x="4469840" y="2225872"/>
            <a:ext cx="804738" cy="401453"/>
            <a:chOff x="368341" y="1514205"/>
            <a:chExt cx="804738" cy="407486"/>
          </a:xfrm>
        </p:grpSpPr>
        <p:sp>
          <p:nvSpPr>
            <p:cNvPr id="243" name="Up-Down Arrow 242"/>
            <p:cNvSpPr/>
            <p:nvPr/>
          </p:nvSpPr>
          <p:spPr>
            <a:xfrm>
              <a:off x="985265" y="1514205"/>
              <a:ext cx="187814" cy="407486"/>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a:p>
          </p:txBody>
        </p:sp>
        <p:sp>
          <p:nvSpPr>
            <p:cNvPr id="244" name="TextBox 243"/>
            <p:cNvSpPr txBox="1"/>
            <p:nvPr/>
          </p:nvSpPr>
          <p:spPr>
            <a:xfrm>
              <a:off x="368341" y="1560839"/>
              <a:ext cx="706668" cy="281162"/>
            </a:xfrm>
            <a:prstGeom prst="rect">
              <a:avLst/>
            </a:prstGeom>
            <a:noFill/>
          </p:spPr>
          <p:txBody>
            <a:bodyPr wrap="none" rtlCol="0">
              <a:spAutoFit/>
            </a:bodyPr>
            <a:lstStyle/>
            <a:p>
              <a:r>
                <a:rPr lang="en-US" sz="1200" dirty="0"/>
                <a:t>Std. API</a:t>
              </a:r>
            </a:p>
          </p:txBody>
        </p:sp>
      </p:grpSp>
      <p:grpSp>
        <p:nvGrpSpPr>
          <p:cNvPr id="245" name="Group 244"/>
          <p:cNvGrpSpPr/>
          <p:nvPr/>
        </p:nvGrpSpPr>
        <p:grpSpPr>
          <a:xfrm>
            <a:off x="5956907" y="2225872"/>
            <a:ext cx="804738" cy="401453"/>
            <a:chOff x="368341" y="1514205"/>
            <a:chExt cx="804738" cy="407486"/>
          </a:xfrm>
        </p:grpSpPr>
        <p:sp>
          <p:nvSpPr>
            <p:cNvPr id="246" name="Up-Down Arrow 245"/>
            <p:cNvSpPr/>
            <p:nvPr/>
          </p:nvSpPr>
          <p:spPr>
            <a:xfrm>
              <a:off x="985265" y="1514205"/>
              <a:ext cx="187814" cy="407486"/>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a:p>
          </p:txBody>
        </p:sp>
        <p:sp>
          <p:nvSpPr>
            <p:cNvPr id="247" name="TextBox 246"/>
            <p:cNvSpPr txBox="1"/>
            <p:nvPr/>
          </p:nvSpPr>
          <p:spPr>
            <a:xfrm>
              <a:off x="368341" y="1560839"/>
              <a:ext cx="706668" cy="281162"/>
            </a:xfrm>
            <a:prstGeom prst="rect">
              <a:avLst/>
            </a:prstGeom>
            <a:noFill/>
          </p:spPr>
          <p:txBody>
            <a:bodyPr wrap="none" rtlCol="0">
              <a:spAutoFit/>
            </a:bodyPr>
            <a:lstStyle/>
            <a:p>
              <a:r>
                <a:rPr lang="en-US" sz="1200" dirty="0"/>
                <a:t>Std. API</a:t>
              </a:r>
            </a:p>
          </p:txBody>
        </p:sp>
      </p:grpSp>
    </p:spTree>
    <p:extLst>
      <p:ext uri="{BB962C8B-B14F-4D97-AF65-F5344CB8AC3E}">
        <p14:creationId xmlns:p14="http://schemas.microsoft.com/office/powerpoint/2010/main" val="300095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63"/>
                                        </p:tgtEl>
                                      </p:cBhvr>
                                    </p:animEffect>
                                    <p:set>
                                      <p:cBhvr>
                                        <p:cTn id="7" dur="1" fill="hold">
                                          <p:stCondLst>
                                            <p:cond delay="999"/>
                                          </p:stCondLst>
                                        </p:cTn>
                                        <p:tgtEl>
                                          <p:spTgt spid="6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7"/>
                                        </p:tgtEl>
                                      </p:cBhvr>
                                    </p:animEffect>
                                    <p:set>
                                      <p:cBhvr>
                                        <p:cTn id="13" dur="1" fill="hold">
                                          <p:stCondLst>
                                            <p:cond delay="999"/>
                                          </p:stCondLst>
                                        </p:cTn>
                                        <p:tgtEl>
                                          <p:spTgt spid="5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47"/>
                                        </p:tgtEl>
                                      </p:cBhvr>
                                    </p:animEffect>
                                    <p:set>
                                      <p:cBhvr>
                                        <p:cTn id="16" dur="1" fill="hold">
                                          <p:stCondLst>
                                            <p:cond delay="999"/>
                                          </p:stCondLst>
                                        </p:cTn>
                                        <p:tgtEl>
                                          <p:spTgt spid="4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96"/>
                                        </p:tgtEl>
                                      </p:cBhvr>
                                    </p:animEffect>
                                    <p:set>
                                      <p:cBhvr>
                                        <p:cTn id="19" dur="1" fill="hold">
                                          <p:stCondLst>
                                            <p:cond delay="999"/>
                                          </p:stCondLst>
                                        </p:cTn>
                                        <p:tgtEl>
                                          <p:spTgt spid="9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19"/>
                                        </p:tgtEl>
                                      </p:cBhvr>
                                    </p:animEffect>
                                    <p:set>
                                      <p:cBhvr>
                                        <p:cTn id="22" dur="1" fill="hold">
                                          <p:stCondLst>
                                            <p:cond delay="999"/>
                                          </p:stCondLst>
                                        </p:cTn>
                                        <p:tgtEl>
                                          <p:spTgt spid="1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52"/>
                                        </p:tgtEl>
                                      </p:cBhvr>
                                    </p:animEffect>
                                    <p:set>
                                      <p:cBhvr>
                                        <p:cTn id="25" dur="1" fill="hold">
                                          <p:stCondLst>
                                            <p:cond delay="999"/>
                                          </p:stCondLst>
                                        </p:cTn>
                                        <p:tgtEl>
                                          <p:spTgt spid="5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42"/>
                                        </p:tgtEl>
                                      </p:cBhvr>
                                    </p:animEffect>
                                    <p:set>
                                      <p:cBhvr>
                                        <p:cTn id="28" dur="1" fill="hold">
                                          <p:stCondLst>
                                            <p:cond delay="999"/>
                                          </p:stCondLst>
                                        </p:cTn>
                                        <p:tgtEl>
                                          <p:spTgt spid="42"/>
                                        </p:tgtEl>
                                        <p:attrNameLst>
                                          <p:attrName>style.visibility</p:attrName>
                                        </p:attrNameLst>
                                      </p:cBhvr>
                                      <p:to>
                                        <p:strVal val="hidden"/>
                                      </p:to>
                                    </p:se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62"/>
                                        </p:tgtEl>
                                        <p:attrNameLst>
                                          <p:attrName>style.visibility</p:attrName>
                                        </p:attrNameLst>
                                      </p:cBhvr>
                                      <p:to>
                                        <p:strVal val="visible"/>
                                      </p:to>
                                    </p:set>
                                    <p:anim calcmode="lin" valueType="num">
                                      <p:cBhvr>
                                        <p:cTn id="32" dur="1000" fill="hold"/>
                                        <p:tgtEl>
                                          <p:spTgt spid="162"/>
                                        </p:tgtEl>
                                        <p:attrNameLst>
                                          <p:attrName>ppt_w</p:attrName>
                                        </p:attrNameLst>
                                      </p:cBhvr>
                                      <p:tavLst>
                                        <p:tav tm="0">
                                          <p:val>
                                            <p:fltVal val="0"/>
                                          </p:val>
                                        </p:tav>
                                        <p:tav tm="100000">
                                          <p:val>
                                            <p:strVal val="#ppt_w"/>
                                          </p:val>
                                        </p:tav>
                                      </p:tavLst>
                                    </p:anim>
                                    <p:anim calcmode="lin" valueType="num">
                                      <p:cBhvr>
                                        <p:cTn id="33" dur="1000" fill="hold"/>
                                        <p:tgtEl>
                                          <p:spTgt spid="162"/>
                                        </p:tgtEl>
                                        <p:attrNameLst>
                                          <p:attrName>ppt_h</p:attrName>
                                        </p:attrNameLst>
                                      </p:cBhvr>
                                      <p:tavLst>
                                        <p:tav tm="0">
                                          <p:val>
                                            <p:fltVal val="0"/>
                                          </p:val>
                                        </p:tav>
                                        <p:tav tm="100000">
                                          <p:val>
                                            <p:strVal val="#ppt_h"/>
                                          </p:val>
                                        </p:tav>
                                      </p:tavLst>
                                    </p:anim>
                                    <p:animEffect transition="in" filter="fade">
                                      <p:cBhvr>
                                        <p:cTn id="34" dur="1000"/>
                                        <p:tgtEl>
                                          <p:spTgt spid="162"/>
                                        </p:tgtEl>
                                      </p:cBhvr>
                                    </p:animEffect>
                                  </p:childTnLst>
                                </p:cTn>
                              </p:par>
                              <p:par>
                                <p:cTn id="35" presetID="53" presetClass="entr" presetSubtype="16"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1000" fill="hold"/>
                                        <p:tgtEl>
                                          <p:spTgt spid="160"/>
                                        </p:tgtEl>
                                        <p:attrNameLst>
                                          <p:attrName>ppt_w</p:attrName>
                                        </p:attrNameLst>
                                      </p:cBhvr>
                                      <p:tavLst>
                                        <p:tav tm="0">
                                          <p:val>
                                            <p:fltVal val="0"/>
                                          </p:val>
                                        </p:tav>
                                        <p:tav tm="100000">
                                          <p:val>
                                            <p:strVal val="#ppt_w"/>
                                          </p:val>
                                        </p:tav>
                                      </p:tavLst>
                                    </p:anim>
                                    <p:anim calcmode="lin" valueType="num">
                                      <p:cBhvr>
                                        <p:cTn id="38" dur="1000" fill="hold"/>
                                        <p:tgtEl>
                                          <p:spTgt spid="160"/>
                                        </p:tgtEl>
                                        <p:attrNameLst>
                                          <p:attrName>ppt_h</p:attrName>
                                        </p:attrNameLst>
                                      </p:cBhvr>
                                      <p:tavLst>
                                        <p:tav tm="0">
                                          <p:val>
                                            <p:fltVal val="0"/>
                                          </p:val>
                                        </p:tav>
                                        <p:tav tm="100000">
                                          <p:val>
                                            <p:strVal val="#ppt_h"/>
                                          </p:val>
                                        </p:tav>
                                      </p:tavLst>
                                    </p:anim>
                                    <p:animEffect transition="in" filter="fade">
                                      <p:cBhvr>
                                        <p:cTn id="39" dur="1000"/>
                                        <p:tgtEl>
                                          <p:spTgt spid="160"/>
                                        </p:tgtEl>
                                      </p:cBhvr>
                                    </p:animEffect>
                                  </p:childTnLst>
                                </p:cTn>
                              </p:par>
                              <p:par>
                                <p:cTn id="40" presetID="53" presetClass="entr" presetSubtype="16" fill="hold" nodeType="withEffect">
                                  <p:stCondLst>
                                    <p:cond delay="0"/>
                                  </p:stCondLst>
                                  <p:childTnLst>
                                    <p:set>
                                      <p:cBhvr>
                                        <p:cTn id="41" dur="1" fill="hold">
                                          <p:stCondLst>
                                            <p:cond delay="0"/>
                                          </p:stCondLst>
                                        </p:cTn>
                                        <p:tgtEl>
                                          <p:spTgt spid="163"/>
                                        </p:tgtEl>
                                        <p:attrNameLst>
                                          <p:attrName>style.visibility</p:attrName>
                                        </p:attrNameLst>
                                      </p:cBhvr>
                                      <p:to>
                                        <p:strVal val="visible"/>
                                      </p:to>
                                    </p:set>
                                    <p:anim calcmode="lin" valueType="num">
                                      <p:cBhvr>
                                        <p:cTn id="42" dur="1000" fill="hold"/>
                                        <p:tgtEl>
                                          <p:spTgt spid="163"/>
                                        </p:tgtEl>
                                        <p:attrNameLst>
                                          <p:attrName>ppt_w</p:attrName>
                                        </p:attrNameLst>
                                      </p:cBhvr>
                                      <p:tavLst>
                                        <p:tav tm="0">
                                          <p:val>
                                            <p:fltVal val="0"/>
                                          </p:val>
                                        </p:tav>
                                        <p:tav tm="100000">
                                          <p:val>
                                            <p:strVal val="#ppt_w"/>
                                          </p:val>
                                        </p:tav>
                                      </p:tavLst>
                                    </p:anim>
                                    <p:anim calcmode="lin" valueType="num">
                                      <p:cBhvr>
                                        <p:cTn id="43" dur="1000" fill="hold"/>
                                        <p:tgtEl>
                                          <p:spTgt spid="163"/>
                                        </p:tgtEl>
                                        <p:attrNameLst>
                                          <p:attrName>ppt_h</p:attrName>
                                        </p:attrNameLst>
                                      </p:cBhvr>
                                      <p:tavLst>
                                        <p:tav tm="0">
                                          <p:val>
                                            <p:fltVal val="0"/>
                                          </p:val>
                                        </p:tav>
                                        <p:tav tm="100000">
                                          <p:val>
                                            <p:strVal val="#ppt_h"/>
                                          </p:val>
                                        </p:tav>
                                      </p:tavLst>
                                    </p:anim>
                                    <p:animEffect transition="in" filter="fade">
                                      <p:cBhvr>
                                        <p:cTn id="44" dur="1000"/>
                                        <p:tgtEl>
                                          <p:spTgt spid="163"/>
                                        </p:tgtEl>
                                      </p:cBhvr>
                                    </p:animEffect>
                                  </p:childTnLst>
                                </p:cTn>
                              </p:par>
                              <p:par>
                                <p:cTn id="45" presetID="53" presetClass="entr" presetSubtype="16" fill="hold" nodeType="withEffect">
                                  <p:stCondLst>
                                    <p:cond delay="0"/>
                                  </p:stCondLst>
                                  <p:childTnLst>
                                    <p:set>
                                      <p:cBhvr>
                                        <p:cTn id="46" dur="1" fill="hold">
                                          <p:stCondLst>
                                            <p:cond delay="0"/>
                                          </p:stCondLst>
                                        </p:cTn>
                                        <p:tgtEl>
                                          <p:spTgt spid="164"/>
                                        </p:tgtEl>
                                        <p:attrNameLst>
                                          <p:attrName>style.visibility</p:attrName>
                                        </p:attrNameLst>
                                      </p:cBhvr>
                                      <p:to>
                                        <p:strVal val="visible"/>
                                      </p:to>
                                    </p:set>
                                    <p:anim calcmode="lin" valueType="num">
                                      <p:cBhvr>
                                        <p:cTn id="47" dur="1000" fill="hold"/>
                                        <p:tgtEl>
                                          <p:spTgt spid="164"/>
                                        </p:tgtEl>
                                        <p:attrNameLst>
                                          <p:attrName>ppt_w</p:attrName>
                                        </p:attrNameLst>
                                      </p:cBhvr>
                                      <p:tavLst>
                                        <p:tav tm="0">
                                          <p:val>
                                            <p:fltVal val="0"/>
                                          </p:val>
                                        </p:tav>
                                        <p:tav tm="100000">
                                          <p:val>
                                            <p:strVal val="#ppt_w"/>
                                          </p:val>
                                        </p:tav>
                                      </p:tavLst>
                                    </p:anim>
                                    <p:anim calcmode="lin" valueType="num">
                                      <p:cBhvr>
                                        <p:cTn id="48" dur="1000" fill="hold"/>
                                        <p:tgtEl>
                                          <p:spTgt spid="164"/>
                                        </p:tgtEl>
                                        <p:attrNameLst>
                                          <p:attrName>ppt_h</p:attrName>
                                        </p:attrNameLst>
                                      </p:cBhvr>
                                      <p:tavLst>
                                        <p:tav tm="0">
                                          <p:val>
                                            <p:fltVal val="0"/>
                                          </p:val>
                                        </p:tav>
                                        <p:tav tm="100000">
                                          <p:val>
                                            <p:strVal val="#ppt_h"/>
                                          </p:val>
                                        </p:tav>
                                      </p:tavLst>
                                    </p:anim>
                                    <p:animEffect transition="in" filter="fade">
                                      <p:cBhvr>
                                        <p:cTn id="49" dur="1000"/>
                                        <p:tgtEl>
                                          <p:spTgt spid="164"/>
                                        </p:tgtEl>
                                      </p:cBhvr>
                                    </p:animEffect>
                                  </p:childTnLst>
                                </p:cTn>
                              </p:par>
                              <p:par>
                                <p:cTn id="50" presetID="53" presetClass="entr" presetSubtype="16" fill="hold" nodeType="withEffect">
                                  <p:stCondLst>
                                    <p:cond delay="0"/>
                                  </p:stCondLst>
                                  <p:childTnLst>
                                    <p:set>
                                      <p:cBhvr>
                                        <p:cTn id="51" dur="1" fill="hold">
                                          <p:stCondLst>
                                            <p:cond delay="0"/>
                                          </p:stCondLst>
                                        </p:cTn>
                                        <p:tgtEl>
                                          <p:spTgt spid="284"/>
                                        </p:tgtEl>
                                        <p:attrNameLst>
                                          <p:attrName>style.visibility</p:attrName>
                                        </p:attrNameLst>
                                      </p:cBhvr>
                                      <p:to>
                                        <p:strVal val="visible"/>
                                      </p:to>
                                    </p:set>
                                    <p:anim calcmode="lin" valueType="num">
                                      <p:cBhvr>
                                        <p:cTn id="52" dur="1000" fill="hold"/>
                                        <p:tgtEl>
                                          <p:spTgt spid="284"/>
                                        </p:tgtEl>
                                        <p:attrNameLst>
                                          <p:attrName>ppt_w</p:attrName>
                                        </p:attrNameLst>
                                      </p:cBhvr>
                                      <p:tavLst>
                                        <p:tav tm="0">
                                          <p:val>
                                            <p:fltVal val="0"/>
                                          </p:val>
                                        </p:tav>
                                        <p:tav tm="100000">
                                          <p:val>
                                            <p:strVal val="#ppt_w"/>
                                          </p:val>
                                        </p:tav>
                                      </p:tavLst>
                                    </p:anim>
                                    <p:anim calcmode="lin" valueType="num">
                                      <p:cBhvr>
                                        <p:cTn id="53" dur="1000" fill="hold"/>
                                        <p:tgtEl>
                                          <p:spTgt spid="284"/>
                                        </p:tgtEl>
                                        <p:attrNameLst>
                                          <p:attrName>ppt_h</p:attrName>
                                        </p:attrNameLst>
                                      </p:cBhvr>
                                      <p:tavLst>
                                        <p:tav tm="0">
                                          <p:val>
                                            <p:fltVal val="0"/>
                                          </p:val>
                                        </p:tav>
                                        <p:tav tm="100000">
                                          <p:val>
                                            <p:strVal val="#ppt_h"/>
                                          </p:val>
                                        </p:tav>
                                      </p:tavLst>
                                    </p:anim>
                                    <p:animEffect transition="in" filter="fade">
                                      <p:cBhvr>
                                        <p:cTn id="54" dur="1000"/>
                                        <p:tgtEl>
                                          <p:spTgt spid="284"/>
                                        </p:tgtEl>
                                      </p:cBhvr>
                                    </p:animEffect>
                                  </p:childTnLst>
                                </p:cTn>
                              </p:par>
                              <p:par>
                                <p:cTn id="55" presetID="53" presetClass="entr" presetSubtype="16" fill="hold" nodeType="withEffect">
                                  <p:stCondLst>
                                    <p:cond delay="0"/>
                                  </p:stCondLst>
                                  <p:childTnLst>
                                    <p:set>
                                      <p:cBhvr>
                                        <p:cTn id="56" dur="1" fill="hold">
                                          <p:stCondLst>
                                            <p:cond delay="0"/>
                                          </p:stCondLst>
                                        </p:cTn>
                                        <p:tgtEl>
                                          <p:spTgt spid="283"/>
                                        </p:tgtEl>
                                        <p:attrNameLst>
                                          <p:attrName>style.visibility</p:attrName>
                                        </p:attrNameLst>
                                      </p:cBhvr>
                                      <p:to>
                                        <p:strVal val="visible"/>
                                      </p:to>
                                    </p:set>
                                    <p:anim calcmode="lin" valueType="num">
                                      <p:cBhvr>
                                        <p:cTn id="57" dur="1000" fill="hold"/>
                                        <p:tgtEl>
                                          <p:spTgt spid="283"/>
                                        </p:tgtEl>
                                        <p:attrNameLst>
                                          <p:attrName>ppt_w</p:attrName>
                                        </p:attrNameLst>
                                      </p:cBhvr>
                                      <p:tavLst>
                                        <p:tav tm="0">
                                          <p:val>
                                            <p:fltVal val="0"/>
                                          </p:val>
                                        </p:tav>
                                        <p:tav tm="100000">
                                          <p:val>
                                            <p:strVal val="#ppt_w"/>
                                          </p:val>
                                        </p:tav>
                                      </p:tavLst>
                                    </p:anim>
                                    <p:anim calcmode="lin" valueType="num">
                                      <p:cBhvr>
                                        <p:cTn id="58" dur="1000" fill="hold"/>
                                        <p:tgtEl>
                                          <p:spTgt spid="283"/>
                                        </p:tgtEl>
                                        <p:attrNameLst>
                                          <p:attrName>ppt_h</p:attrName>
                                        </p:attrNameLst>
                                      </p:cBhvr>
                                      <p:tavLst>
                                        <p:tav tm="0">
                                          <p:val>
                                            <p:fltVal val="0"/>
                                          </p:val>
                                        </p:tav>
                                        <p:tav tm="100000">
                                          <p:val>
                                            <p:strVal val="#ppt_h"/>
                                          </p:val>
                                        </p:tav>
                                      </p:tavLst>
                                    </p:anim>
                                    <p:animEffect transition="in" filter="fade">
                                      <p:cBhvr>
                                        <p:cTn id="59" dur="1000"/>
                                        <p:tgtEl>
                                          <p:spTgt spid="283"/>
                                        </p:tgtEl>
                                      </p:cBhvr>
                                    </p:animEffect>
                                  </p:childTnLst>
                                </p:cTn>
                              </p:par>
                              <p:par>
                                <p:cTn id="60" presetID="53" presetClass="entr" presetSubtype="16" fill="hold" nodeType="withEffect">
                                  <p:stCondLst>
                                    <p:cond delay="0"/>
                                  </p:stCondLst>
                                  <p:childTnLst>
                                    <p:set>
                                      <p:cBhvr>
                                        <p:cTn id="61" dur="1" fill="hold">
                                          <p:stCondLst>
                                            <p:cond delay="0"/>
                                          </p:stCondLst>
                                        </p:cTn>
                                        <p:tgtEl>
                                          <p:spTgt spid="282"/>
                                        </p:tgtEl>
                                        <p:attrNameLst>
                                          <p:attrName>style.visibility</p:attrName>
                                        </p:attrNameLst>
                                      </p:cBhvr>
                                      <p:to>
                                        <p:strVal val="visible"/>
                                      </p:to>
                                    </p:set>
                                    <p:anim calcmode="lin" valueType="num">
                                      <p:cBhvr>
                                        <p:cTn id="62" dur="1000" fill="hold"/>
                                        <p:tgtEl>
                                          <p:spTgt spid="282"/>
                                        </p:tgtEl>
                                        <p:attrNameLst>
                                          <p:attrName>ppt_w</p:attrName>
                                        </p:attrNameLst>
                                      </p:cBhvr>
                                      <p:tavLst>
                                        <p:tav tm="0">
                                          <p:val>
                                            <p:fltVal val="0"/>
                                          </p:val>
                                        </p:tav>
                                        <p:tav tm="100000">
                                          <p:val>
                                            <p:strVal val="#ppt_w"/>
                                          </p:val>
                                        </p:tav>
                                      </p:tavLst>
                                    </p:anim>
                                    <p:anim calcmode="lin" valueType="num">
                                      <p:cBhvr>
                                        <p:cTn id="63" dur="1000" fill="hold"/>
                                        <p:tgtEl>
                                          <p:spTgt spid="282"/>
                                        </p:tgtEl>
                                        <p:attrNameLst>
                                          <p:attrName>ppt_h</p:attrName>
                                        </p:attrNameLst>
                                      </p:cBhvr>
                                      <p:tavLst>
                                        <p:tav tm="0">
                                          <p:val>
                                            <p:fltVal val="0"/>
                                          </p:val>
                                        </p:tav>
                                        <p:tav tm="100000">
                                          <p:val>
                                            <p:strVal val="#ppt_h"/>
                                          </p:val>
                                        </p:tav>
                                      </p:tavLst>
                                    </p:anim>
                                    <p:animEffect transition="in" filter="fade">
                                      <p:cBhvr>
                                        <p:cTn id="64" dur="1000"/>
                                        <p:tgtEl>
                                          <p:spTgt spid="282"/>
                                        </p:tgtEl>
                                      </p:cBhvr>
                                    </p:animEffect>
                                  </p:childTnLst>
                                </p:cTn>
                              </p:par>
                              <p:par>
                                <p:cTn id="65" presetID="53" presetClass="entr" presetSubtype="16" fill="hold"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p:cTn id="67" dur="1000" fill="hold"/>
                                        <p:tgtEl>
                                          <p:spTgt spid="281"/>
                                        </p:tgtEl>
                                        <p:attrNameLst>
                                          <p:attrName>ppt_w</p:attrName>
                                        </p:attrNameLst>
                                      </p:cBhvr>
                                      <p:tavLst>
                                        <p:tav tm="0">
                                          <p:val>
                                            <p:fltVal val="0"/>
                                          </p:val>
                                        </p:tav>
                                        <p:tav tm="100000">
                                          <p:val>
                                            <p:strVal val="#ppt_w"/>
                                          </p:val>
                                        </p:tav>
                                      </p:tavLst>
                                    </p:anim>
                                    <p:anim calcmode="lin" valueType="num">
                                      <p:cBhvr>
                                        <p:cTn id="68" dur="1000" fill="hold"/>
                                        <p:tgtEl>
                                          <p:spTgt spid="281"/>
                                        </p:tgtEl>
                                        <p:attrNameLst>
                                          <p:attrName>ppt_h</p:attrName>
                                        </p:attrNameLst>
                                      </p:cBhvr>
                                      <p:tavLst>
                                        <p:tav tm="0">
                                          <p:val>
                                            <p:fltVal val="0"/>
                                          </p:val>
                                        </p:tav>
                                        <p:tav tm="100000">
                                          <p:val>
                                            <p:strVal val="#ppt_h"/>
                                          </p:val>
                                        </p:tav>
                                      </p:tavLst>
                                    </p:anim>
                                    <p:animEffect transition="in" filter="fade">
                                      <p:cBhvr>
                                        <p:cTn id="69" dur="1000"/>
                                        <p:tgtEl>
                                          <p:spTgt spid="281"/>
                                        </p:tgtEl>
                                      </p:cBhvr>
                                    </p:animEffect>
                                  </p:childTnLst>
                                </p:cTn>
                              </p:par>
                            </p:childTnLst>
                          </p:cTn>
                        </p:par>
                        <p:par>
                          <p:cTn id="70" fill="hold">
                            <p:stCondLst>
                              <p:cond delay="2000"/>
                            </p:stCondLst>
                            <p:childTnLst>
                              <p:par>
                                <p:cTn id="71" presetID="10" presetClass="exit" presetSubtype="0" fill="hold" nodeType="afterEffect">
                                  <p:stCondLst>
                                    <p:cond delay="0"/>
                                  </p:stCondLst>
                                  <p:childTnLst>
                                    <p:animEffect transition="out" filter="fade">
                                      <p:cBhvr>
                                        <p:cTn id="72" dur="10"/>
                                        <p:tgtEl>
                                          <p:spTgt spid="38"/>
                                        </p:tgtEl>
                                      </p:cBhvr>
                                    </p:animEffect>
                                    <p:set>
                                      <p:cBhvr>
                                        <p:cTn id="73" dur="1" fill="hold">
                                          <p:stCondLst>
                                            <p:cond delay="9"/>
                                          </p:stCondLst>
                                        </p:cTn>
                                        <p:tgtEl>
                                          <p:spTgt spid="3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
                                        <p:tgtEl>
                                          <p:spTgt spid="41"/>
                                        </p:tgtEl>
                                      </p:cBhvr>
                                    </p:animEffect>
                                    <p:set>
                                      <p:cBhvr>
                                        <p:cTn id="76" dur="1" fill="hold">
                                          <p:stCondLst>
                                            <p:cond delay="9"/>
                                          </p:stCondLst>
                                        </p:cTn>
                                        <p:tgtEl>
                                          <p:spTgt spid="4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
                                        <p:tgtEl>
                                          <p:spTgt spid="68"/>
                                        </p:tgtEl>
                                      </p:cBhvr>
                                    </p:animEffect>
                                    <p:set>
                                      <p:cBhvr>
                                        <p:cTn id="79" dur="1" fill="hold">
                                          <p:stCondLst>
                                            <p:cond delay="9"/>
                                          </p:stCondLst>
                                        </p:cTn>
                                        <p:tgtEl>
                                          <p:spTgt spid="6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
                                        <p:tgtEl>
                                          <p:spTgt spid="69"/>
                                        </p:tgtEl>
                                      </p:cBhvr>
                                    </p:animEffect>
                                    <p:set>
                                      <p:cBhvr>
                                        <p:cTn id="82" dur="1" fill="hold">
                                          <p:stCondLst>
                                            <p:cond delay="9"/>
                                          </p:stCondLst>
                                        </p:cTn>
                                        <p:tgtEl>
                                          <p:spTgt spid="6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8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9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7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6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8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8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4"/>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80"/>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86"/>
                                        </p:tgtEl>
                                        <p:attrNameLst>
                                          <p:attrName>style.visibility</p:attrName>
                                        </p:attrNameLst>
                                      </p:cBhvr>
                                      <p:to>
                                        <p:strVal val="hidden"/>
                                      </p:to>
                                    </p:set>
                                  </p:childTnLst>
                                </p:cTn>
                              </p:par>
                            </p:childTnLst>
                          </p:cTn>
                        </p:par>
                        <p:par>
                          <p:cTn id="105" fill="hold">
                            <p:stCondLst>
                              <p:cond delay="2010"/>
                            </p:stCondLst>
                            <p:childTnLst>
                              <p:par>
                                <p:cTn id="106" presetID="10" presetClass="exit" presetSubtype="0" fill="hold" nodeType="afterEffect">
                                  <p:stCondLst>
                                    <p:cond delay="0"/>
                                  </p:stCondLst>
                                  <p:childTnLst>
                                    <p:animEffect transition="out" filter="fade">
                                      <p:cBhvr>
                                        <p:cTn id="107" dur="10"/>
                                        <p:tgtEl>
                                          <p:spTgt spid="3"/>
                                        </p:tgtEl>
                                      </p:cBhvr>
                                    </p:animEffect>
                                    <p:set>
                                      <p:cBhvr>
                                        <p:cTn id="108" dur="1" fill="hold">
                                          <p:stCondLst>
                                            <p:cond delay="9"/>
                                          </p:stCondLst>
                                        </p:cTn>
                                        <p:tgtEl>
                                          <p:spTgt spid="3"/>
                                        </p:tgtEl>
                                        <p:attrNameLst>
                                          <p:attrName>style.visibility</p:attrName>
                                        </p:attrNameLst>
                                      </p:cBhvr>
                                      <p:to>
                                        <p:strVal val="hidden"/>
                                      </p:to>
                                    </p:set>
                                  </p:childTnLst>
                                </p:cTn>
                              </p:par>
                            </p:childTnLst>
                          </p:cTn>
                        </p:par>
                        <p:par>
                          <p:cTn id="109" fill="hold">
                            <p:stCondLst>
                              <p:cond delay="2020"/>
                            </p:stCondLst>
                            <p:childTnLst>
                              <p:par>
                                <p:cTn id="110" presetID="53" presetClass="entr" presetSubtype="16" fill="hold" grpId="0" nodeType="afterEffect">
                                  <p:stCondLst>
                                    <p:cond delay="0"/>
                                  </p:stCondLst>
                                  <p:childTnLst>
                                    <p:set>
                                      <p:cBhvr>
                                        <p:cTn id="111" dur="1" fill="hold">
                                          <p:stCondLst>
                                            <p:cond delay="0"/>
                                          </p:stCondLst>
                                        </p:cTn>
                                        <p:tgtEl>
                                          <p:spTgt spid="233"/>
                                        </p:tgtEl>
                                        <p:attrNameLst>
                                          <p:attrName>style.visibility</p:attrName>
                                        </p:attrNameLst>
                                      </p:cBhvr>
                                      <p:to>
                                        <p:strVal val="visible"/>
                                      </p:to>
                                    </p:set>
                                    <p:anim calcmode="lin" valueType="num">
                                      <p:cBhvr>
                                        <p:cTn id="112" dur="10" fill="hold"/>
                                        <p:tgtEl>
                                          <p:spTgt spid="233"/>
                                        </p:tgtEl>
                                        <p:attrNameLst>
                                          <p:attrName>ppt_w</p:attrName>
                                        </p:attrNameLst>
                                      </p:cBhvr>
                                      <p:tavLst>
                                        <p:tav tm="0">
                                          <p:val>
                                            <p:fltVal val="0"/>
                                          </p:val>
                                        </p:tav>
                                        <p:tav tm="100000">
                                          <p:val>
                                            <p:strVal val="#ppt_w"/>
                                          </p:val>
                                        </p:tav>
                                      </p:tavLst>
                                    </p:anim>
                                    <p:anim calcmode="lin" valueType="num">
                                      <p:cBhvr>
                                        <p:cTn id="113" dur="10" fill="hold"/>
                                        <p:tgtEl>
                                          <p:spTgt spid="233"/>
                                        </p:tgtEl>
                                        <p:attrNameLst>
                                          <p:attrName>ppt_h</p:attrName>
                                        </p:attrNameLst>
                                      </p:cBhvr>
                                      <p:tavLst>
                                        <p:tav tm="0">
                                          <p:val>
                                            <p:fltVal val="0"/>
                                          </p:val>
                                        </p:tav>
                                        <p:tav tm="100000">
                                          <p:val>
                                            <p:strVal val="#ppt_h"/>
                                          </p:val>
                                        </p:tav>
                                      </p:tavLst>
                                    </p:anim>
                                    <p:animEffect transition="in" filter="fade">
                                      <p:cBhvr>
                                        <p:cTn id="114" dur="10"/>
                                        <p:tgtEl>
                                          <p:spTgt spid="233"/>
                                        </p:tgtEl>
                                      </p:cBhvr>
                                    </p:animEffect>
                                  </p:childTnLst>
                                </p:cTn>
                              </p:par>
                            </p:childTnLst>
                          </p:cTn>
                        </p:par>
                        <p:par>
                          <p:cTn id="115" fill="hold">
                            <p:stCondLst>
                              <p:cond delay="2030"/>
                            </p:stCondLst>
                            <p:childTnLst>
                              <p:par>
                                <p:cTn id="116" presetID="53" presetClass="entr" presetSubtype="16"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 fill="hold"/>
                                        <p:tgtEl>
                                          <p:spTgt spid="36"/>
                                        </p:tgtEl>
                                        <p:attrNameLst>
                                          <p:attrName>ppt_w</p:attrName>
                                        </p:attrNameLst>
                                      </p:cBhvr>
                                      <p:tavLst>
                                        <p:tav tm="0">
                                          <p:val>
                                            <p:fltVal val="0"/>
                                          </p:val>
                                        </p:tav>
                                        <p:tav tm="100000">
                                          <p:val>
                                            <p:strVal val="#ppt_w"/>
                                          </p:val>
                                        </p:tav>
                                      </p:tavLst>
                                    </p:anim>
                                    <p:anim calcmode="lin" valueType="num">
                                      <p:cBhvr>
                                        <p:cTn id="119" dur="10" fill="hold"/>
                                        <p:tgtEl>
                                          <p:spTgt spid="36"/>
                                        </p:tgtEl>
                                        <p:attrNameLst>
                                          <p:attrName>ppt_h</p:attrName>
                                        </p:attrNameLst>
                                      </p:cBhvr>
                                      <p:tavLst>
                                        <p:tav tm="0">
                                          <p:val>
                                            <p:fltVal val="0"/>
                                          </p:val>
                                        </p:tav>
                                        <p:tav tm="100000">
                                          <p:val>
                                            <p:strVal val="#ppt_h"/>
                                          </p:val>
                                        </p:tav>
                                      </p:tavLst>
                                    </p:anim>
                                    <p:animEffect transition="in" filter="fade">
                                      <p:cBhvr>
                                        <p:cTn id="120" dur="10"/>
                                        <p:tgtEl>
                                          <p:spTgt spid="36"/>
                                        </p:tgtEl>
                                      </p:cBhvr>
                                    </p:animEffect>
                                  </p:childTnLst>
                                </p:cTn>
                              </p:par>
                            </p:childTnLst>
                          </p:cTn>
                        </p:par>
                        <p:par>
                          <p:cTn id="121" fill="hold">
                            <p:stCondLst>
                              <p:cond delay="2040"/>
                            </p:stCondLst>
                            <p:childTnLst>
                              <p:par>
                                <p:cTn id="122" presetID="10" presetClass="exit" presetSubtype="0" fill="hold" nodeType="afterEffect">
                                  <p:stCondLst>
                                    <p:cond delay="0"/>
                                  </p:stCondLst>
                                  <p:childTnLst>
                                    <p:animEffect transition="out" filter="fade">
                                      <p:cBhvr>
                                        <p:cTn id="123" dur="10"/>
                                        <p:tgtEl>
                                          <p:spTgt spid="33"/>
                                        </p:tgtEl>
                                      </p:cBhvr>
                                    </p:animEffect>
                                    <p:set>
                                      <p:cBhvr>
                                        <p:cTn id="124" dur="1" fill="hold">
                                          <p:stCondLst>
                                            <p:cond delay="9"/>
                                          </p:stCondLst>
                                        </p:cTn>
                                        <p:tgtEl>
                                          <p:spTgt spid="33"/>
                                        </p:tgtEl>
                                        <p:attrNameLst>
                                          <p:attrName>style.visibility</p:attrName>
                                        </p:attrNameLst>
                                      </p:cBhvr>
                                      <p:to>
                                        <p:strVal val="hidden"/>
                                      </p:to>
                                    </p:set>
                                  </p:childTnLst>
                                </p:cTn>
                              </p:par>
                            </p:childTnLst>
                          </p:cTn>
                        </p:par>
                        <p:par>
                          <p:cTn id="125" fill="hold">
                            <p:stCondLst>
                              <p:cond delay="2050"/>
                            </p:stCondLst>
                            <p:childTnLst>
                              <p:par>
                                <p:cTn id="126" presetID="53" presetClass="entr" presetSubtype="16" fill="hold" grpId="0" nodeType="afterEffect">
                                  <p:stCondLst>
                                    <p:cond delay="0"/>
                                  </p:stCondLst>
                                  <p:childTnLst>
                                    <p:set>
                                      <p:cBhvr>
                                        <p:cTn id="127" dur="1" fill="hold">
                                          <p:stCondLst>
                                            <p:cond delay="0"/>
                                          </p:stCondLst>
                                        </p:cTn>
                                        <p:tgtEl>
                                          <p:spTgt spid="165"/>
                                        </p:tgtEl>
                                        <p:attrNameLst>
                                          <p:attrName>style.visibility</p:attrName>
                                        </p:attrNameLst>
                                      </p:cBhvr>
                                      <p:to>
                                        <p:strVal val="visible"/>
                                      </p:to>
                                    </p:set>
                                    <p:anim calcmode="lin" valueType="num">
                                      <p:cBhvr>
                                        <p:cTn id="128" dur="10" fill="hold"/>
                                        <p:tgtEl>
                                          <p:spTgt spid="165"/>
                                        </p:tgtEl>
                                        <p:attrNameLst>
                                          <p:attrName>ppt_w</p:attrName>
                                        </p:attrNameLst>
                                      </p:cBhvr>
                                      <p:tavLst>
                                        <p:tav tm="0">
                                          <p:val>
                                            <p:fltVal val="0"/>
                                          </p:val>
                                        </p:tav>
                                        <p:tav tm="100000">
                                          <p:val>
                                            <p:strVal val="#ppt_w"/>
                                          </p:val>
                                        </p:tav>
                                      </p:tavLst>
                                    </p:anim>
                                    <p:anim calcmode="lin" valueType="num">
                                      <p:cBhvr>
                                        <p:cTn id="129" dur="10" fill="hold"/>
                                        <p:tgtEl>
                                          <p:spTgt spid="165"/>
                                        </p:tgtEl>
                                        <p:attrNameLst>
                                          <p:attrName>ppt_h</p:attrName>
                                        </p:attrNameLst>
                                      </p:cBhvr>
                                      <p:tavLst>
                                        <p:tav tm="0">
                                          <p:val>
                                            <p:fltVal val="0"/>
                                          </p:val>
                                        </p:tav>
                                        <p:tav tm="100000">
                                          <p:val>
                                            <p:strVal val="#ppt_h"/>
                                          </p:val>
                                        </p:tav>
                                      </p:tavLst>
                                    </p:anim>
                                    <p:animEffect transition="in" filter="fade">
                                      <p:cBhvr>
                                        <p:cTn id="130" dur="10"/>
                                        <p:tgtEl>
                                          <p:spTgt spid="165"/>
                                        </p:tgtEl>
                                      </p:cBhvr>
                                    </p:animEffect>
                                  </p:childTnLst>
                                </p:cTn>
                              </p:par>
                            </p:childTnLst>
                          </p:cTn>
                        </p:par>
                        <p:par>
                          <p:cTn id="131" fill="hold">
                            <p:stCondLst>
                              <p:cond delay="2060"/>
                            </p:stCondLst>
                            <p:childTnLst>
                              <p:par>
                                <p:cTn id="132" presetID="53" presetClass="entr" presetSubtype="16" fill="hold" grpId="0" nodeType="afterEffect">
                                  <p:stCondLst>
                                    <p:cond delay="0"/>
                                  </p:stCondLst>
                                  <p:childTnLst>
                                    <p:set>
                                      <p:cBhvr>
                                        <p:cTn id="133" dur="1" fill="hold">
                                          <p:stCondLst>
                                            <p:cond delay="0"/>
                                          </p:stCondLst>
                                        </p:cTn>
                                        <p:tgtEl>
                                          <p:spTgt spid="234"/>
                                        </p:tgtEl>
                                        <p:attrNameLst>
                                          <p:attrName>style.visibility</p:attrName>
                                        </p:attrNameLst>
                                      </p:cBhvr>
                                      <p:to>
                                        <p:strVal val="visible"/>
                                      </p:to>
                                    </p:set>
                                    <p:anim calcmode="lin" valueType="num">
                                      <p:cBhvr>
                                        <p:cTn id="134" dur="10" fill="hold"/>
                                        <p:tgtEl>
                                          <p:spTgt spid="234"/>
                                        </p:tgtEl>
                                        <p:attrNameLst>
                                          <p:attrName>ppt_w</p:attrName>
                                        </p:attrNameLst>
                                      </p:cBhvr>
                                      <p:tavLst>
                                        <p:tav tm="0">
                                          <p:val>
                                            <p:fltVal val="0"/>
                                          </p:val>
                                        </p:tav>
                                        <p:tav tm="100000">
                                          <p:val>
                                            <p:strVal val="#ppt_w"/>
                                          </p:val>
                                        </p:tav>
                                      </p:tavLst>
                                    </p:anim>
                                    <p:anim calcmode="lin" valueType="num">
                                      <p:cBhvr>
                                        <p:cTn id="135" dur="10" fill="hold"/>
                                        <p:tgtEl>
                                          <p:spTgt spid="234"/>
                                        </p:tgtEl>
                                        <p:attrNameLst>
                                          <p:attrName>ppt_h</p:attrName>
                                        </p:attrNameLst>
                                      </p:cBhvr>
                                      <p:tavLst>
                                        <p:tav tm="0">
                                          <p:val>
                                            <p:fltVal val="0"/>
                                          </p:val>
                                        </p:tav>
                                        <p:tav tm="100000">
                                          <p:val>
                                            <p:strVal val="#ppt_h"/>
                                          </p:val>
                                        </p:tav>
                                      </p:tavLst>
                                    </p:anim>
                                    <p:animEffect transition="in" filter="fade">
                                      <p:cBhvr>
                                        <p:cTn id="136" dur="10"/>
                                        <p:tgtEl>
                                          <p:spTgt spid="234"/>
                                        </p:tgtEl>
                                      </p:cBhvr>
                                    </p:animEffect>
                                  </p:childTnLst>
                                </p:cTn>
                              </p:par>
                            </p:childTnLst>
                          </p:cTn>
                        </p:par>
                        <p:par>
                          <p:cTn id="137" fill="hold">
                            <p:stCondLst>
                              <p:cond delay="2070"/>
                            </p:stCondLst>
                            <p:childTnLst>
                              <p:par>
                                <p:cTn id="138" presetID="10" presetClass="exit" presetSubtype="0" fill="hold" nodeType="afterEffect">
                                  <p:stCondLst>
                                    <p:cond delay="0"/>
                                  </p:stCondLst>
                                  <p:childTnLst>
                                    <p:animEffect transition="out" filter="fade">
                                      <p:cBhvr>
                                        <p:cTn id="139" dur="10"/>
                                        <p:tgtEl>
                                          <p:spTgt spid="35"/>
                                        </p:tgtEl>
                                      </p:cBhvr>
                                    </p:animEffect>
                                    <p:set>
                                      <p:cBhvr>
                                        <p:cTn id="140" dur="1" fill="hold">
                                          <p:stCondLst>
                                            <p:cond delay="9"/>
                                          </p:stCondLst>
                                        </p:cTn>
                                        <p:tgtEl>
                                          <p:spTgt spid="35"/>
                                        </p:tgtEl>
                                        <p:attrNameLst>
                                          <p:attrName>style.visibility</p:attrName>
                                        </p:attrNameLst>
                                      </p:cBhvr>
                                      <p:to>
                                        <p:strVal val="hidden"/>
                                      </p:to>
                                    </p:set>
                                  </p:childTnLst>
                                </p:cTn>
                              </p:par>
                            </p:childTnLst>
                          </p:cTn>
                        </p:par>
                        <p:par>
                          <p:cTn id="141" fill="hold">
                            <p:stCondLst>
                              <p:cond delay="2080"/>
                            </p:stCondLst>
                            <p:childTnLst>
                              <p:par>
                                <p:cTn id="142" presetID="53" presetClass="entr" presetSubtype="16" fill="hold" grpId="0" nodeType="afterEffect">
                                  <p:stCondLst>
                                    <p:cond delay="0"/>
                                  </p:stCondLst>
                                  <p:childTnLst>
                                    <p:set>
                                      <p:cBhvr>
                                        <p:cTn id="143" dur="1" fill="hold">
                                          <p:stCondLst>
                                            <p:cond delay="0"/>
                                          </p:stCondLst>
                                        </p:cTn>
                                        <p:tgtEl>
                                          <p:spTgt spid="166"/>
                                        </p:tgtEl>
                                        <p:attrNameLst>
                                          <p:attrName>style.visibility</p:attrName>
                                        </p:attrNameLst>
                                      </p:cBhvr>
                                      <p:to>
                                        <p:strVal val="visible"/>
                                      </p:to>
                                    </p:set>
                                    <p:anim calcmode="lin" valueType="num">
                                      <p:cBhvr>
                                        <p:cTn id="144" dur="10" fill="hold"/>
                                        <p:tgtEl>
                                          <p:spTgt spid="166"/>
                                        </p:tgtEl>
                                        <p:attrNameLst>
                                          <p:attrName>ppt_w</p:attrName>
                                        </p:attrNameLst>
                                      </p:cBhvr>
                                      <p:tavLst>
                                        <p:tav tm="0">
                                          <p:val>
                                            <p:fltVal val="0"/>
                                          </p:val>
                                        </p:tav>
                                        <p:tav tm="100000">
                                          <p:val>
                                            <p:strVal val="#ppt_w"/>
                                          </p:val>
                                        </p:tav>
                                      </p:tavLst>
                                    </p:anim>
                                    <p:anim calcmode="lin" valueType="num">
                                      <p:cBhvr>
                                        <p:cTn id="145" dur="10" fill="hold"/>
                                        <p:tgtEl>
                                          <p:spTgt spid="166"/>
                                        </p:tgtEl>
                                        <p:attrNameLst>
                                          <p:attrName>ppt_h</p:attrName>
                                        </p:attrNameLst>
                                      </p:cBhvr>
                                      <p:tavLst>
                                        <p:tav tm="0">
                                          <p:val>
                                            <p:fltVal val="0"/>
                                          </p:val>
                                        </p:tav>
                                        <p:tav tm="100000">
                                          <p:val>
                                            <p:strVal val="#ppt_h"/>
                                          </p:val>
                                        </p:tav>
                                      </p:tavLst>
                                    </p:anim>
                                    <p:animEffect transition="in" filter="fade">
                                      <p:cBhvr>
                                        <p:cTn id="146" dur="10"/>
                                        <p:tgtEl>
                                          <p:spTgt spid="166"/>
                                        </p:tgtEl>
                                      </p:cBhvr>
                                    </p:animEffect>
                                  </p:childTnLst>
                                </p:cTn>
                              </p:par>
                            </p:childTnLst>
                          </p:cTn>
                        </p:par>
                        <p:par>
                          <p:cTn id="147" fill="hold">
                            <p:stCondLst>
                              <p:cond delay="2090"/>
                            </p:stCondLst>
                            <p:childTnLst>
                              <p:par>
                                <p:cTn id="148" presetID="53" presetClass="entr" presetSubtype="16" fill="hold" grpId="0" nodeType="afterEffect">
                                  <p:stCondLst>
                                    <p:cond delay="0"/>
                                  </p:stCondLst>
                                  <p:childTnLst>
                                    <p:set>
                                      <p:cBhvr>
                                        <p:cTn id="149" dur="1" fill="hold">
                                          <p:stCondLst>
                                            <p:cond delay="0"/>
                                          </p:stCondLst>
                                        </p:cTn>
                                        <p:tgtEl>
                                          <p:spTgt spid="235"/>
                                        </p:tgtEl>
                                        <p:attrNameLst>
                                          <p:attrName>style.visibility</p:attrName>
                                        </p:attrNameLst>
                                      </p:cBhvr>
                                      <p:to>
                                        <p:strVal val="visible"/>
                                      </p:to>
                                    </p:set>
                                    <p:anim calcmode="lin" valueType="num">
                                      <p:cBhvr>
                                        <p:cTn id="150" dur="10" fill="hold"/>
                                        <p:tgtEl>
                                          <p:spTgt spid="235"/>
                                        </p:tgtEl>
                                        <p:attrNameLst>
                                          <p:attrName>ppt_w</p:attrName>
                                        </p:attrNameLst>
                                      </p:cBhvr>
                                      <p:tavLst>
                                        <p:tav tm="0">
                                          <p:val>
                                            <p:fltVal val="0"/>
                                          </p:val>
                                        </p:tav>
                                        <p:tav tm="100000">
                                          <p:val>
                                            <p:strVal val="#ppt_w"/>
                                          </p:val>
                                        </p:tav>
                                      </p:tavLst>
                                    </p:anim>
                                    <p:anim calcmode="lin" valueType="num">
                                      <p:cBhvr>
                                        <p:cTn id="151" dur="10" fill="hold"/>
                                        <p:tgtEl>
                                          <p:spTgt spid="235"/>
                                        </p:tgtEl>
                                        <p:attrNameLst>
                                          <p:attrName>ppt_h</p:attrName>
                                        </p:attrNameLst>
                                      </p:cBhvr>
                                      <p:tavLst>
                                        <p:tav tm="0">
                                          <p:val>
                                            <p:fltVal val="0"/>
                                          </p:val>
                                        </p:tav>
                                        <p:tav tm="100000">
                                          <p:val>
                                            <p:strVal val="#ppt_h"/>
                                          </p:val>
                                        </p:tav>
                                      </p:tavLst>
                                    </p:anim>
                                    <p:animEffect transition="in" filter="fade">
                                      <p:cBhvr>
                                        <p:cTn id="152" dur="10"/>
                                        <p:tgtEl>
                                          <p:spTgt spid="235"/>
                                        </p:tgtEl>
                                      </p:cBhvr>
                                    </p:animEffect>
                                  </p:childTnLst>
                                </p:cTn>
                              </p:par>
                              <p:par>
                                <p:cTn id="153" presetID="1" presetClass="exit" presetSubtype="0" fill="hold" nodeType="withEffect">
                                  <p:stCondLst>
                                    <p:cond delay="0"/>
                                  </p:stCondLst>
                                  <p:childTnLst>
                                    <p:set>
                                      <p:cBhvr>
                                        <p:cTn id="154" dur="1" fill="hold">
                                          <p:stCondLst>
                                            <p:cond delay="0"/>
                                          </p:stCondLst>
                                        </p:cTn>
                                        <p:tgtEl>
                                          <p:spTgt spid="154"/>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49"/>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44"/>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39"/>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23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39"/>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42"/>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45"/>
                                        </p:tgtEl>
                                        <p:attrNameLst>
                                          <p:attrName>style.visibility</p:attrName>
                                        </p:attrNameLst>
                                      </p:cBhvr>
                                      <p:to>
                                        <p:strVal val="visible"/>
                                      </p:to>
                                    </p:set>
                                  </p:childTnLst>
                                </p:cTn>
                              </p:par>
                            </p:childTnLst>
                          </p:cTn>
                        </p:par>
                        <p:par>
                          <p:cTn id="169" fill="hold">
                            <p:stCondLst>
                              <p:cond delay="2100"/>
                            </p:stCondLst>
                            <p:childTnLst>
                              <p:par>
                                <p:cTn id="170" presetID="1" presetClass="entr" presetSubtype="0" fill="hold" nodeType="afterEffect">
                                  <p:stCondLst>
                                    <p:cond delay="0"/>
                                  </p:stCondLst>
                                  <p:childTnLst>
                                    <p:set>
                                      <p:cBhvr>
                                        <p:cTn id="171" dur="1" fill="hold">
                                          <p:stCondLst>
                                            <p:cond delay="0"/>
                                          </p:stCondLst>
                                        </p:cTn>
                                        <p:tgtEl>
                                          <p:spTgt spid="72"/>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266"/>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269"/>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272"/>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275"/>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97"/>
                                        </p:tgtEl>
                                        <p:attrNameLst>
                                          <p:attrName>style.visibility</p:attrName>
                                        </p:attrNameLst>
                                      </p:cBhvr>
                                      <p:to>
                                        <p:strVal val="visible"/>
                                      </p:to>
                                    </p:set>
                                    <p:animEffect transition="in" filter="barn(inVertical)">
                                      <p:cBhvr>
                                        <p:cTn id="184" dur="500"/>
                                        <p:tgtEl>
                                          <p:spTgt spid="97"/>
                                        </p:tgtEl>
                                      </p:cBhvr>
                                    </p:animEffect>
                                  </p:childTnLst>
                                </p:cTn>
                              </p:par>
                              <p:par>
                                <p:cTn id="185" presetID="26" presetClass="entr" presetSubtype="0" fill="hold" grpId="0" nodeType="withEffect">
                                  <p:stCondLst>
                                    <p:cond delay="0"/>
                                  </p:stCondLst>
                                  <p:childTnLst>
                                    <p:set>
                                      <p:cBhvr>
                                        <p:cTn id="186" dur="1" fill="hold">
                                          <p:stCondLst>
                                            <p:cond delay="0"/>
                                          </p:stCondLst>
                                        </p:cTn>
                                        <p:tgtEl>
                                          <p:spTgt spid="110"/>
                                        </p:tgtEl>
                                        <p:attrNameLst>
                                          <p:attrName>style.visibility</p:attrName>
                                        </p:attrNameLst>
                                      </p:cBhvr>
                                      <p:to>
                                        <p:strVal val="visible"/>
                                      </p:to>
                                    </p:set>
                                    <p:animEffect transition="in" filter="wipe(down)">
                                      <p:cBhvr>
                                        <p:cTn id="187" dur="580">
                                          <p:stCondLst>
                                            <p:cond delay="0"/>
                                          </p:stCondLst>
                                        </p:cTn>
                                        <p:tgtEl>
                                          <p:spTgt spid="110"/>
                                        </p:tgtEl>
                                      </p:cBhvr>
                                    </p:animEffect>
                                    <p:anim calcmode="lin" valueType="num">
                                      <p:cBhvr>
                                        <p:cTn id="188"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193" dur="26">
                                          <p:stCondLst>
                                            <p:cond delay="650"/>
                                          </p:stCondLst>
                                        </p:cTn>
                                        <p:tgtEl>
                                          <p:spTgt spid="110"/>
                                        </p:tgtEl>
                                      </p:cBhvr>
                                      <p:to x="100000" y="60000"/>
                                    </p:animScale>
                                    <p:animScale>
                                      <p:cBhvr>
                                        <p:cTn id="194" dur="166" decel="50000">
                                          <p:stCondLst>
                                            <p:cond delay="676"/>
                                          </p:stCondLst>
                                        </p:cTn>
                                        <p:tgtEl>
                                          <p:spTgt spid="110"/>
                                        </p:tgtEl>
                                      </p:cBhvr>
                                      <p:to x="100000" y="100000"/>
                                    </p:animScale>
                                    <p:animScale>
                                      <p:cBhvr>
                                        <p:cTn id="195" dur="26">
                                          <p:stCondLst>
                                            <p:cond delay="1312"/>
                                          </p:stCondLst>
                                        </p:cTn>
                                        <p:tgtEl>
                                          <p:spTgt spid="110"/>
                                        </p:tgtEl>
                                      </p:cBhvr>
                                      <p:to x="100000" y="80000"/>
                                    </p:animScale>
                                    <p:animScale>
                                      <p:cBhvr>
                                        <p:cTn id="196" dur="166" decel="50000">
                                          <p:stCondLst>
                                            <p:cond delay="1338"/>
                                          </p:stCondLst>
                                        </p:cTn>
                                        <p:tgtEl>
                                          <p:spTgt spid="110"/>
                                        </p:tgtEl>
                                      </p:cBhvr>
                                      <p:to x="100000" y="100000"/>
                                    </p:animScale>
                                    <p:animScale>
                                      <p:cBhvr>
                                        <p:cTn id="197" dur="26">
                                          <p:stCondLst>
                                            <p:cond delay="1642"/>
                                          </p:stCondLst>
                                        </p:cTn>
                                        <p:tgtEl>
                                          <p:spTgt spid="110"/>
                                        </p:tgtEl>
                                      </p:cBhvr>
                                      <p:to x="100000" y="90000"/>
                                    </p:animScale>
                                    <p:animScale>
                                      <p:cBhvr>
                                        <p:cTn id="198" dur="166" decel="50000">
                                          <p:stCondLst>
                                            <p:cond delay="1668"/>
                                          </p:stCondLst>
                                        </p:cTn>
                                        <p:tgtEl>
                                          <p:spTgt spid="110"/>
                                        </p:tgtEl>
                                      </p:cBhvr>
                                      <p:to x="100000" y="100000"/>
                                    </p:animScale>
                                    <p:animScale>
                                      <p:cBhvr>
                                        <p:cTn id="199" dur="26">
                                          <p:stCondLst>
                                            <p:cond delay="1808"/>
                                          </p:stCondLst>
                                        </p:cTn>
                                        <p:tgtEl>
                                          <p:spTgt spid="110"/>
                                        </p:tgtEl>
                                      </p:cBhvr>
                                      <p:to x="100000" y="95000"/>
                                    </p:animScale>
                                    <p:animScale>
                                      <p:cBhvr>
                                        <p:cTn id="200" dur="166" decel="50000">
                                          <p:stCondLst>
                                            <p:cond delay="1834"/>
                                          </p:stCondLst>
                                        </p:cTn>
                                        <p:tgtEl>
                                          <p:spTgt spid="110"/>
                                        </p:tgtEl>
                                      </p:cBhvr>
                                      <p:to x="100000" y="100000"/>
                                    </p:animScale>
                                  </p:childTnLst>
                                </p:cTn>
                              </p:par>
                              <p:par>
                                <p:cTn id="201" presetID="26" presetClass="entr" presetSubtype="0" fill="hold" grpId="0" nodeType="withEffect">
                                  <p:stCondLst>
                                    <p:cond delay="0"/>
                                  </p:stCondLst>
                                  <p:childTnLst>
                                    <p:set>
                                      <p:cBhvr>
                                        <p:cTn id="202" dur="1" fill="hold">
                                          <p:stCondLst>
                                            <p:cond delay="0"/>
                                          </p:stCondLst>
                                        </p:cTn>
                                        <p:tgtEl>
                                          <p:spTgt spid="169"/>
                                        </p:tgtEl>
                                        <p:attrNameLst>
                                          <p:attrName>style.visibility</p:attrName>
                                        </p:attrNameLst>
                                      </p:cBhvr>
                                      <p:to>
                                        <p:strVal val="visible"/>
                                      </p:to>
                                    </p:set>
                                    <p:animEffect transition="in" filter="wipe(down)">
                                      <p:cBhvr>
                                        <p:cTn id="203" dur="580">
                                          <p:stCondLst>
                                            <p:cond delay="0"/>
                                          </p:stCondLst>
                                        </p:cTn>
                                        <p:tgtEl>
                                          <p:spTgt spid="169"/>
                                        </p:tgtEl>
                                      </p:cBhvr>
                                    </p:animEffect>
                                    <p:anim calcmode="lin" valueType="num">
                                      <p:cBhvr>
                                        <p:cTn id="204"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209" dur="26">
                                          <p:stCondLst>
                                            <p:cond delay="650"/>
                                          </p:stCondLst>
                                        </p:cTn>
                                        <p:tgtEl>
                                          <p:spTgt spid="169"/>
                                        </p:tgtEl>
                                      </p:cBhvr>
                                      <p:to x="100000" y="60000"/>
                                    </p:animScale>
                                    <p:animScale>
                                      <p:cBhvr>
                                        <p:cTn id="210" dur="166" decel="50000">
                                          <p:stCondLst>
                                            <p:cond delay="676"/>
                                          </p:stCondLst>
                                        </p:cTn>
                                        <p:tgtEl>
                                          <p:spTgt spid="169"/>
                                        </p:tgtEl>
                                      </p:cBhvr>
                                      <p:to x="100000" y="100000"/>
                                    </p:animScale>
                                    <p:animScale>
                                      <p:cBhvr>
                                        <p:cTn id="211" dur="26">
                                          <p:stCondLst>
                                            <p:cond delay="1312"/>
                                          </p:stCondLst>
                                        </p:cTn>
                                        <p:tgtEl>
                                          <p:spTgt spid="169"/>
                                        </p:tgtEl>
                                      </p:cBhvr>
                                      <p:to x="100000" y="80000"/>
                                    </p:animScale>
                                    <p:animScale>
                                      <p:cBhvr>
                                        <p:cTn id="212" dur="166" decel="50000">
                                          <p:stCondLst>
                                            <p:cond delay="1338"/>
                                          </p:stCondLst>
                                        </p:cTn>
                                        <p:tgtEl>
                                          <p:spTgt spid="169"/>
                                        </p:tgtEl>
                                      </p:cBhvr>
                                      <p:to x="100000" y="100000"/>
                                    </p:animScale>
                                    <p:animScale>
                                      <p:cBhvr>
                                        <p:cTn id="213" dur="26">
                                          <p:stCondLst>
                                            <p:cond delay="1642"/>
                                          </p:stCondLst>
                                        </p:cTn>
                                        <p:tgtEl>
                                          <p:spTgt spid="169"/>
                                        </p:tgtEl>
                                      </p:cBhvr>
                                      <p:to x="100000" y="90000"/>
                                    </p:animScale>
                                    <p:animScale>
                                      <p:cBhvr>
                                        <p:cTn id="214" dur="166" decel="50000">
                                          <p:stCondLst>
                                            <p:cond delay="1668"/>
                                          </p:stCondLst>
                                        </p:cTn>
                                        <p:tgtEl>
                                          <p:spTgt spid="169"/>
                                        </p:tgtEl>
                                      </p:cBhvr>
                                      <p:to x="100000" y="100000"/>
                                    </p:animScale>
                                    <p:animScale>
                                      <p:cBhvr>
                                        <p:cTn id="215" dur="26">
                                          <p:stCondLst>
                                            <p:cond delay="1808"/>
                                          </p:stCondLst>
                                        </p:cTn>
                                        <p:tgtEl>
                                          <p:spTgt spid="169"/>
                                        </p:tgtEl>
                                      </p:cBhvr>
                                      <p:to x="100000" y="95000"/>
                                    </p:animScale>
                                    <p:animScale>
                                      <p:cBhvr>
                                        <p:cTn id="216" dur="166" decel="50000">
                                          <p:stCondLst>
                                            <p:cond delay="1834"/>
                                          </p:stCondLst>
                                        </p:cTn>
                                        <p:tgtEl>
                                          <p:spTgt spid="169"/>
                                        </p:tgtEl>
                                      </p:cBhvr>
                                      <p:to x="100000" y="100000"/>
                                    </p:animScale>
                                  </p:childTnLst>
                                </p:cTn>
                              </p:par>
                              <p:par>
                                <p:cTn id="217" presetID="26" presetClass="entr" presetSubtype="0" fill="hold" nodeType="withEffect">
                                  <p:stCondLst>
                                    <p:cond delay="0"/>
                                  </p:stCondLst>
                                  <p:childTnLst>
                                    <p:set>
                                      <p:cBhvr>
                                        <p:cTn id="218" dur="1" fill="hold">
                                          <p:stCondLst>
                                            <p:cond delay="0"/>
                                          </p:stCondLst>
                                        </p:cTn>
                                        <p:tgtEl>
                                          <p:spTgt spid="278"/>
                                        </p:tgtEl>
                                        <p:attrNameLst>
                                          <p:attrName>style.visibility</p:attrName>
                                        </p:attrNameLst>
                                      </p:cBhvr>
                                      <p:to>
                                        <p:strVal val="visible"/>
                                      </p:to>
                                    </p:set>
                                    <p:animEffect transition="in" filter="wipe(down)">
                                      <p:cBhvr>
                                        <p:cTn id="219" dur="580">
                                          <p:stCondLst>
                                            <p:cond delay="0"/>
                                          </p:stCondLst>
                                        </p:cTn>
                                        <p:tgtEl>
                                          <p:spTgt spid="278"/>
                                        </p:tgtEl>
                                      </p:cBhvr>
                                    </p:animEffect>
                                    <p:anim calcmode="lin" valueType="num">
                                      <p:cBhvr>
                                        <p:cTn id="220" dur="1822" tmFilter="0,0; 0.14,0.36; 0.43,0.73; 0.71,0.91; 1.0,1.0">
                                          <p:stCondLst>
                                            <p:cond delay="0"/>
                                          </p:stCondLst>
                                        </p:cTn>
                                        <p:tgtEl>
                                          <p:spTgt spid="27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7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7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7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78"/>
                                        </p:tgtEl>
                                        <p:attrNameLst>
                                          <p:attrName>ppt_y</p:attrName>
                                        </p:attrNameLst>
                                      </p:cBhvr>
                                      <p:tavLst>
                                        <p:tav tm="0" fmla="#ppt_y-sin(pi*$)/81">
                                          <p:val>
                                            <p:fltVal val="0"/>
                                          </p:val>
                                        </p:tav>
                                        <p:tav tm="100000">
                                          <p:val>
                                            <p:fltVal val="1"/>
                                          </p:val>
                                        </p:tav>
                                      </p:tavLst>
                                    </p:anim>
                                    <p:animScale>
                                      <p:cBhvr>
                                        <p:cTn id="225" dur="26">
                                          <p:stCondLst>
                                            <p:cond delay="650"/>
                                          </p:stCondLst>
                                        </p:cTn>
                                        <p:tgtEl>
                                          <p:spTgt spid="278"/>
                                        </p:tgtEl>
                                      </p:cBhvr>
                                      <p:to x="100000" y="60000"/>
                                    </p:animScale>
                                    <p:animScale>
                                      <p:cBhvr>
                                        <p:cTn id="226" dur="166" decel="50000">
                                          <p:stCondLst>
                                            <p:cond delay="676"/>
                                          </p:stCondLst>
                                        </p:cTn>
                                        <p:tgtEl>
                                          <p:spTgt spid="278"/>
                                        </p:tgtEl>
                                      </p:cBhvr>
                                      <p:to x="100000" y="100000"/>
                                    </p:animScale>
                                    <p:animScale>
                                      <p:cBhvr>
                                        <p:cTn id="227" dur="26">
                                          <p:stCondLst>
                                            <p:cond delay="1312"/>
                                          </p:stCondLst>
                                        </p:cTn>
                                        <p:tgtEl>
                                          <p:spTgt spid="278"/>
                                        </p:tgtEl>
                                      </p:cBhvr>
                                      <p:to x="100000" y="80000"/>
                                    </p:animScale>
                                    <p:animScale>
                                      <p:cBhvr>
                                        <p:cTn id="228" dur="166" decel="50000">
                                          <p:stCondLst>
                                            <p:cond delay="1338"/>
                                          </p:stCondLst>
                                        </p:cTn>
                                        <p:tgtEl>
                                          <p:spTgt spid="278"/>
                                        </p:tgtEl>
                                      </p:cBhvr>
                                      <p:to x="100000" y="100000"/>
                                    </p:animScale>
                                    <p:animScale>
                                      <p:cBhvr>
                                        <p:cTn id="229" dur="26">
                                          <p:stCondLst>
                                            <p:cond delay="1642"/>
                                          </p:stCondLst>
                                        </p:cTn>
                                        <p:tgtEl>
                                          <p:spTgt spid="278"/>
                                        </p:tgtEl>
                                      </p:cBhvr>
                                      <p:to x="100000" y="90000"/>
                                    </p:animScale>
                                    <p:animScale>
                                      <p:cBhvr>
                                        <p:cTn id="230" dur="166" decel="50000">
                                          <p:stCondLst>
                                            <p:cond delay="1668"/>
                                          </p:stCondLst>
                                        </p:cTn>
                                        <p:tgtEl>
                                          <p:spTgt spid="278"/>
                                        </p:tgtEl>
                                      </p:cBhvr>
                                      <p:to x="100000" y="100000"/>
                                    </p:animScale>
                                    <p:animScale>
                                      <p:cBhvr>
                                        <p:cTn id="231" dur="26">
                                          <p:stCondLst>
                                            <p:cond delay="1808"/>
                                          </p:stCondLst>
                                        </p:cTn>
                                        <p:tgtEl>
                                          <p:spTgt spid="278"/>
                                        </p:tgtEl>
                                      </p:cBhvr>
                                      <p:to x="100000" y="95000"/>
                                    </p:animScale>
                                    <p:animScale>
                                      <p:cBhvr>
                                        <p:cTn id="232" dur="166" decel="50000">
                                          <p:stCondLst>
                                            <p:cond delay="1834"/>
                                          </p:stCondLst>
                                        </p:cTn>
                                        <p:tgtEl>
                                          <p:spTgt spid="2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36" grpId="0" animBg="1"/>
      <p:bldP spid="165" grpId="0" animBg="1"/>
      <p:bldP spid="166" grpId="0" animBg="1"/>
      <p:bldP spid="169" grpId="0"/>
      <p:bldP spid="233" grpId="0" animBg="1"/>
      <p:bldP spid="234" grpId="0" animBg="1"/>
      <p:bldP spid="2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830" y="62971"/>
            <a:ext cx="6403920" cy="685799"/>
          </a:xfrm>
        </p:spPr>
        <p:txBody>
          <a:bodyPr/>
          <a:lstStyle/>
          <a:p>
            <a:r>
              <a:rPr lang="en-US" dirty="0" smtClean="0"/>
              <a:t>Demo Participation </a:t>
            </a:r>
            <a:endParaRPr lang="en-US" dirty="0"/>
          </a:p>
        </p:txBody>
      </p:sp>
      <p:sp>
        <p:nvSpPr>
          <p:cNvPr id="5" name="Text Placeholder 4"/>
          <p:cNvSpPr>
            <a:spLocks noGrp="1"/>
          </p:cNvSpPr>
          <p:nvPr>
            <p:ph type="body" sz="quarter" idx="12"/>
          </p:nvPr>
        </p:nvSpPr>
        <p:spPr>
          <a:xfrm>
            <a:off x="228600" y="903267"/>
            <a:ext cx="8686800" cy="4036868"/>
          </a:xfrm>
        </p:spPr>
        <p:txBody>
          <a:bodyPr/>
          <a:lstStyle/>
          <a:p>
            <a:pPr marL="273050" indent="-260350">
              <a:buFont typeface="Arial" panose="020B0604020202020204" pitchFamily="34" charset="0"/>
              <a:buChar char="•"/>
            </a:pPr>
            <a:r>
              <a:rPr lang="en-US" sz="2000" b="1" dirty="0"/>
              <a:t>Machine Learning </a:t>
            </a:r>
            <a:r>
              <a:rPr lang="en-US" sz="2000" dirty="0" err="1"/>
              <a:t>Rad+ADVA</a:t>
            </a:r>
            <a:endParaRPr lang="en-US" sz="2000" b="1" dirty="0"/>
          </a:p>
          <a:p>
            <a:pPr defTabSz="273050">
              <a:spcBef>
                <a:spcPts val="0"/>
              </a:spcBef>
            </a:pPr>
            <a:r>
              <a:rPr lang="en-US" sz="2000" dirty="0"/>
              <a:t>	</a:t>
            </a:r>
            <a:r>
              <a:rPr lang="en-US" sz="2000" b="1" dirty="0" err="1"/>
              <a:t>FACEaaS</a:t>
            </a:r>
            <a:r>
              <a:rPr lang="en-US" sz="2000" b="1" dirty="0"/>
              <a:t> </a:t>
            </a:r>
            <a:r>
              <a:rPr lang="en-US" sz="2000" dirty="0" err="1"/>
              <a:t>ADVA+ASOCS+Partner+Ceragon</a:t>
            </a:r>
            <a:endParaRPr lang="en-US" sz="2000" dirty="0"/>
          </a:p>
          <a:p>
            <a:pPr marL="273050" indent="-273050">
              <a:buFont typeface="Arial" panose="020B0604020202020204" pitchFamily="34" charset="0"/>
              <a:buChar char="•"/>
            </a:pPr>
            <a:r>
              <a:rPr lang="en-US" sz="2000" b="1" dirty="0"/>
              <a:t>Zero-Touch Provisioning </a:t>
            </a:r>
            <a:r>
              <a:rPr lang="en-US" sz="2000" dirty="0" err="1"/>
              <a:t>BATM+Rad</a:t>
            </a:r>
            <a:endParaRPr lang="en-US" sz="2000" b="1" dirty="0"/>
          </a:p>
          <a:p>
            <a:pPr marL="273050" indent="-273050">
              <a:buFont typeface="Arial" panose="020B0604020202020204" pitchFamily="34" charset="0"/>
              <a:buChar char="•"/>
            </a:pPr>
            <a:r>
              <a:rPr lang="en-US" sz="2000" b="1" dirty="0">
                <a:sym typeface="Wingdings" panose="05000000000000000000" pitchFamily="2" charset="2"/>
              </a:rPr>
              <a:t>CORD </a:t>
            </a:r>
            <a:r>
              <a:rPr lang="en-US" sz="2000" dirty="0" err="1">
                <a:sym typeface="Wingdings" panose="05000000000000000000" pitchFamily="2" charset="2"/>
              </a:rPr>
              <a:t>Elbit+ASOCS+Partner+Gilat</a:t>
            </a:r>
            <a:endParaRPr lang="en-US" sz="2000" dirty="0">
              <a:sym typeface="Wingdings" panose="05000000000000000000" pitchFamily="2" charset="2"/>
            </a:endParaRPr>
          </a:p>
          <a:p>
            <a:pPr marL="266700" indent="-266700">
              <a:spcBef>
                <a:spcPts val="600"/>
              </a:spcBef>
              <a:spcAft>
                <a:spcPts val="0"/>
              </a:spcAft>
              <a:buFont typeface="Arial" panose="020B0604020202020204" pitchFamily="34" charset="0"/>
              <a:buChar char="•"/>
              <a:tabLst>
                <a:tab pos="273050" algn="l"/>
              </a:tabLst>
            </a:pPr>
            <a:r>
              <a:rPr lang="en-US" sz="2000" b="1" dirty="0">
                <a:sym typeface="Wingdings" panose="05000000000000000000" pitchFamily="2" charset="2"/>
              </a:rPr>
              <a:t>Self-healing </a:t>
            </a:r>
            <a:r>
              <a:rPr lang="en-US" sz="2000" dirty="0" err="1" smtClean="0">
                <a:sym typeface="Wingdings" panose="05000000000000000000" pitchFamily="2" charset="2"/>
              </a:rPr>
              <a:t>Elbit+ASOCS+Partner</a:t>
            </a:r>
            <a:endParaRPr lang="en-US" sz="2000" dirty="0" smtClean="0">
              <a:sym typeface="Wingdings" panose="05000000000000000000" pitchFamily="2" charset="2"/>
            </a:endParaRPr>
          </a:p>
          <a:p>
            <a:pPr>
              <a:spcBef>
                <a:spcPts val="0"/>
              </a:spcBef>
              <a:spcAft>
                <a:spcPts val="0"/>
              </a:spcAft>
              <a:tabLst>
                <a:tab pos="273050" algn="l"/>
              </a:tabLst>
            </a:pPr>
            <a:r>
              <a:rPr lang="en-US" sz="2000" b="1" dirty="0" smtClean="0">
                <a:sym typeface="Wingdings" panose="05000000000000000000" pitchFamily="2" charset="2"/>
              </a:rPr>
              <a:t>	Satellite </a:t>
            </a:r>
            <a:r>
              <a:rPr lang="en-US" sz="2000" b="1" dirty="0">
                <a:sym typeface="Wingdings" panose="05000000000000000000" pitchFamily="2" charset="2"/>
              </a:rPr>
              <a:t>Self-healing </a:t>
            </a:r>
            <a:r>
              <a:rPr lang="en-US" sz="2000" dirty="0">
                <a:sym typeface="Wingdings" panose="05000000000000000000" pitchFamily="2" charset="2"/>
              </a:rPr>
              <a:t>Gilat</a:t>
            </a:r>
          </a:p>
          <a:p>
            <a:pPr marL="285750" indent="-285750">
              <a:spcAft>
                <a:spcPts val="0"/>
              </a:spcAft>
              <a:buFont typeface="Arial" panose="020B0604020202020204" pitchFamily="34" charset="0"/>
              <a:buChar char="•"/>
            </a:pPr>
            <a:r>
              <a:rPr lang="en-US" sz="2000" b="1" dirty="0"/>
              <a:t>P4 and Sampling on Demand </a:t>
            </a:r>
            <a:r>
              <a:rPr lang="en-US" sz="2000" dirty="0" err="1"/>
              <a:t>Mellanox+Technion</a:t>
            </a:r>
            <a:r>
              <a:rPr lang="en-US" sz="2000" dirty="0"/>
              <a:t> </a:t>
            </a:r>
            <a:endParaRPr lang="en-US" sz="2000" dirty="0" smtClean="0"/>
          </a:p>
          <a:p>
            <a:pPr marL="285750" indent="-285750">
              <a:spcAft>
                <a:spcPts val="0"/>
              </a:spcAft>
              <a:buFont typeface="Arial" panose="020B0604020202020204" pitchFamily="34" charset="0"/>
              <a:buChar char="•"/>
            </a:pPr>
            <a:r>
              <a:rPr lang="en-US" sz="2000" b="1" dirty="0"/>
              <a:t>Multi-operator Multi-technology Service Creation </a:t>
            </a:r>
            <a:r>
              <a:rPr lang="en-US" sz="2000" dirty="0" err="1"/>
              <a:t>ECI+Gilat+Ceragon</a:t>
            </a:r>
            <a:r>
              <a:rPr lang="en-US" sz="2000" dirty="0"/>
              <a:t> </a:t>
            </a:r>
          </a:p>
          <a:p>
            <a:pPr marL="285750" indent="-285750">
              <a:spcAft>
                <a:spcPts val="0"/>
              </a:spcAft>
              <a:buFont typeface="Arial" panose="020B0604020202020204" pitchFamily="34" charset="0"/>
              <a:buChar char="•"/>
            </a:pPr>
            <a:r>
              <a:rPr lang="en-US" sz="2000" b="1" dirty="0" smtClean="0"/>
              <a:t>Microwave </a:t>
            </a:r>
            <a:r>
              <a:rPr lang="en-US" sz="2000" b="1" dirty="0"/>
              <a:t>and Satellite </a:t>
            </a:r>
            <a:r>
              <a:rPr lang="en-US" sz="2000" b="1" dirty="0" err="1"/>
              <a:t>HetNet</a:t>
            </a:r>
            <a:r>
              <a:rPr lang="en-US" sz="2000" b="1" dirty="0"/>
              <a:t> Slicing </a:t>
            </a:r>
            <a:r>
              <a:rPr lang="en-US" sz="2000" dirty="0" err="1"/>
              <a:t>Ceragon+Elbit+Gilat</a:t>
            </a:r>
            <a:endParaRPr lang="en-US" sz="2000" b="1" dirty="0"/>
          </a:p>
          <a:p>
            <a:pPr defTabSz="273050">
              <a:spcBef>
                <a:spcPts val="0"/>
              </a:spcBef>
              <a:spcAft>
                <a:spcPts val="0"/>
              </a:spcAft>
            </a:pPr>
            <a:r>
              <a:rPr lang="en-US" sz="2000" dirty="0"/>
              <a:t>	</a:t>
            </a:r>
            <a:r>
              <a:rPr lang="en-US" sz="2000" b="1" dirty="0" smtClean="0"/>
              <a:t>Cellular </a:t>
            </a:r>
            <a:r>
              <a:rPr lang="en-US" sz="2000" b="1" dirty="0"/>
              <a:t>Network </a:t>
            </a:r>
            <a:r>
              <a:rPr lang="en-US" sz="2000" b="1" dirty="0" smtClean="0"/>
              <a:t>Slicing </a:t>
            </a:r>
            <a:r>
              <a:rPr lang="en-US" sz="2000" dirty="0" err="1" smtClean="0"/>
              <a:t>ASOCS+Partner</a:t>
            </a:r>
            <a:endParaRPr lang="en-US" sz="2000" dirty="0" smtClean="0"/>
          </a:p>
          <a:p>
            <a:pPr defTabSz="273050">
              <a:spcBef>
                <a:spcPts val="0"/>
              </a:spcBef>
              <a:spcAft>
                <a:spcPts val="0"/>
              </a:spcAft>
            </a:pPr>
            <a:r>
              <a:rPr lang="en-US" sz="2000" b="1" dirty="0" smtClean="0">
                <a:sym typeface="Wingdings" panose="05000000000000000000" pitchFamily="2" charset="2"/>
              </a:rPr>
              <a:t>	</a:t>
            </a:r>
            <a:endParaRPr lang="en-US" sz="2000" b="1" dirty="0"/>
          </a:p>
        </p:txBody>
      </p:sp>
      <p:grpSp>
        <p:nvGrpSpPr>
          <p:cNvPr id="4" name="Group 3"/>
          <p:cNvGrpSpPr/>
          <p:nvPr/>
        </p:nvGrpSpPr>
        <p:grpSpPr>
          <a:xfrm>
            <a:off x="228600" y="157346"/>
            <a:ext cx="467455" cy="497048"/>
            <a:chOff x="8272249" y="3387304"/>
            <a:chExt cx="467455" cy="497048"/>
          </a:xfrm>
        </p:grpSpPr>
        <p:sp>
          <p:nvSpPr>
            <p:cNvPr id="6" name="Round Single Corner Rectangle 5"/>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284913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89" y="173909"/>
            <a:ext cx="8706911" cy="583574"/>
          </a:xfrm>
        </p:spPr>
        <p:txBody>
          <a:bodyPr>
            <a:normAutofit/>
          </a:bodyPr>
          <a:lstStyle/>
          <a:p>
            <a:r>
              <a:rPr lang="en-US" sz="2800" dirty="0"/>
              <a:t>LSO = </a:t>
            </a:r>
            <a:r>
              <a:rPr lang="en-US" sz="2800" dirty="0" smtClean="0"/>
              <a:t>OSS/BSS </a:t>
            </a:r>
            <a:r>
              <a:rPr lang="en-US" sz="2800" dirty="0"/>
              <a:t>+ Automation &amp; standardization</a:t>
            </a:r>
          </a:p>
        </p:txBody>
      </p:sp>
      <p:sp>
        <p:nvSpPr>
          <p:cNvPr id="4" name="Content Placeholder 2"/>
          <p:cNvSpPr>
            <a:spLocks noGrp="1"/>
          </p:cNvSpPr>
          <p:nvPr>
            <p:ph idx="4294967295"/>
          </p:nvPr>
        </p:nvSpPr>
        <p:spPr>
          <a:xfrm>
            <a:off x="5069435" y="898527"/>
            <a:ext cx="3833164" cy="2966542"/>
          </a:xfrm>
        </p:spPr>
        <p:txBody>
          <a:bodyPr>
            <a:normAutofit/>
          </a:bodyPr>
          <a:lstStyle/>
          <a:p>
            <a:pPr marL="269868" lvl="1" indent="-269868"/>
            <a:r>
              <a:rPr lang="en-US" sz="1700" dirty="0"/>
              <a:t>LSO is intended to replace most of the OSS/BSS functionalities</a:t>
            </a:r>
          </a:p>
          <a:p>
            <a:pPr marL="269868" lvl="1" indent="-269868">
              <a:spcBef>
                <a:spcPts val="1200"/>
              </a:spcBef>
            </a:pPr>
            <a:r>
              <a:rPr lang="en-US" sz="1700" dirty="0"/>
              <a:t>LSO enables automatic E2E service operation &amp; maintenance across multiple SPs</a:t>
            </a:r>
          </a:p>
          <a:p>
            <a:pPr marL="269868" lvl="1" indent="-269868">
              <a:spcBef>
                <a:spcPts val="1200"/>
              </a:spcBef>
            </a:pPr>
            <a:r>
              <a:rPr lang="en-US" sz="1700" dirty="0"/>
              <a:t>LSO’s standard interfaces, and its unified information model will enable multi-vendor support across all network layers</a:t>
            </a:r>
          </a:p>
        </p:txBody>
      </p:sp>
      <p:sp>
        <p:nvSpPr>
          <p:cNvPr id="3" name="TextBox 2"/>
          <p:cNvSpPr txBox="1"/>
          <p:nvPr/>
        </p:nvSpPr>
        <p:spPr>
          <a:xfrm>
            <a:off x="1" y="4072474"/>
            <a:ext cx="9157545" cy="615553"/>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b="1" dirty="0"/>
              <a:t>LSO is actually an automatic multi-vendor multi-operator OSS/BSS</a:t>
            </a:r>
            <a:br>
              <a:rPr lang="en-US" sz="1800" b="1" dirty="0"/>
            </a:br>
            <a:r>
              <a:rPr lang="en-US" sz="1600" b="1" dirty="0"/>
              <a:t> - with standard interfaces among components -</a:t>
            </a:r>
          </a:p>
        </p:txBody>
      </p:sp>
      <p:pic>
        <p:nvPicPr>
          <p:cNvPr id="7" name="Picture 6"/>
          <p:cNvPicPr>
            <a:picLocks noChangeAspect="1"/>
          </p:cNvPicPr>
          <p:nvPr/>
        </p:nvPicPr>
        <p:blipFill>
          <a:blip r:embed="rId2"/>
          <a:stretch>
            <a:fillRect/>
          </a:stretch>
        </p:blipFill>
        <p:spPr>
          <a:xfrm>
            <a:off x="27429" y="898527"/>
            <a:ext cx="5082289" cy="2761951"/>
          </a:xfrm>
          <a:prstGeom prst="rect">
            <a:avLst/>
          </a:prstGeom>
        </p:spPr>
      </p:pic>
    </p:spTree>
    <p:extLst>
      <p:ext uri="{BB962C8B-B14F-4D97-AF65-F5344CB8AC3E}">
        <p14:creationId xmlns:p14="http://schemas.microsoft.com/office/powerpoint/2010/main" val="3214700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89" y="192464"/>
            <a:ext cx="8706911" cy="583574"/>
          </a:xfrm>
        </p:spPr>
        <p:txBody>
          <a:bodyPr/>
          <a:lstStyle/>
          <a:p>
            <a:r>
              <a:rPr lang="en-US" dirty="0" smtClean="0"/>
              <a:t>MEF LSO reference architecture</a:t>
            </a:r>
            <a:endParaRPr lang="en-US" dirty="0"/>
          </a:p>
        </p:txBody>
      </p:sp>
      <p:pic>
        <p:nvPicPr>
          <p:cNvPr id="4" name="Picture 3"/>
          <p:cNvPicPr>
            <a:picLocks noChangeAspect="1"/>
          </p:cNvPicPr>
          <p:nvPr/>
        </p:nvPicPr>
        <p:blipFill>
          <a:blip r:embed="rId2"/>
          <a:stretch>
            <a:fillRect/>
          </a:stretch>
        </p:blipFill>
        <p:spPr>
          <a:xfrm>
            <a:off x="1507052" y="987221"/>
            <a:ext cx="6150096" cy="3789947"/>
          </a:xfrm>
          <a:prstGeom prst="rect">
            <a:avLst/>
          </a:prstGeom>
        </p:spPr>
      </p:pic>
    </p:spTree>
    <p:extLst>
      <p:ext uri="{BB962C8B-B14F-4D97-AF65-F5344CB8AC3E}">
        <p14:creationId xmlns:p14="http://schemas.microsoft.com/office/powerpoint/2010/main" val="328828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89" y="191382"/>
            <a:ext cx="8706911" cy="583574"/>
          </a:xfrm>
        </p:spPr>
        <p:txBody>
          <a:bodyPr/>
          <a:lstStyle/>
          <a:p>
            <a:r>
              <a:rPr lang="en-US" dirty="0" smtClean="0"/>
              <a:t>The demo</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013" y="1041871"/>
            <a:ext cx="6780739" cy="377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ilat-logo.png"/>
          <p:cNvPicPr/>
          <p:nvPr/>
        </p:nvPicPr>
        <p:blipFill>
          <a:blip r:embed="rId3" cstate="print"/>
          <a:srcRect/>
          <a:stretch>
            <a:fillRect/>
          </a:stretch>
        </p:blipFill>
        <p:spPr bwMode="auto">
          <a:xfrm>
            <a:off x="4926330" y="3876167"/>
            <a:ext cx="697230" cy="62725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867" y="4077611"/>
            <a:ext cx="1082763" cy="32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89" y="191382"/>
            <a:ext cx="8706911" cy="583574"/>
          </a:xfrm>
        </p:spPr>
        <p:txBody>
          <a:bodyPr/>
          <a:lstStyle/>
          <a:p>
            <a:r>
              <a:rPr lang="en-US" dirty="0" smtClean="0"/>
              <a:t>The demo</a:t>
            </a:r>
            <a:endParaRPr lang="en-US" dirty="0"/>
          </a:p>
        </p:txBody>
      </p:sp>
      <p:pic>
        <p:nvPicPr>
          <p:cNvPr id="6" name="Picture 5" descr="File:Cartoon cloud.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472" y="3439564"/>
            <a:ext cx="2002536" cy="807597"/>
          </a:xfrm>
          <a:prstGeom prst="rect">
            <a:avLst/>
          </a:prstGeom>
        </p:spPr>
      </p:pic>
      <p:sp>
        <p:nvSpPr>
          <p:cNvPr id="10" name="TextBox 9"/>
          <p:cNvSpPr txBox="1"/>
          <p:nvPr/>
        </p:nvSpPr>
        <p:spPr>
          <a:xfrm>
            <a:off x="1743239" y="4287540"/>
            <a:ext cx="864339" cy="248209"/>
          </a:xfrm>
          <a:prstGeom prst="rect">
            <a:avLst/>
          </a:prstGeom>
          <a:noFill/>
        </p:spPr>
        <p:txBody>
          <a:bodyPr wrap="none" rtlCol="0">
            <a:spAutoFit/>
          </a:bodyPr>
          <a:lstStyle/>
          <a:p>
            <a:r>
              <a:rPr lang="en-US" sz="1013" b="1" dirty="0"/>
              <a:t>Operator A</a:t>
            </a:r>
          </a:p>
        </p:txBody>
      </p:sp>
      <p:sp>
        <p:nvSpPr>
          <p:cNvPr id="12" name="TextBox 11"/>
          <p:cNvSpPr txBox="1"/>
          <p:nvPr/>
        </p:nvSpPr>
        <p:spPr>
          <a:xfrm>
            <a:off x="5455988" y="4287540"/>
            <a:ext cx="856325" cy="248209"/>
          </a:xfrm>
          <a:prstGeom prst="rect">
            <a:avLst/>
          </a:prstGeom>
          <a:noFill/>
        </p:spPr>
        <p:txBody>
          <a:bodyPr wrap="none" rtlCol="0">
            <a:spAutoFit/>
          </a:bodyPr>
          <a:lstStyle/>
          <a:p>
            <a:r>
              <a:rPr lang="en-US" sz="1013" b="1" dirty="0"/>
              <a:t>Operator B</a:t>
            </a:r>
          </a:p>
        </p:txBody>
      </p:sp>
      <p:sp>
        <p:nvSpPr>
          <p:cNvPr id="13" name="TextBox 12"/>
          <p:cNvSpPr txBox="1"/>
          <p:nvPr/>
        </p:nvSpPr>
        <p:spPr>
          <a:xfrm>
            <a:off x="4109864" y="3860552"/>
            <a:ext cx="535724" cy="276999"/>
          </a:xfrm>
          <a:prstGeom prst="rect">
            <a:avLst/>
          </a:prstGeom>
          <a:noFill/>
        </p:spPr>
        <p:txBody>
          <a:bodyPr wrap="none" rtlCol="0">
            <a:spAutoFit/>
          </a:bodyPr>
          <a:lstStyle/>
          <a:p>
            <a:r>
              <a:rPr lang="en-US" sz="1200" dirty="0"/>
              <a:t>ENNI</a:t>
            </a:r>
            <a:endParaRPr lang="en-US" sz="975" dirty="0"/>
          </a:p>
        </p:txBody>
      </p:sp>
      <p:cxnSp>
        <p:nvCxnSpPr>
          <p:cNvPr id="17" name="Straight Connector 16"/>
          <p:cNvCxnSpPr>
            <a:stCxn id="4" idx="3"/>
            <a:endCxn id="6" idx="1"/>
          </p:cNvCxnSpPr>
          <p:nvPr/>
        </p:nvCxnSpPr>
        <p:spPr>
          <a:xfrm flipV="1">
            <a:off x="3255025" y="3843363"/>
            <a:ext cx="1664447" cy="13051"/>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Picture 18" descr="Conversione vide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84" y="3565968"/>
            <a:ext cx="781301" cy="585976"/>
          </a:xfrm>
          <a:prstGeom prst="rect">
            <a:avLst/>
          </a:prstGeom>
        </p:spPr>
      </p:pic>
      <p:sp>
        <p:nvSpPr>
          <p:cNvPr id="20" name="TextBox 19"/>
          <p:cNvSpPr txBox="1"/>
          <p:nvPr/>
        </p:nvSpPr>
        <p:spPr>
          <a:xfrm>
            <a:off x="113706" y="4133656"/>
            <a:ext cx="790024" cy="461665"/>
          </a:xfrm>
          <a:prstGeom prst="rect">
            <a:avLst/>
          </a:prstGeom>
          <a:noFill/>
        </p:spPr>
        <p:txBody>
          <a:bodyPr wrap="none" rtlCol="0">
            <a:spAutoFit/>
          </a:bodyPr>
          <a:lstStyle/>
          <a:p>
            <a:r>
              <a:rPr lang="en-US" sz="1200" dirty="0"/>
              <a:t>Video</a:t>
            </a:r>
          </a:p>
          <a:p>
            <a:r>
              <a:rPr lang="en-US" sz="1200" dirty="0"/>
              <a:t>Streamer</a:t>
            </a:r>
          </a:p>
        </p:txBody>
      </p:sp>
      <p:pic>
        <p:nvPicPr>
          <p:cNvPr id="21" name="Picture 20" descr="Nuova serie di display Samsung con tecnologia MHL - Bit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678" y="3540148"/>
            <a:ext cx="632531" cy="632531"/>
          </a:xfrm>
          <a:prstGeom prst="rect">
            <a:avLst/>
          </a:prstGeom>
        </p:spPr>
      </p:pic>
      <p:sp>
        <p:nvSpPr>
          <p:cNvPr id="22" name="TextBox 21"/>
          <p:cNvSpPr txBox="1"/>
          <p:nvPr/>
        </p:nvSpPr>
        <p:spPr>
          <a:xfrm>
            <a:off x="7545739" y="4086198"/>
            <a:ext cx="634661" cy="461665"/>
          </a:xfrm>
          <a:prstGeom prst="rect">
            <a:avLst/>
          </a:prstGeom>
          <a:noFill/>
        </p:spPr>
        <p:txBody>
          <a:bodyPr wrap="none" rtlCol="0">
            <a:spAutoFit/>
          </a:bodyPr>
          <a:lstStyle/>
          <a:p>
            <a:r>
              <a:rPr lang="en-US" sz="1200" dirty="0"/>
              <a:t>Video</a:t>
            </a:r>
          </a:p>
          <a:p>
            <a:r>
              <a:rPr lang="en-US" sz="1200" dirty="0"/>
              <a:t>Screen</a:t>
            </a:r>
          </a:p>
        </p:txBody>
      </p:sp>
      <p:cxnSp>
        <p:nvCxnSpPr>
          <p:cNvPr id="24" name="Straight Connector 23"/>
          <p:cNvCxnSpPr>
            <a:stCxn id="6" idx="3"/>
            <a:endCxn id="21" idx="1"/>
          </p:cNvCxnSpPr>
          <p:nvPr/>
        </p:nvCxnSpPr>
        <p:spPr>
          <a:xfrm>
            <a:off x="6922008" y="3843362"/>
            <a:ext cx="646670" cy="13052"/>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a:stCxn id="4" idx="0"/>
            <a:endCxn id="31" idx="2"/>
          </p:cNvCxnSpPr>
          <p:nvPr/>
        </p:nvCxnSpPr>
        <p:spPr>
          <a:xfrm flipH="1" flipV="1">
            <a:off x="2220526" y="2466542"/>
            <a:ext cx="947" cy="986073"/>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2184640" y="2817403"/>
            <a:ext cx="609398" cy="276999"/>
          </a:xfrm>
          <a:prstGeom prst="rect">
            <a:avLst/>
          </a:prstGeom>
          <a:noFill/>
        </p:spPr>
        <p:txBody>
          <a:bodyPr wrap="none" rtlCol="0">
            <a:spAutoFit/>
          </a:bodyPr>
          <a:lstStyle/>
          <a:p>
            <a:r>
              <a:rPr lang="en-US" sz="1200" dirty="0"/>
              <a:t>Presto</a:t>
            </a:r>
            <a:endParaRPr lang="en-US" sz="975" dirty="0"/>
          </a:p>
        </p:txBody>
      </p:sp>
      <p:cxnSp>
        <p:nvCxnSpPr>
          <p:cNvPr id="29" name="Straight Arrow Connector 28"/>
          <p:cNvCxnSpPr>
            <a:stCxn id="6" idx="0"/>
            <a:endCxn id="33" idx="2"/>
          </p:cNvCxnSpPr>
          <p:nvPr/>
        </p:nvCxnSpPr>
        <p:spPr>
          <a:xfrm flipH="1" flipV="1">
            <a:off x="5907054" y="2475040"/>
            <a:ext cx="13687" cy="964524"/>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5889919" y="2835468"/>
            <a:ext cx="609398" cy="276999"/>
          </a:xfrm>
          <a:prstGeom prst="rect">
            <a:avLst/>
          </a:prstGeom>
          <a:noFill/>
        </p:spPr>
        <p:txBody>
          <a:bodyPr wrap="none" rtlCol="0">
            <a:spAutoFit/>
          </a:bodyPr>
          <a:lstStyle/>
          <a:p>
            <a:r>
              <a:rPr lang="en-US" sz="1200" dirty="0"/>
              <a:t>Presto</a:t>
            </a:r>
            <a:endParaRPr lang="en-US" sz="975" dirty="0"/>
          </a:p>
        </p:txBody>
      </p:sp>
      <p:sp>
        <p:nvSpPr>
          <p:cNvPr id="31" name="Rectangle 30"/>
          <p:cNvSpPr/>
          <p:nvPr/>
        </p:nvSpPr>
        <p:spPr>
          <a:xfrm>
            <a:off x="1688706" y="2076883"/>
            <a:ext cx="1063638" cy="389659"/>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200" b="1" dirty="0"/>
              <a:t>LSO</a:t>
            </a:r>
          </a:p>
          <a:p>
            <a:pPr algn="ctr"/>
            <a:r>
              <a:rPr lang="en-US" sz="1200" b="1" dirty="0"/>
              <a:t>Framework</a:t>
            </a:r>
          </a:p>
        </p:txBody>
      </p:sp>
      <p:sp>
        <p:nvSpPr>
          <p:cNvPr id="33" name="Rectangle 32"/>
          <p:cNvSpPr/>
          <p:nvPr/>
        </p:nvSpPr>
        <p:spPr>
          <a:xfrm>
            <a:off x="5407701" y="2085381"/>
            <a:ext cx="998705" cy="389659"/>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200" b="1" dirty="0"/>
              <a:t>LSO</a:t>
            </a:r>
          </a:p>
          <a:p>
            <a:pPr algn="ctr"/>
            <a:r>
              <a:rPr lang="en-US" sz="1200" b="1" dirty="0"/>
              <a:t>Framework</a:t>
            </a:r>
          </a:p>
        </p:txBody>
      </p:sp>
      <p:pic>
        <p:nvPicPr>
          <p:cNvPr id="34" name="Picture 33" descr="User virmis_007 - Computer Science Stack Exchan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0055" y="1242299"/>
            <a:ext cx="218439" cy="218439"/>
          </a:xfrm>
          <a:prstGeom prst="rect">
            <a:avLst/>
          </a:prstGeom>
        </p:spPr>
      </p:pic>
      <p:sp>
        <p:nvSpPr>
          <p:cNvPr id="35" name="TextBox 34"/>
          <p:cNvSpPr txBox="1"/>
          <p:nvPr/>
        </p:nvSpPr>
        <p:spPr>
          <a:xfrm>
            <a:off x="8148494" y="1150822"/>
            <a:ext cx="946478" cy="461665"/>
          </a:xfrm>
          <a:prstGeom prst="rect">
            <a:avLst/>
          </a:prstGeom>
          <a:noFill/>
        </p:spPr>
        <p:txBody>
          <a:bodyPr wrap="none" rtlCol="0">
            <a:spAutoFit/>
          </a:bodyPr>
          <a:lstStyle/>
          <a:p>
            <a:r>
              <a:rPr lang="en-US" sz="1200" dirty="0"/>
              <a:t>User of</a:t>
            </a:r>
          </a:p>
          <a:p>
            <a:r>
              <a:rPr lang="en-US" sz="1200" dirty="0"/>
              <a:t>Operator </a:t>
            </a:r>
            <a:r>
              <a:rPr lang="en-US" sz="1200" b="1" dirty="0"/>
              <a:t>A</a:t>
            </a:r>
          </a:p>
        </p:txBody>
      </p:sp>
      <p:cxnSp>
        <p:nvCxnSpPr>
          <p:cNvPr id="36" name="Straight Arrow Connector 35"/>
          <p:cNvCxnSpPr>
            <a:stCxn id="31" idx="3"/>
            <a:endCxn id="33" idx="1"/>
          </p:cNvCxnSpPr>
          <p:nvPr/>
        </p:nvCxnSpPr>
        <p:spPr>
          <a:xfrm>
            <a:off x="2752345" y="2271713"/>
            <a:ext cx="2655356" cy="849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4030134" y="2293720"/>
            <a:ext cx="652743" cy="276999"/>
          </a:xfrm>
          <a:prstGeom prst="rect">
            <a:avLst/>
          </a:prstGeom>
          <a:noFill/>
        </p:spPr>
        <p:txBody>
          <a:bodyPr wrap="none" rtlCol="0">
            <a:spAutoFit/>
          </a:bodyPr>
          <a:lstStyle/>
          <a:p>
            <a:r>
              <a:rPr lang="en-US" sz="1200" dirty="0"/>
              <a:t>Sonata</a:t>
            </a:r>
            <a:endParaRPr lang="en-US" sz="975" dirty="0"/>
          </a:p>
        </p:txBody>
      </p:sp>
      <p:pic>
        <p:nvPicPr>
          <p:cNvPr id="40" name="Picture 39" descr="عالم الإنترنت المبسط"/>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6958" y="1224818"/>
            <a:ext cx="409136" cy="280940"/>
          </a:xfrm>
          <a:prstGeom prst="rect">
            <a:avLst/>
          </a:prstGeom>
        </p:spPr>
      </p:pic>
      <p:sp>
        <p:nvSpPr>
          <p:cNvPr id="41" name="TextBox 40"/>
          <p:cNvSpPr txBox="1"/>
          <p:nvPr/>
        </p:nvSpPr>
        <p:spPr>
          <a:xfrm>
            <a:off x="7456994" y="1512169"/>
            <a:ext cx="580928" cy="461665"/>
          </a:xfrm>
          <a:prstGeom prst="rect">
            <a:avLst/>
          </a:prstGeom>
          <a:noFill/>
        </p:spPr>
        <p:txBody>
          <a:bodyPr wrap="none" rtlCol="0">
            <a:spAutoFit/>
          </a:bodyPr>
          <a:lstStyle/>
          <a:p>
            <a:r>
              <a:rPr lang="en-US" sz="1200" dirty="0"/>
              <a:t>User</a:t>
            </a:r>
          </a:p>
          <a:p>
            <a:r>
              <a:rPr lang="en-US" sz="1200" dirty="0"/>
              <a:t>Portal</a:t>
            </a:r>
          </a:p>
        </p:txBody>
      </p:sp>
      <p:sp>
        <p:nvSpPr>
          <p:cNvPr id="42" name="Freeform 41"/>
          <p:cNvSpPr/>
          <p:nvPr/>
        </p:nvSpPr>
        <p:spPr>
          <a:xfrm>
            <a:off x="1399032" y="1462731"/>
            <a:ext cx="6077927" cy="808982"/>
          </a:xfrm>
          <a:custGeom>
            <a:avLst/>
            <a:gdLst>
              <a:gd name="connsiteX0" fmla="*/ 9157171 w 9157171"/>
              <a:gd name="connsiteY0" fmla="*/ 88042 h 1078642"/>
              <a:gd name="connsiteX1" fmla="*/ 994246 w 9157171"/>
              <a:gd name="connsiteY1" fmla="*/ 97567 h 1078642"/>
              <a:gd name="connsiteX2" fmla="*/ 432271 w 9157171"/>
              <a:gd name="connsiteY2" fmla="*/ 1078642 h 1078642"/>
            </a:gdLst>
            <a:ahLst/>
            <a:cxnLst>
              <a:cxn ang="0">
                <a:pos x="connsiteX0" y="connsiteY0"/>
              </a:cxn>
              <a:cxn ang="0">
                <a:pos x="connsiteX1" y="connsiteY1"/>
              </a:cxn>
              <a:cxn ang="0">
                <a:pos x="connsiteX2" y="connsiteY2"/>
              </a:cxn>
            </a:cxnLst>
            <a:rect l="l" t="t" r="r" b="b"/>
            <a:pathLst>
              <a:path w="9157171" h="1078642">
                <a:moveTo>
                  <a:pt x="9157171" y="88042"/>
                </a:moveTo>
                <a:cubicBezTo>
                  <a:pt x="5802783" y="10254"/>
                  <a:pt x="2448396" y="-67533"/>
                  <a:pt x="994246" y="97567"/>
                </a:cubicBezTo>
                <a:cubicBezTo>
                  <a:pt x="-459904" y="262667"/>
                  <a:pt x="-13817" y="670654"/>
                  <a:pt x="432271" y="1078642"/>
                </a:cubicBezTo>
              </a:path>
            </a:pathLst>
          </a:custGeom>
          <a:ln>
            <a:solidFill>
              <a:srgbClr val="DEA900"/>
            </a:solidFill>
            <a:prstDash val="sysDash"/>
            <a:headEnd type="none" w="med" len="med"/>
            <a:tailEnd type="arrow"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1013"/>
          </a:p>
        </p:txBody>
      </p:sp>
      <p:sp>
        <p:nvSpPr>
          <p:cNvPr id="43" name="TextBox 42"/>
          <p:cNvSpPr txBox="1"/>
          <p:nvPr/>
        </p:nvSpPr>
        <p:spPr>
          <a:xfrm>
            <a:off x="4083375" y="1180157"/>
            <a:ext cx="707245" cy="276999"/>
          </a:xfrm>
          <a:prstGeom prst="rect">
            <a:avLst/>
          </a:prstGeom>
          <a:noFill/>
        </p:spPr>
        <p:txBody>
          <a:bodyPr wrap="none" rtlCol="0">
            <a:spAutoFit/>
          </a:bodyPr>
          <a:lstStyle/>
          <a:p>
            <a:r>
              <a:rPr lang="en-US" sz="1200" dirty="0"/>
              <a:t>Cantata</a:t>
            </a:r>
            <a:endParaRPr lang="en-US" sz="975" dirty="0"/>
          </a:p>
        </p:txBody>
      </p: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6630" y="1761904"/>
            <a:ext cx="302522" cy="300649"/>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2546" y="1772994"/>
            <a:ext cx="302522" cy="300649"/>
          </a:xfrm>
          <a:prstGeom prst="rect">
            <a:avLst/>
          </a:prstGeom>
        </p:spPr>
      </p:pic>
      <p:pic>
        <p:nvPicPr>
          <p:cNvPr id="70" name="Picture 69" descr="gilat-logo.png"/>
          <p:cNvPicPr/>
          <p:nvPr/>
        </p:nvPicPr>
        <p:blipFill>
          <a:blip r:embed="rId8" cstate="print"/>
          <a:srcRect/>
          <a:stretch>
            <a:fillRect/>
          </a:stretch>
        </p:blipFill>
        <p:spPr bwMode="auto">
          <a:xfrm>
            <a:off x="5682203" y="3598038"/>
            <a:ext cx="491568" cy="498763"/>
          </a:xfrm>
          <a:prstGeom prst="rect">
            <a:avLst/>
          </a:prstGeom>
          <a:noFill/>
          <a:ln w="9525">
            <a:noFill/>
            <a:miter lim="800000"/>
            <a:headEnd/>
            <a:tailEnd/>
          </a:ln>
        </p:spPr>
      </p:pic>
      <p:pic>
        <p:nvPicPr>
          <p:cNvPr id="1037" name="Picture 1036" descr="Transiting Exoplanet Survey Satellite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136957">
            <a:off x="7955856" y="2294510"/>
            <a:ext cx="810517" cy="574116"/>
          </a:xfrm>
          <a:prstGeom prst="rect">
            <a:avLst/>
          </a:prstGeom>
        </p:spPr>
      </p:pic>
      <p:pic>
        <p:nvPicPr>
          <p:cNvPr id="1039" name="Picture 1038" descr="Category:Satellite icons - Wikimedia Common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3035" y="3336699"/>
            <a:ext cx="439232" cy="439232"/>
          </a:xfrm>
          <a:prstGeom prst="rect">
            <a:avLst/>
          </a:prstGeom>
        </p:spPr>
      </p:pic>
      <p:cxnSp>
        <p:nvCxnSpPr>
          <p:cNvPr id="1041" name="Straight Connector 1040"/>
          <p:cNvCxnSpPr>
            <a:stCxn id="1037" idx="2"/>
          </p:cNvCxnSpPr>
          <p:nvPr/>
        </p:nvCxnSpPr>
        <p:spPr>
          <a:xfrm flipH="1">
            <a:off x="6891644" y="2757182"/>
            <a:ext cx="1242397" cy="62378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074" name="Picture 2" descr="Tower with communication dish icon cartoon style vect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941834" y="3341925"/>
            <a:ext cx="701135" cy="73648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Tower with communication dish icon cartoon style vect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76259" y="3341925"/>
            <a:ext cx="701135" cy="736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ile:Cartoon cloud.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919" y="3452615"/>
            <a:ext cx="2067107" cy="807597"/>
          </a:xfrm>
          <a:prstGeom prst="rect">
            <a:avLst/>
          </a:prstGeom>
        </p:spPr>
      </p:pic>
      <p:pic>
        <p:nvPicPr>
          <p:cNvPr id="63" name="Picture 6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11464" y="3747070"/>
            <a:ext cx="1593107" cy="2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a:stCxn id="19" idx="3"/>
            <a:endCxn id="4" idx="1"/>
          </p:cNvCxnSpPr>
          <p:nvPr/>
        </p:nvCxnSpPr>
        <p:spPr>
          <a:xfrm flipV="1">
            <a:off x="921885" y="3856414"/>
            <a:ext cx="266035" cy="2543"/>
          </a:xfrm>
          <a:prstGeom prst="line">
            <a:avLst/>
          </a:prstGeom>
        </p:spPr>
        <p:style>
          <a:lnRef idx="3">
            <a:schemeClr val="accent2"/>
          </a:lnRef>
          <a:fillRef idx="0">
            <a:schemeClr val="accent2"/>
          </a:fillRef>
          <a:effectRef idx="2">
            <a:schemeClr val="accent2"/>
          </a:effectRef>
          <a:fontRef idx="minor">
            <a:schemeClr val="tx1"/>
          </a:fontRef>
        </p:style>
      </p:cxnSp>
      <p:pic>
        <p:nvPicPr>
          <p:cNvPr id="92" name="Picture 91" descr="Category:Satellite icons - Wikimedia Common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3295" y="3404131"/>
            <a:ext cx="439232" cy="439232"/>
          </a:xfrm>
          <a:prstGeom prst="rect">
            <a:avLst/>
          </a:prstGeom>
        </p:spPr>
      </p:pic>
      <p:cxnSp>
        <p:nvCxnSpPr>
          <p:cNvPr id="93" name="Straight Connector 92"/>
          <p:cNvCxnSpPr>
            <a:stCxn id="1037" idx="2"/>
          </p:cNvCxnSpPr>
          <p:nvPr/>
        </p:nvCxnSpPr>
        <p:spPr>
          <a:xfrm flipH="1">
            <a:off x="5407700" y="2757182"/>
            <a:ext cx="2726340" cy="70035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1489801" y="3569039"/>
            <a:ext cx="1518575" cy="131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557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4282" y="62971"/>
            <a:ext cx="6198467" cy="685799"/>
          </a:xfrm>
        </p:spPr>
        <p:txBody>
          <a:bodyPr/>
          <a:lstStyle/>
          <a:p>
            <a:r>
              <a:rPr lang="en-US" dirty="0" smtClean="0"/>
              <a:t>Ready, set, go!</a:t>
            </a:r>
            <a:endParaRPr lang="en-US" dirty="0"/>
          </a:p>
        </p:txBody>
      </p:sp>
      <p:sp>
        <p:nvSpPr>
          <p:cNvPr id="4" name="Rectangle 3"/>
          <p:cNvSpPr/>
          <p:nvPr/>
        </p:nvSpPr>
        <p:spPr>
          <a:xfrm>
            <a:off x="2786743" y="1393371"/>
            <a:ext cx="3178629" cy="3331029"/>
          </a:xfrm>
          <a:prstGeom prst="rect">
            <a:avLst/>
          </a:prstGeom>
          <a:solidFill>
            <a:schemeClr val="tx2">
              <a:lumMod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052120" y="1736712"/>
            <a:ext cx="2644346" cy="2644346"/>
            <a:chOff x="3052120" y="1742303"/>
            <a:chExt cx="2644346" cy="2644346"/>
          </a:xfrm>
        </p:grpSpPr>
        <p:sp>
          <p:nvSpPr>
            <p:cNvPr id="14" name="Oval 13"/>
            <p:cNvSpPr/>
            <p:nvPr/>
          </p:nvSpPr>
          <p:spPr>
            <a:xfrm>
              <a:off x="3052120" y="1742303"/>
              <a:ext cx="2644346" cy="2644346"/>
            </a:xfrm>
            <a:prstGeom prst="ellipse">
              <a:avLst/>
            </a:prstGeom>
            <a:solidFill>
              <a:schemeClr val="tx2"/>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4374293" y="1754659"/>
              <a:ext cx="0" cy="690508"/>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60574" y="2445166"/>
            <a:ext cx="1237148" cy="1237148"/>
            <a:chOff x="3760574" y="2445166"/>
            <a:chExt cx="1237148" cy="1237148"/>
          </a:xfrm>
        </p:grpSpPr>
        <p:sp>
          <p:nvSpPr>
            <p:cNvPr id="15" name="Oval 14"/>
            <p:cNvSpPr/>
            <p:nvPr/>
          </p:nvSpPr>
          <p:spPr>
            <a:xfrm>
              <a:off x="3760574" y="2445166"/>
              <a:ext cx="1237148" cy="1237148"/>
            </a:xfrm>
            <a:prstGeom prst="ellipse">
              <a:avLst/>
            </a:prstGeom>
            <a:solidFill>
              <a:schemeClr val="tx2">
                <a:lumMod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5" idx="0"/>
            </p:cNvCxnSpPr>
            <p:nvPr/>
          </p:nvCxnSpPr>
          <p:spPr>
            <a:xfrm flipV="1">
              <a:off x="4374293" y="2445166"/>
              <a:ext cx="4855" cy="6137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68840" y="157346"/>
            <a:ext cx="467455" cy="497048"/>
            <a:chOff x="3938471" y="3387305"/>
            <a:chExt cx="467455" cy="497048"/>
          </a:xfrm>
        </p:grpSpPr>
        <p:sp>
          <p:nvSpPr>
            <p:cNvPr id="11" name="Round Single Corner Rectangle 10"/>
            <p:cNvSpPr/>
            <p:nvPr/>
          </p:nvSpPr>
          <p:spPr>
            <a:xfrm>
              <a:off x="3938471"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674" y="3497305"/>
              <a:ext cx="277049" cy="277049"/>
            </a:xfrm>
            <a:prstGeom prst="rect">
              <a:avLst/>
            </a:prstGeom>
          </p:spPr>
        </p:pic>
      </p:grpSp>
      <p:sp>
        <p:nvSpPr>
          <p:cNvPr id="19" name="Rectangle 18"/>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64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000" fill="hold"/>
                                        <p:tgtEl>
                                          <p:spTgt spid="2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9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reduction of service setup time </a:t>
            </a:r>
            <a:r>
              <a:rPr lang="en-US" sz="2000" dirty="0" smtClean="0">
                <a:solidFill>
                  <a:srgbClr val="FF0000"/>
                </a:solidFill>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automation</a:t>
            </a:r>
            <a:r>
              <a:rPr lang="en-US" sz="2000" dirty="0" smtClean="0">
                <a:solidFill>
                  <a:srgbClr val="FF0000"/>
                </a:solidFill>
                <a:latin typeface="Calibri"/>
                <a:ea typeface="Times New Roman"/>
                <a:cs typeface="Arial"/>
              </a:rPr>
              <a:t> of network operations</a:t>
            </a:r>
            <a:r>
              <a:rPr lang="en-US" sz="2000" dirty="0" smtClean="0">
                <a:latin typeface="Calibri"/>
                <a:ea typeface="Times New Roman"/>
                <a:cs typeface="Arial"/>
              </a:rPr>
              <a:t>, including</a:t>
            </a:r>
          </a:p>
          <a:p>
            <a:pPr marL="686991" lvl="1" indent="-342900" algn="l" rtl="0">
              <a:spcBef>
                <a:spcPts val="300"/>
              </a:spcBef>
              <a:spcAft>
                <a:spcPts val="0"/>
              </a:spcAft>
              <a:buClrTx/>
            </a:pPr>
            <a:r>
              <a:rPr lang="en-US" b="1" dirty="0" smtClean="0">
                <a:latin typeface="Calibri"/>
                <a:ea typeface="Times New Roman"/>
                <a:cs typeface="Arial"/>
              </a:rPr>
              <a:t>zero-touch</a:t>
            </a:r>
            <a:r>
              <a:rPr lang="en-US" dirty="0" smtClean="0">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latin typeface="Calibri"/>
                <a:ea typeface="Times New Roman"/>
                <a:cs typeface="Arial"/>
              </a:rPr>
              <a:t>automatic resilience and </a:t>
            </a:r>
            <a:r>
              <a:rPr lang="en-US" b="1" dirty="0" smtClean="0">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operational expense reduction </a:t>
            </a:r>
            <a:r>
              <a:rPr lang="en-US" sz="2000" dirty="0" smtClean="0">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services: </a:t>
            </a:r>
          </a:p>
          <a:p>
            <a:pPr marL="686991" lvl="1" indent="-342900" algn="l" rtl="0">
              <a:spcBef>
                <a:spcPts val="300"/>
              </a:spcBef>
              <a:spcAft>
                <a:spcPts val="0"/>
              </a:spcAft>
              <a:buClrTx/>
            </a:pPr>
            <a:r>
              <a:rPr lang="en-US" dirty="0" smtClean="0">
                <a:solidFill>
                  <a:srgbClr val="FF0000"/>
                </a:solidFill>
                <a:latin typeface="Calibri"/>
                <a:ea typeface="Times New Roman"/>
                <a:cs typeface="Arial"/>
              </a:rPr>
              <a:t>spanning multiple network operators </a:t>
            </a:r>
            <a:r>
              <a:rPr lang="en-US" sz="1800" dirty="0" smtClean="0">
                <a:solidFill>
                  <a:srgbClr val="FF0000"/>
                </a:solidFill>
                <a:latin typeface="Calibri"/>
                <a:ea typeface="Times New Roman"/>
                <a:cs typeface="Arial"/>
              </a:rPr>
              <a:t>(</a:t>
            </a:r>
            <a:r>
              <a:rPr lang="en-US" sz="1800" b="1" dirty="0" smtClean="0">
                <a:solidFill>
                  <a:srgbClr val="FF0000"/>
                </a:solidFill>
                <a:latin typeface="Calibri"/>
                <a:ea typeface="Times New Roman"/>
                <a:cs typeface="Arial"/>
              </a:rPr>
              <a:t>L</a:t>
            </a:r>
            <a:r>
              <a:rPr lang="en-US" sz="1800" dirty="0" smtClean="0">
                <a:solidFill>
                  <a:srgbClr val="FF0000"/>
                </a:solidFill>
                <a:latin typeface="Calibri"/>
                <a:ea typeface="Times New Roman"/>
                <a:cs typeface="Arial"/>
              </a:rPr>
              <a:t>ifecycle </a:t>
            </a:r>
            <a:r>
              <a:rPr lang="en-US" sz="1800" b="1" dirty="0" smtClean="0">
                <a:solidFill>
                  <a:srgbClr val="FF0000"/>
                </a:solidFill>
                <a:latin typeface="Calibri"/>
                <a:ea typeface="Times New Roman"/>
                <a:cs typeface="Arial"/>
              </a:rPr>
              <a:t>S</a:t>
            </a:r>
            <a:r>
              <a:rPr lang="en-US" sz="1800" dirty="0" smtClean="0">
                <a:solidFill>
                  <a:srgbClr val="FF0000"/>
                </a:solidFill>
                <a:latin typeface="Calibri"/>
                <a:ea typeface="Times New Roman"/>
                <a:cs typeface="Arial"/>
              </a:rPr>
              <a:t>ervice </a:t>
            </a:r>
            <a:r>
              <a:rPr lang="en-US" sz="1800" b="1" dirty="0" smtClean="0">
                <a:solidFill>
                  <a:srgbClr val="FF0000"/>
                </a:solidFill>
                <a:latin typeface="Calibri"/>
                <a:ea typeface="Times New Roman"/>
                <a:cs typeface="Arial"/>
              </a:rPr>
              <a:t>O</a:t>
            </a:r>
            <a:r>
              <a:rPr lang="en-US" sz="1800" dirty="0" smtClean="0">
                <a:solidFill>
                  <a:srgbClr val="FF0000"/>
                </a:solidFill>
                <a:latin typeface="Calibri"/>
                <a:ea typeface="Times New Roman"/>
                <a:cs typeface="Arial"/>
              </a:rPr>
              <a:t>rchestration)</a:t>
            </a:r>
            <a:endParaRPr lang="en-US" dirty="0" smtClean="0">
              <a:solidFill>
                <a:srgbClr val="FF0000"/>
              </a:solidFill>
              <a:latin typeface="Calibri"/>
              <a:ea typeface="Times New Roman"/>
              <a:cs typeface="Arial"/>
            </a:endParaRPr>
          </a:p>
          <a:p>
            <a:pPr marL="686991" lvl="1" indent="-342900" algn="l" rtl="0">
              <a:spcBef>
                <a:spcPts val="300"/>
              </a:spcBef>
              <a:spcAft>
                <a:spcPts val="0"/>
              </a:spcAft>
              <a:buClrTx/>
            </a:pPr>
            <a:r>
              <a:rPr lang="en-US" dirty="0" smtClean="0">
                <a:latin typeface="Calibri"/>
                <a:ea typeface="Times New Roman"/>
                <a:cs typeface="Arial"/>
              </a:rPr>
              <a:t>requiring an independent subnetwork (network </a:t>
            </a:r>
            <a:r>
              <a:rPr lang="en-US" b="1" dirty="0" smtClean="0">
                <a:latin typeface="Calibri"/>
                <a:ea typeface="Times New Roman"/>
                <a:cs typeface="Arial"/>
              </a:rPr>
              <a:t>slicing</a:t>
            </a:r>
            <a:r>
              <a:rPr lang="en-US" dirty="0" smtClean="0">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16068357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Satellite and Microwave Network </a:t>
            </a:r>
            <a:r>
              <a:rPr lang="en-US" sz="3200" b="0" dirty="0">
                <a:solidFill>
                  <a:srgbClr val="1F497D"/>
                </a:solidFill>
                <a:latin typeface="Calibri Light" panose="020F0302020204030204" pitchFamily="34" charset="0"/>
                <a:cs typeface="Calibri Light" panose="020F0302020204030204" pitchFamily="34" charset="0"/>
              </a:rPr>
              <a:t>Slicing</a:t>
            </a:r>
          </a:p>
        </p:txBody>
      </p:sp>
      <p:sp>
        <p:nvSpPr>
          <p:cNvPr id="3" name="Subtitle 2"/>
          <p:cNvSpPr>
            <a:spLocks noGrp="1"/>
          </p:cNvSpPr>
          <p:nvPr>
            <p:ph type="subTitle" idx="1"/>
          </p:nvPr>
        </p:nvSpPr>
        <p:spPr>
          <a:xfrm>
            <a:off x="1292062" y="3326693"/>
            <a:ext cx="3017520" cy="432782"/>
          </a:xfrm>
        </p:spPr>
        <p:txBody>
          <a:bodyPr/>
          <a:lstStyle/>
          <a:p>
            <a:pPr algn="l"/>
            <a:r>
              <a:rPr lang="en-US" sz="1600" dirty="0" smtClean="0"/>
              <a:t>Presenter: </a:t>
            </a:r>
            <a:r>
              <a:rPr lang="en-US" sz="1600" dirty="0" err="1" smtClean="0"/>
              <a:t>Zafi</a:t>
            </a:r>
            <a:r>
              <a:rPr lang="en-US" sz="1600" dirty="0" smtClean="0"/>
              <a:t> Kariv (</a:t>
            </a:r>
            <a:r>
              <a:rPr lang="en-US" sz="1600" dirty="0" err="1" smtClean="0"/>
              <a:t>Elbit</a:t>
            </a:r>
            <a:r>
              <a:rPr lang="en-US" sz="1600" dirty="0" smtClean="0"/>
              <a:t>)</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descr="gilat-logo.png"/>
          <p:cNvPicPr/>
          <p:nvPr/>
        </p:nvPicPr>
        <p:blipFill>
          <a:blip r:embed="rId2" cstate="print"/>
          <a:srcRect/>
          <a:stretch>
            <a:fillRect/>
          </a:stretch>
        </p:blipFill>
        <p:spPr bwMode="auto">
          <a:xfrm>
            <a:off x="7742793" y="3232283"/>
            <a:ext cx="603420" cy="62160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959" y="3379963"/>
            <a:ext cx="1367762" cy="41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rc_mi" descr="http://www.moital.gov.il/NR/rdonlyres/FF028D68-964E-4AFB-843C-8CD214F68672/0/elbit.JPG"/>
          <p:cNvPicPr/>
          <p:nvPr/>
        </p:nvPicPr>
        <p:blipFill>
          <a:blip r:embed="rId4" cstate="print"/>
          <a:srcRect/>
          <a:stretch>
            <a:fillRect/>
          </a:stretch>
        </p:blipFill>
        <p:spPr bwMode="auto">
          <a:xfrm>
            <a:off x="5148000" y="3347432"/>
            <a:ext cx="917956" cy="448886"/>
          </a:xfrm>
          <a:prstGeom prst="rect">
            <a:avLst/>
          </a:prstGeom>
          <a:noFill/>
          <a:ln w="9525">
            <a:noFill/>
            <a:miter lim="800000"/>
            <a:headEnd/>
            <a:tailEnd/>
          </a:ln>
        </p:spPr>
      </p:pic>
    </p:spTree>
    <p:extLst>
      <p:ext uri="{BB962C8B-B14F-4D97-AF65-F5344CB8AC3E}">
        <p14:creationId xmlns:p14="http://schemas.microsoft.com/office/powerpoint/2010/main" val="2702827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289785" y="62971"/>
            <a:ext cx="6082964" cy="685799"/>
          </a:xfrm>
        </p:spPr>
        <p:txBody>
          <a:bodyPr>
            <a:normAutofit/>
          </a:bodyPr>
          <a:lstStyle/>
          <a:p>
            <a:r>
              <a:rPr lang="en-US" dirty="0" smtClean="0"/>
              <a:t>Story: Network </a:t>
            </a:r>
            <a:r>
              <a:rPr lang="en-US" dirty="0"/>
              <a:t>slicing</a:t>
            </a:r>
          </a:p>
        </p:txBody>
      </p:sp>
      <p:sp>
        <p:nvSpPr>
          <p:cNvPr id="3" name="Text Placeholder 2"/>
          <p:cNvSpPr>
            <a:spLocks noGrp="1"/>
          </p:cNvSpPr>
          <p:nvPr>
            <p:ph type="body" sz="quarter" idx="12"/>
          </p:nvPr>
        </p:nvSpPr>
        <p:spPr>
          <a:xfrm>
            <a:off x="228600" y="1200150"/>
            <a:ext cx="8686800" cy="3728110"/>
          </a:xfrm>
        </p:spPr>
        <p:txBody>
          <a:bodyPr/>
          <a:lstStyle/>
          <a:p>
            <a:r>
              <a:rPr lang="en-US" sz="2000" dirty="0" smtClean="0"/>
              <a:t>Mobile </a:t>
            </a:r>
            <a:r>
              <a:rPr lang="en-US" sz="2000" dirty="0"/>
              <a:t>operator with Critical infra/security customer </a:t>
            </a:r>
          </a:p>
          <a:p>
            <a:pPr marL="171450" indent="-171450">
              <a:spcBef>
                <a:spcPts val="0"/>
              </a:spcBef>
              <a:buFont typeface="Arial" panose="020B0604020202020204" pitchFamily="34" charset="0"/>
              <a:buChar char="•"/>
            </a:pPr>
            <a:r>
              <a:rPr lang="en-US" sz="1800" dirty="0"/>
              <a:t>explain what a slice is and show slice creation</a:t>
            </a:r>
          </a:p>
          <a:p>
            <a:pPr marL="171450" indent="-171450">
              <a:spcBef>
                <a:spcPts val="0"/>
              </a:spcBef>
              <a:buFont typeface="Arial" panose="020B0604020202020204" pitchFamily="34" charset="0"/>
              <a:buChar char="•"/>
            </a:pPr>
            <a:r>
              <a:rPr lang="en-US" sz="1800" dirty="0"/>
              <a:t>show slice policy and how application can modify needs if slice falls</a:t>
            </a:r>
          </a:p>
          <a:p>
            <a:pPr>
              <a:spcBef>
                <a:spcPts val="0"/>
              </a:spcBef>
            </a:pPr>
            <a:r>
              <a:rPr lang="en-US" sz="1800" dirty="0"/>
              <a:t>	color movie changes to monochrome</a:t>
            </a:r>
          </a:p>
          <a:p>
            <a:pPr marL="171450" indent="-171450">
              <a:spcBef>
                <a:spcPts val="0"/>
              </a:spcBef>
              <a:buFont typeface="Arial" panose="020B0604020202020204" pitchFamily="34" charset="0"/>
              <a:buChar char="•"/>
            </a:pPr>
            <a:r>
              <a:rPr lang="en-US" sz="1800" dirty="0"/>
              <a:t>show how congested slice doesn’t impact other</a:t>
            </a:r>
          </a:p>
          <a:p>
            <a:pPr marL="171450" indent="-171450">
              <a:spcBef>
                <a:spcPts val="0"/>
              </a:spcBef>
              <a:buFont typeface="Arial" panose="020B0604020202020204" pitchFamily="34" charset="0"/>
              <a:buChar char="•"/>
            </a:pPr>
            <a:r>
              <a:rPr lang="en-US" sz="1800" dirty="0"/>
              <a:t>Gilat satellite slicing demo</a:t>
            </a:r>
          </a:p>
          <a:p>
            <a:endParaRPr lang="en-US" dirty="0"/>
          </a:p>
          <a:p>
            <a:endParaRPr lang="en-US" dirty="0"/>
          </a:p>
        </p:txBody>
      </p:sp>
      <p:pic>
        <p:nvPicPr>
          <p:cNvPr id="2050" name="Picture 2" descr="Image result for stor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1513"/>
            <a:ext cx="676846" cy="6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64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28599" y="1200150"/>
            <a:ext cx="7633356" cy="3600450"/>
          </a:xfrm>
          <a:prstGeom prst="rect">
            <a:avLst/>
          </a:prstGeom>
        </p:spPr>
        <p:txBody>
          <a:bodyPr>
            <a:normAutofit/>
          </a:bodyPr>
          <a:lstStyle/>
          <a:p>
            <a:pPr marL="257175" indent="-257175">
              <a:spcAft>
                <a:spcPts val="0"/>
              </a:spcAft>
              <a:buFont typeface="Arial" pitchFamily="34" charset="0"/>
              <a:buChar char="•"/>
            </a:pPr>
            <a:r>
              <a:rPr lang="en-US" sz="2000" dirty="0"/>
              <a:t>Network slicing is the separation of multiple virtual networks that operate on the same physical hardware </a:t>
            </a:r>
            <a:endParaRPr lang="en-US" sz="2000" dirty="0" smtClean="0"/>
          </a:p>
          <a:p>
            <a:pPr>
              <a:spcBef>
                <a:spcPts val="0"/>
              </a:spcBef>
              <a:spcAft>
                <a:spcPts val="0"/>
              </a:spcAft>
            </a:pPr>
            <a:r>
              <a:rPr lang="en-US" sz="2000" dirty="0" smtClean="0"/>
              <a:t>    for </a:t>
            </a:r>
            <a:r>
              <a:rPr lang="en-US" sz="2000" dirty="0"/>
              <a:t>different applications, services or </a:t>
            </a:r>
            <a:r>
              <a:rPr lang="en-US" sz="2000" dirty="0" smtClean="0"/>
              <a:t>purposes</a:t>
            </a:r>
            <a:endParaRPr lang="en-US" sz="2000" dirty="0"/>
          </a:p>
          <a:p>
            <a:pPr marL="257175" indent="-257175">
              <a:spcAft>
                <a:spcPts val="0"/>
              </a:spcAft>
              <a:buFont typeface="Arial" pitchFamily="34" charset="0"/>
              <a:buChar char="•"/>
            </a:pPr>
            <a:endParaRPr lang="en-US" sz="2000" dirty="0"/>
          </a:p>
          <a:p>
            <a:pPr marL="257175" indent="-257175">
              <a:spcAft>
                <a:spcPts val="0"/>
              </a:spcAft>
              <a:buFont typeface="Arial" pitchFamily="34" charset="0"/>
              <a:buChar char="•"/>
            </a:pPr>
            <a:r>
              <a:rPr lang="en-US" sz="2000" dirty="0"/>
              <a:t>Each network slice </a:t>
            </a:r>
            <a:r>
              <a:rPr lang="en-US" sz="2000" dirty="0" smtClean="0"/>
              <a:t>has </a:t>
            </a:r>
            <a:r>
              <a:rPr lang="en-US" sz="2000" dirty="0"/>
              <a:t>its own architecture, </a:t>
            </a:r>
            <a:endParaRPr lang="en-US" sz="2000" dirty="0" smtClean="0"/>
          </a:p>
          <a:p>
            <a:pPr>
              <a:spcBef>
                <a:spcPts val="0"/>
              </a:spcBef>
              <a:spcAft>
                <a:spcPts val="0"/>
              </a:spcAft>
            </a:pPr>
            <a:r>
              <a:rPr lang="en-US" sz="2000" dirty="0"/>
              <a:t> </a:t>
            </a:r>
            <a:r>
              <a:rPr lang="en-US" sz="2000" dirty="0" smtClean="0"/>
              <a:t>   provisioning </a:t>
            </a:r>
            <a:r>
              <a:rPr lang="en-US" sz="2000" dirty="0"/>
              <a:t>management, security, speed, </a:t>
            </a:r>
            <a:endParaRPr lang="en-US" sz="2000" dirty="0" smtClean="0"/>
          </a:p>
          <a:p>
            <a:pPr>
              <a:spcBef>
                <a:spcPts val="0"/>
              </a:spcBef>
              <a:spcAft>
                <a:spcPts val="0"/>
              </a:spcAft>
            </a:pPr>
            <a:r>
              <a:rPr lang="en-US" sz="2000" dirty="0"/>
              <a:t> </a:t>
            </a:r>
            <a:r>
              <a:rPr lang="en-US" sz="2000" dirty="0" smtClean="0"/>
              <a:t>   capacity</a:t>
            </a:r>
            <a:r>
              <a:rPr lang="en-US" sz="2000" dirty="0"/>
              <a:t>, connectivity and coverage </a:t>
            </a:r>
            <a:endParaRPr lang="en-US" sz="2000" dirty="0" smtClean="0"/>
          </a:p>
          <a:p>
            <a:pPr>
              <a:spcBef>
                <a:spcPts val="0"/>
              </a:spcBef>
              <a:spcAft>
                <a:spcPts val="0"/>
              </a:spcAft>
            </a:pPr>
            <a:r>
              <a:rPr lang="en-US" sz="2000" dirty="0"/>
              <a:t> </a:t>
            </a:r>
            <a:r>
              <a:rPr lang="en-US" sz="2000" dirty="0" smtClean="0"/>
              <a:t>   to support its particular </a:t>
            </a:r>
            <a:r>
              <a:rPr lang="en-US" sz="2000" dirty="0"/>
              <a:t>use </a:t>
            </a:r>
            <a:r>
              <a:rPr lang="en-US" sz="2000" dirty="0" smtClean="0"/>
              <a:t>case </a:t>
            </a:r>
            <a:endParaRPr lang="en-US" sz="2000" dirty="0"/>
          </a:p>
        </p:txBody>
      </p:sp>
      <p:sp>
        <p:nvSpPr>
          <p:cNvPr id="2" name="Title 1"/>
          <p:cNvSpPr>
            <a:spLocks noGrp="1"/>
          </p:cNvSpPr>
          <p:nvPr>
            <p:ph type="title"/>
          </p:nvPr>
        </p:nvSpPr>
        <p:spPr/>
        <p:txBody>
          <a:bodyPr/>
          <a:lstStyle/>
          <a:p>
            <a:r>
              <a:rPr lang="en-US" dirty="0"/>
              <a:t>What is Network </a:t>
            </a:r>
            <a:r>
              <a:rPr lang="en-US" dirty="0" smtClean="0"/>
              <a:t>Slicing?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887" y="1725546"/>
            <a:ext cx="2969459" cy="281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57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88677" indent="-388677"/>
            <a:r>
              <a:rPr lang="en-US" dirty="0"/>
              <a:t>Links – Network </a:t>
            </a:r>
            <a:r>
              <a:rPr lang="en-US" dirty="0" smtClean="0"/>
              <a:t>Slicing</a:t>
            </a:r>
            <a:endParaRPr lang="en-US" dirty="0"/>
          </a:p>
        </p:txBody>
      </p:sp>
      <p:cxnSp>
        <p:nvCxnSpPr>
          <p:cNvPr id="14" name="Straight Connector 13"/>
          <p:cNvCxnSpPr>
            <a:cxnSpLocks/>
          </p:cNvCxnSpPr>
          <p:nvPr/>
        </p:nvCxnSpPr>
        <p:spPr>
          <a:xfrm>
            <a:off x="2516505" y="2782554"/>
            <a:ext cx="43726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 descr="C:\Documents and Settings\tc33647\Desktop\כלי עזר\תמונות למצגות\antenna_ic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52600" flipH="1">
            <a:off x="3893173" y="3124214"/>
            <a:ext cx="231671" cy="23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3952143">
            <a:off x="4606871" y="2775460"/>
            <a:ext cx="424307" cy="946862"/>
          </a:xfrm>
          <a:prstGeom prst="rect">
            <a:avLst/>
          </a:prstGeom>
          <a:noFill/>
          <a:ln>
            <a:noFill/>
          </a:ln>
          <a:effectLst>
            <a:prstShdw prst="shdw17" dist="17961" dir="2700000">
              <a:schemeClr val="accent1">
                <a:gamma/>
                <a:shade val="60000"/>
                <a:invGamma/>
              </a:schemeClr>
            </a:prstShdw>
          </a:effectLst>
          <a:extLst/>
        </p:spPr>
      </p:pic>
      <p:cxnSp>
        <p:nvCxnSpPr>
          <p:cNvPr id="17" name="Straight Connector 16"/>
          <p:cNvCxnSpPr>
            <a:cxnSpLocks/>
          </p:cNvCxnSpPr>
          <p:nvPr/>
        </p:nvCxnSpPr>
        <p:spPr>
          <a:xfrm>
            <a:off x="3369624" y="2954218"/>
            <a:ext cx="66755" cy="5470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36377" y="3501275"/>
            <a:ext cx="421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93013" y="2822522"/>
            <a:ext cx="0" cy="65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810857" y="3487675"/>
            <a:ext cx="382156" cy="28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25"/>
          <p:cNvGrpSpPr>
            <a:grpSpLocks/>
          </p:cNvGrpSpPr>
          <p:nvPr/>
        </p:nvGrpSpPr>
        <p:grpSpPr bwMode="auto">
          <a:xfrm>
            <a:off x="3806372" y="3282502"/>
            <a:ext cx="272075" cy="540909"/>
            <a:chOff x="3126383" y="5217783"/>
            <a:chExt cx="427037" cy="846138"/>
          </a:xfrm>
        </p:grpSpPr>
        <p:sp>
          <p:nvSpPr>
            <p:cNvPr id="46" name="Freeform 45"/>
            <p:cNvSpPr>
              <a:spLocks/>
            </p:cNvSpPr>
            <p:nvPr/>
          </p:nvSpPr>
          <p:spPr bwMode="auto">
            <a:xfrm>
              <a:off x="3189082" y="5315739"/>
              <a:ext cx="298248" cy="557337"/>
            </a:xfrm>
            <a:custGeom>
              <a:avLst/>
              <a:gdLst>
                <a:gd name="T0" fmla="*/ 102 w 205"/>
                <a:gd name="T1" fmla="*/ 353 h 353"/>
                <a:gd name="T2" fmla="*/ 0 w 205"/>
                <a:gd name="T3" fmla="*/ 301 h 353"/>
                <a:gd name="T4" fmla="*/ 174 w 205"/>
                <a:gd name="T5" fmla="*/ 213 h 353"/>
                <a:gd name="T6" fmla="*/ 49 w 205"/>
                <a:gd name="T7" fmla="*/ 148 h 353"/>
                <a:gd name="T8" fmla="*/ 143 w 205"/>
                <a:gd name="T9" fmla="*/ 100 h 353"/>
                <a:gd name="T10" fmla="*/ 70 w 205"/>
                <a:gd name="T11" fmla="*/ 62 h 353"/>
                <a:gd name="T12" fmla="*/ 127 w 205"/>
                <a:gd name="T13" fmla="*/ 32 h 353"/>
                <a:gd name="T14" fmla="*/ 83 w 205"/>
                <a:gd name="T15" fmla="*/ 9 h 353"/>
                <a:gd name="T16" fmla="*/ 102 w 205"/>
                <a:gd name="T17" fmla="*/ 0 h 353"/>
                <a:gd name="T18" fmla="*/ 121 w 205"/>
                <a:gd name="T19" fmla="*/ 9 h 353"/>
                <a:gd name="T20" fmla="*/ 78 w 205"/>
                <a:gd name="T21" fmla="*/ 31 h 353"/>
                <a:gd name="T22" fmla="*/ 136 w 205"/>
                <a:gd name="T23" fmla="*/ 62 h 353"/>
                <a:gd name="T24" fmla="*/ 62 w 205"/>
                <a:gd name="T25" fmla="*/ 100 h 353"/>
                <a:gd name="T26" fmla="*/ 156 w 205"/>
                <a:gd name="T27" fmla="*/ 149 h 353"/>
                <a:gd name="T28" fmla="*/ 31 w 205"/>
                <a:gd name="T29" fmla="*/ 212 h 353"/>
                <a:gd name="T30" fmla="*/ 205 w 205"/>
                <a:gd name="T31" fmla="*/ 301 h 353"/>
                <a:gd name="T32" fmla="*/ 102 w 205"/>
                <a:gd name="T33" fmla="*/ 353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353"/>
                <a:gd name="T53" fmla="*/ 205 w 205"/>
                <a:gd name="T54" fmla="*/ 353 h 3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353">
                  <a:moveTo>
                    <a:pt x="102" y="353"/>
                  </a:moveTo>
                  <a:lnTo>
                    <a:pt x="0" y="301"/>
                  </a:lnTo>
                  <a:lnTo>
                    <a:pt x="174" y="213"/>
                  </a:lnTo>
                  <a:lnTo>
                    <a:pt x="49" y="148"/>
                  </a:lnTo>
                  <a:lnTo>
                    <a:pt x="143" y="100"/>
                  </a:lnTo>
                  <a:lnTo>
                    <a:pt x="70" y="62"/>
                  </a:lnTo>
                  <a:lnTo>
                    <a:pt x="127" y="32"/>
                  </a:lnTo>
                  <a:lnTo>
                    <a:pt x="83" y="9"/>
                  </a:lnTo>
                  <a:lnTo>
                    <a:pt x="102" y="0"/>
                  </a:lnTo>
                  <a:lnTo>
                    <a:pt x="121" y="9"/>
                  </a:lnTo>
                  <a:lnTo>
                    <a:pt x="78" y="31"/>
                  </a:lnTo>
                  <a:lnTo>
                    <a:pt x="136" y="62"/>
                  </a:lnTo>
                  <a:lnTo>
                    <a:pt x="62" y="100"/>
                  </a:lnTo>
                  <a:lnTo>
                    <a:pt x="156" y="149"/>
                  </a:lnTo>
                  <a:lnTo>
                    <a:pt x="31" y="212"/>
                  </a:lnTo>
                  <a:lnTo>
                    <a:pt x="205" y="301"/>
                  </a:lnTo>
                  <a:lnTo>
                    <a:pt x="102" y="353"/>
                  </a:lnTo>
                  <a:close/>
                </a:path>
              </a:pathLst>
            </a:custGeom>
            <a:noFill/>
            <a:ln w="6350" cap="rnd">
              <a:solidFill>
                <a:schemeClr val="tx1">
                  <a:lumMod val="75000"/>
                  <a:lumOff val="25000"/>
                </a:schemeClr>
              </a:solidFill>
              <a:prstDash val="solid"/>
              <a:round/>
              <a:headEnd/>
              <a:tailEnd/>
            </a:ln>
            <a:effectLst>
              <a:outerShdw blurRad="50800" dist="38100" dir="2700000" algn="tl" rotWithShape="0">
                <a:prstClr val="black">
                  <a:alpha val="40000"/>
                </a:prstClr>
              </a:outerShdw>
            </a:effectLst>
          </p:spPr>
          <p:txBody>
            <a:bodyPr/>
            <a:lstStyle/>
            <a:p>
              <a:pPr defTabSz="310874">
                <a:defRPr/>
              </a:pPr>
              <a:endParaRPr lang="he-IL" sz="825" dirty="0">
                <a:solidFill>
                  <a:prstClr val="black"/>
                </a:solidFill>
                <a:latin typeface="Arial" pitchFamily="34" charset="0"/>
              </a:endParaRPr>
            </a:p>
          </p:txBody>
        </p:sp>
        <p:sp>
          <p:nvSpPr>
            <p:cNvPr id="47" name="Freeform 46"/>
            <p:cNvSpPr>
              <a:spLocks/>
            </p:cNvSpPr>
            <p:nvPr/>
          </p:nvSpPr>
          <p:spPr bwMode="auto">
            <a:xfrm>
              <a:off x="3126383" y="5217783"/>
              <a:ext cx="427037" cy="846138"/>
            </a:xfrm>
            <a:custGeom>
              <a:avLst/>
              <a:gdLst>
                <a:gd name="T0" fmla="*/ 0 w 784"/>
                <a:gd name="T1" fmla="*/ 1254 h 1434"/>
                <a:gd name="T2" fmla="*/ 335 w 784"/>
                <a:gd name="T3" fmla="*/ 163 h 1434"/>
                <a:gd name="T4" fmla="*/ 335 w 784"/>
                <a:gd name="T5" fmla="*/ 163 h 1434"/>
                <a:gd name="T6" fmla="*/ 353 w 784"/>
                <a:gd name="T7" fmla="*/ 161 h 1434"/>
                <a:gd name="T8" fmla="*/ 365 w 784"/>
                <a:gd name="T9" fmla="*/ 1 h 1434"/>
                <a:gd name="T10" fmla="*/ 407 w 784"/>
                <a:gd name="T11" fmla="*/ 0 h 1434"/>
                <a:gd name="T12" fmla="*/ 416 w 784"/>
                <a:gd name="T13" fmla="*/ 158 h 1434"/>
                <a:gd name="T14" fmla="*/ 434 w 784"/>
                <a:gd name="T15" fmla="*/ 162 h 1434"/>
                <a:gd name="T16" fmla="*/ 784 w 784"/>
                <a:gd name="T17" fmla="*/ 1254 h 1434"/>
                <a:gd name="T18" fmla="*/ 784 w 784"/>
                <a:gd name="T19" fmla="*/ 1254 h 1434"/>
                <a:gd name="T20" fmla="*/ 719 w 784"/>
                <a:gd name="T21" fmla="*/ 1118 h 1434"/>
                <a:gd name="T22" fmla="*/ 389 w 784"/>
                <a:gd name="T23" fmla="*/ 1287 h 1434"/>
                <a:gd name="T24" fmla="*/ 387 w 784"/>
                <a:gd name="T25" fmla="*/ 1434 h 1434"/>
                <a:gd name="T26" fmla="*/ 389 w 784"/>
                <a:gd name="T27" fmla="*/ 1287 h 1434"/>
                <a:gd name="T28" fmla="*/ 60 w 784"/>
                <a:gd name="T29" fmla="*/ 1117 h 1434"/>
                <a:gd name="T30" fmla="*/ 0 w 784"/>
                <a:gd name="T31" fmla="*/ 1254 h 1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4"/>
                <a:gd name="T49" fmla="*/ 0 h 1434"/>
                <a:gd name="T50" fmla="*/ 784 w 784"/>
                <a:gd name="T51" fmla="*/ 1434 h 1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4" h="1434">
                  <a:moveTo>
                    <a:pt x="0" y="1254"/>
                  </a:moveTo>
                  <a:cubicBezTo>
                    <a:pt x="158" y="903"/>
                    <a:pt x="271" y="537"/>
                    <a:pt x="335" y="163"/>
                  </a:cubicBezTo>
                  <a:lnTo>
                    <a:pt x="353" y="161"/>
                  </a:lnTo>
                  <a:cubicBezTo>
                    <a:pt x="358" y="108"/>
                    <a:pt x="361" y="54"/>
                    <a:pt x="365" y="1"/>
                  </a:cubicBezTo>
                  <a:cubicBezTo>
                    <a:pt x="379" y="1"/>
                    <a:pt x="393" y="1"/>
                    <a:pt x="407" y="0"/>
                  </a:cubicBezTo>
                  <a:cubicBezTo>
                    <a:pt x="408" y="53"/>
                    <a:pt x="411" y="106"/>
                    <a:pt x="416" y="158"/>
                  </a:cubicBezTo>
                  <a:cubicBezTo>
                    <a:pt x="422" y="159"/>
                    <a:pt x="428" y="161"/>
                    <a:pt x="434" y="162"/>
                  </a:cubicBezTo>
                  <a:cubicBezTo>
                    <a:pt x="496" y="538"/>
                    <a:pt x="614" y="905"/>
                    <a:pt x="784" y="1254"/>
                  </a:cubicBezTo>
                  <a:lnTo>
                    <a:pt x="719" y="1118"/>
                  </a:lnTo>
                  <a:lnTo>
                    <a:pt x="389" y="1287"/>
                  </a:lnTo>
                  <a:lnTo>
                    <a:pt x="387" y="1434"/>
                  </a:lnTo>
                  <a:lnTo>
                    <a:pt x="389" y="1287"/>
                  </a:lnTo>
                  <a:lnTo>
                    <a:pt x="60" y="1117"/>
                  </a:lnTo>
                  <a:lnTo>
                    <a:pt x="0" y="1254"/>
                  </a:lnTo>
                  <a:close/>
                </a:path>
              </a:pathLst>
            </a:custGeom>
            <a:noFill/>
            <a:ln w="12700" cap="rnd">
              <a:solidFill>
                <a:schemeClr val="tx1">
                  <a:lumMod val="75000"/>
                  <a:lumOff val="25000"/>
                </a:schemeClr>
              </a:solidFill>
              <a:prstDash val="solid"/>
              <a:round/>
              <a:headEnd/>
              <a:tailEnd/>
            </a:ln>
            <a:effectLst>
              <a:outerShdw blurRad="50800" dist="38100" dir="2700000" algn="tl" rotWithShape="0">
                <a:prstClr val="black">
                  <a:alpha val="40000"/>
                </a:prstClr>
              </a:outerShdw>
            </a:effectLst>
          </p:spPr>
          <p:txBody>
            <a:bodyPr/>
            <a:lstStyle/>
            <a:p>
              <a:pPr defTabSz="310874">
                <a:defRPr/>
              </a:pPr>
              <a:endParaRPr lang="he-IL" sz="825" dirty="0">
                <a:solidFill>
                  <a:prstClr val="black"/>
                </a:solidFill>
                <a:latin typeface="Arial" pitchFamily="34" charset="0"/>
              </a:endParaRPr>
            </a:p>
          </p:txBody>
        </p:sp>
      </p:grpSp>
      <p:pic>
        <p:nvPicPr>
          <p:cNvPr id="49" name="Picture 3" descr="C:\Documents and Settings\tc33647\Desktop\כלי עזר\תמונות למצגות\antenna_ic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247400">
            <a:off x="5543626" y="3104205"/>
            <a:ext cx="231671" cy="23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25"/>
          <p:cNvGrpSpPr>
            <a:grpSpLocks/>
          </p:cNvGrpSpPr>
          <p:nvPr/>
        </p:nvGrpSpPr>
        <p:grpSpPr bwMode="auto">
          <a:xfrm>
            <a:off x="5600262" y="3220038"/>
            <a:ext cx="272075" cy="540909"/>
            <a:chOff x="3126383" y="5217783"/>
            <a:chExt cx="427037" cy="846138"/>
          </a:xfrm>
        </p:grpSpPr>
        <p:sp>
          <p:nvSpPr>
            <p:cNvPr id="52" name="Freeform 51"/>
            <p:cNvSpPr>
              <a:spLocks/>
            </p:cNvSpPr>
            <p:nvPr/>
          </p:nvSpPr>
          <p:spPr bwMode="auto">
            <a:xfrm>
              <a:off x="3189082" y="5315739"/>
              <a:ext cx="298248" cy="557337"/>
            </a:xfrm>
            <a:custGeom>
              <a:avLst/>
              <a:gdLst>
                <a:gd name="T0" fmla="*/ 102 w 205"/>
                <a:gd name="T1" fmla="*/ 353 h 353"/>
                <a:gd name="T2" fmla="*/ 0 w 205"/>
                <a:gd name="T3" fmla="*/ 301 h 353"/>
                <a:gd name="T4" fmla="*/ 174 w 205"/>
                <a:gd name="T5" fmla="*/ 213 h 353"/>
                <a:gd name="T6" fmla="*/ 49 w 205"/>
                <a:gd name="T7" fmla="*/ 148 h 353"/>
                <a:gd name="T8" fmla="*/ 143 w 205"/>
                <a:gd name="T9" fmla="*/ 100 h 353"/>
                <a:gd name="T10" fmla="*/ 70 w 205"/>
                <a:gd name="T11" fmla="*/ 62 h 353"/>
                <a:gd name="T12" fmla="*/ 127 w 205"/>
                <a:gd name="T13" fmla="*/ 32 h 353"/>
                <a:gd name="T14" fmla="*/ 83 w 205"/>
                <a:gd name="T15" fmla="*/ 9 h 353"/>
                <a:gd name="T16" fmla="*/ 102 w 205"/>
                <a:gd name="T17" fmla="*/ 0 h 353"/>
                <a:gd name="T18" fmla="*/ 121 w 205"/>
                <a:gd name="T19" fmla="*/ 9 h 353"/>
                <a:gd name="T20" fmla="*/ 78 w 205"/>
                <a:gd name="T21" fmla="*/ 31 h 353"/>
                <a:gd name="T22" fmla="*/ 136 w 205"/>
                <a:gd name="T23" fmla="*/ 62 h 353"/>
                <a:gd name="T24" fmla="*/ 62 w 205"/>
                <a:gd name="T25" fmla="*/ 100 h 353"/>
                <a:gd name="T26" fmla="*/ 156 w 205"/>
                <a:gd name="T27" fmla="*/ 149 h 353"/>
                <a:gd name="T28" fmla="*/ 31 w 205"/>
                <a:gd name="T29" fmla="*/ 212 h 353"/>
                <a:gd name="T30" fmla="*/ 205 w 205"/>
                <a:gd name="T31" fmla="*/ 301 h 353"/>
                <a:gd name="T32" fmla="*/ 102 w 205"/>
                <a:gd name="T33" fmla="*/ 353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353"/>
                <a:gd name="T53" fmla="*/ 205 w 205"/>
                <a:gd name="T54" fmla="*/ 353 h 3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353">
                  <a:moveTo>
                    <a:pt x="102" y="353"/>
                  </a:moveTo>
                  <a:lnTo>
                    <a:pt x="0" y="301"/>
                  </a:lnTo>
                  <a:lnTo>
                    <a:pt x="174" y="213"/>
                  </a:lnTo>
                  <a:lnTo>
                    <a:pt x="49" y="148"/>
                  </a:lnTo>
                  <a:lnTo>
                    <a:pt x="143" y="100"/>
                  </a:lnTo>
                  <a:lnTo>
                    <a:pt x="70" y="62"/>
                  </a:lnTo>
                  <a:lnTo>
                    <a:pt x="127" y="32"/>
                  </a:lnTo>
                  <a:lnTo>
                    <a:pt x="83" y="9"/>
                  </a:lnTo>
                  <a:lnTo>
                    <a:pt x="102" y="0"/>
                  </a:lnTo>
                  <a:lnTo>
                    <a:pt x="121" y="9"/>
                  </a:lnTo>
                  <a:lnTo>
                    <a:pt x="78" y="31"/>
                  </a:lnTo>
                  <a:lnTo>
                    <a:pt x="136" y="62"/>
                  </a:lnTo>
                  <a:lnTo>
                    <a:pt x="62" y="100"/>
                  </a:lnTo>
                  <a:lnTo>
                    <a:pt x="156" y="149"/>
                  </a:lnTo>
                  <a:lnTo>
                    <a:pt x="31" y="212"/>
                  </a:lnTo>
                  <a:lnTo>
                    <a:pt x="205" y="301"/>
                  </a:lnTo>
                  <a:lnTo>
                    <a:pt x="102" y="353"/>
                  </a:lnTo>
                  <a:close/>
                </a:path>
              </a:pathLst>
            </a:custGeom>
            <a:noFill/>
            <a:ln w="6350" cap="rnd">
              <a:solidFill>
                <a:schemeClr val="tx1">
                  <a:lumMod val="75000"/>
                  <a:lumOff val="25000"/>
                </a:schemeClr>
              </a:solidFill>
              <a:prstDash val="solid"/>
              <a:round/>
              <a:headEnd/>
              <a:tailEnd/>
            </a:ln>
            <a:effectLst>
              <a:outerShdw blurRad="50800" dist="38100" dir="2700000" algn="tl" rotWithShape="0">
                <a:prstClr val="black">
                  <a:alpha val="40000"/>
                </a:prstClr>
              </a:outerShdw>
            </a:effectLst>
          </p:spPr>
          <p:txBody>
            <a:bodyPr/>
            <a:lstStyle/>
            <a:p>
              <a:pPr defTabSz="310874">
                <a:defRPr/>
              </a:pPr>
              <a:endParaRPr lang="he-IL" sz="825" dirty="0">
                <a:solidFill>
                  <a:prstClr val="black"/>
                </a:solidFill>
                <a:latin typeface="Arial" pitchFamily="34" charset="0"/>
              </a:endParaRPr>
            </a:p>
          </p:txBody>
        </p:sp>
        <p:sp>
          <p:nvSpPr>
            <p:cNvPr id="53" name="Freeform 52"/>
            <p:cNvSpPr>
              <a:spLocks/>
            </p:cNvSpPr>
            <p:nvPr/>
          </p:nvSpPr>
          <p:spPr bwMode="auto">
            <a:xfrm>
              <a:off x="3126383" y="5217783"/>
              <a:ext cx="427037" cy="846138"/>
            </a:xfrm>
            <a:custGeom>
              <a:avLst/>
              <a:gdLst>
                <a:gd name="T0" fmla="*/ 0 w 784"/>
                <a:gd name="T1" fmla="*/ 1254 h 1434"/>
                <a:gd name="T2" fmla="*/ 335 w 784"/>
                <a:gd name="T3" fmla="*/ 163 h 1434"/>
                <a:gd name="T4" fmla="*/ 335 w 784"/>
                <a:gd name="T5" fmla="*/ 163 h 1434"/>
                <a:gd name="T6" fmla="*/ 353 w 784"/>
                <a:gd name="T7" fmla="*/ 161 h 1434"/>
                <a:gd name="T8" fmla="*/ 365 w 784"/>
                <a:gd name="T9" fmla="*/ 1 h 1434"/>
                <a:gd name="T10" fmla="*/ 407 w 784"/>
                <a:gd name="T11" fmla="*/ 0 h 1434"/>
                <a:gd name="T12" fmla="*/ 416 w 784"/>
                <a:gd name="T13" fmla="*/ 158 h 1434"/>
                <a:gd name="T14" fmla="*/ 434 w 784"/>
                <a:gd name="T15" fmla="*/ 162 h 1434"/>
                <a:gd name="T16" fmla="*/ 784 w 784"/>
                <a:gd name="T17" fmla="*/ 1254 h 1434"/>
                <a:gd name="T18" fmla="*/ 784 w 784"/>
                <a:gd name="T19" fmla="*/ 1254 h 1434"/>
                <a:gd name="T20" fmla="*/ 719 w 784"/>
                <a:gd name="T21" fmla="*/ 1118 h 1434"/>
                <a:gd name="T22" fmla="*/ 389 w 784"/>
                <a:gd name="T23" fmla="*/ 1287 h 1434"/>
                <a:gd name="T24" fmla="*/ 387 w 784"/>
                <a:gd name="T25" fmla="*/ 1434 h 1434"/>
                <a:gd name="T26" fmla="*/ 389 w 784"/>
                <a:gd name="T27" fmla="*/ 1287 h 1434"/>
                <a:gd name="T28" fmla="*/ 60 w 784"/>
                <a:gd name="T29" fmla="*/ 1117 h 1434"/>
                <a:gd name="T30" fmla="*/ 0 w 784"/>
                <a:gd name="T31" fmla="*/ 1254 h 1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4"/>
                <a:gd name="T49" fmla="*/ 0 h 1434"/>
                <a:gd name="T50" fmla="*/ 784 w 784"/>
                <a:gd name="T51" fmla="*/ 1434 h 1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4" h="1434">
                  <a:moveTo>
                    <a:pt x="0" y="1254"/>
                  </a:moveTo>
                  <a:cubicBezTo>
                    <a:pt x="158" y="903"/>
                    <a:pt x="271" y="537"/>
                    <a:pt x="335" y="163"/>
                  </a:cubicBezTo>
                  <a:lnTo>
                    <a:pt x="353" y="161"/>
                  </a:lnTo>
                  <a:cubicBezTo>
                    <a:pt x="358" y="108"/>
                    <a:pt x="361" y="54"/>
                    <a:pt x="365" y="1"/>
                  </a:cubicBezTo>
                  <a:cubicBezTo>
                    <a:pt x="379" y="1"/>
                    <a:pt x="393" y="1"/>
                    <a:pt x="407" y="0"/>
                  </a:cubicBezTo>
                  <a:cubicBezTo>
                    <a:pt x="408" y="53"/>
                    <a:pt x="411" y="106"/>
                    <a:pt x="416" y="158"/>
                  </a:cubicBezTo>
                  <a:cubicBezTo>
                    <a:pt x="422" y="159"/>
                    <a:pt x="428" y="161"/>
                    <a:pt x="434" y="162"/>
                  </a:cubicBezTo>
                  <a:cubicBezTo>
                    <a:pt x="496" y="538"/>
                    <a:pt x="614" y="905"/>
                    <a:pt x="784" y="1254"/>
                  </a:cubicBezTo>
                  <a:lnTo>
                    <a:pt x="719" y="1118"/>
                  </a:lnTo>
                  <a:lnTo>
                    <a:pt x="389" y="1287"/>
                  </a:lnTo>
                  <a:lnTo>
                    <a:pt x="387" y="1434"/>
                  </a:lnTo>
                  <a:lnTo>
                    <a:pt x="389" y="1287"/>
                  </a:lnTo>
                  <a:lnTo>
                    <a:pt x="60" y="1117"/>
                  </a:lnTo>
                  <a:lnTo>
                    <a:pt x="0" y="1254"/>
                  </a:lnTo>
                  <a:close/>
                </a:path>
              </a:pathLst>
            </a:custGeom>
            <a:noFill/>
            <a:ln w="12700" cap="rnd">
              <a:solidFill>
                <a:schemeClr val="tx1">
                  <a:lumMod val="75000"/>
                  <a:lumOff val="25000"/>
                </a:schemeClr>
              </a:solidFill>
              <a:prstDash val="solid"/>
              <a:round/>
              <a:headEnd/>
              <a:tailEnd/>
            </a:ln>
            <a:effectLst>
              <a:outerShdw blurRad="50800" dist="38100" dir="2700000" algn="tl" rotWithShape="0">
                <a:prstClr val="black">
                  <a:alpha val="40000"/>
                </a:prstClr>
              </a:outerShdw>
            </a:effectLst>
          </p:spPr>
          <p:txBody>
            <a:bodyPr/>
            <a:lstStyle/>
            <a:p>
              <a:pPr defTabSz="310874">
                <a:defRPr/>
              </a:pPr>
              <a:endParaRPr lang="he-IL" sz="825" dirty="0">
                <a:solidFill>
                  <a:prstClr val="black"/>
                </a:solidFill>
                <a:latin typeface="Arial" pitchFamily="34" charset="0"/>
              </a:endParaRPr>
            </a:p>
          </p:txBody>
        </p:sp>
      </p:grpSp>
      <p:sp>
        <p:nvSpPr>
          <p:cNvPr id="55" name="TextBox 54"/>
          <p:cNvSpPr txBox="1"/>
          <p:nvPr/>
        </p:nvSpPr>
        <p:spPr>
          <a:xfrm>
            <a:off x="4227018" y="3379921"/>
            <a:ext cx="1194268" cy="409032"/>
          </a:xfrm>
          <a:prstGeom prst="rect">
            <a:avLst/>
          </a:prstGeom>
          <a:noFill/>
        </p:spPr>
        <p:txBody>
          <a:bodyPr wrap="square" lIns="62175" tIns="31088" rIns="62175" bIns="31088" rtlCol="0">
            <a:spAutoFit/>
          </a:bodyPr>
          <a:lstStyle/>
          <a:p>
            <a:pPr algn="ctr" defTabSz="310874"/>
            <a:r>
              <a:rPr lang="en-US" sz="1125" dirty="0" smtClean="0">
                <a:solidFill>
                  <a:prstClr val="black"/>
                </a:solidFill>
              </a:rPr>
              <a:t>Micro </a:t>
            </a:r>
            <a:r>
              <a:rPr lang="en-US" sz="1125" dirty="0">
                <a:solidFill>
                  <a:prstClr val="black"/>
                </a:solidFill>
              </a:rPr>
              <a:t>Wave Radio </a:t>
            </a:r>
          </a:p>
        </p:txBody>
      </p:sp>
      <p:pic>
        <p:nvPicPr>
          <p:cNvPr id="5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8552" y="1171971"/>
            <a:ext cx="392613" cy="30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6" descr="C:\Documents and Settings\tc33647\Desktop\פרויקטים\ADRIAN Stuff\תמונות למצגות\sattelite antenna.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559634" y="2203451"/>
            <a:ext cx="258039" cy="27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365433">
            <a:off x="4151190" y="1491271"/>
            <a:ext cx="298088" cy="665199"/>
          </a:xfrm>
          <a:prstGeom prst="rect">
            <a:avLst/>
          </a:prstGeom>
          <a:noFill/>
          <a:ln>
            <a:noFill/>
          </a:ln>
          <a:effectLst>
            <a:prstShdw prst="shdw17" dist="17961" dir="2700000">
              <a:schemeClr val="accent1">
                <a:gamma/>
                <a:shade val="60000"/>
                <a:invGamma/>
              </a:schemeClr>
            </a:prstShdw>
          </a:effectLst>
          <a:extLst/>
        </p:spPr>
      </p:pic>
      <p:pic>
        <p:nvPicPr>
          <p:cNvPr id="6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8285009">
            <a:off x="5175323" y="1491271"/>
            <a:ext cx="298088" cy="665199"/>
          </a:xfrm>
          <a:prstGeom prst="rect">
            <a:avLst/>
          </a:prstGeom>
          <a:noFill/>
          <a:ln>
            <a:noFill/>
          </a:ln>
          <a:effectLst>
            <a:prstShdw prst="shdw17" dist="17961" dir="2700000">
              <a:schemeClr val="accent1">
                <a:gamma/>
                <a:shade val="60000"/>
                <a:invGamma/>
              </a:schemeClr>
            </a:prstShdw>
          </a:effectLst>
          <a:extLst/>
        </p:spPr>
      </p:pic>
      <p:sp>
        <p:nvSpPr>
          <p:cNvPr id="61" name="TextBox 60"/>
          <p:cNvSpPr txBox="1"/>
          <p:nvPr/>
        </p:nvSpPr>
        <p:spPr>
          <a:xfrm>
            <a:off x="4302144" y="1523869"/>
            <a:ext cx="994472" cy="409032"/>
          </a:xfrm>
          <a:prstGeom prst="rect">
            <a:avLst/>
          </a:prstGeom>
          <a:noFill/>
        </p:spPr>
        <p:txBody>
          <a:bodyPr wrap="square" lIns="62175" tIns="31088" rIns="62175" bIns="31088" rtlCol="0">
            <a:spAutoFit/>
          </a:bodyPr>
          <a:lstStyle/>
          <a:p>
            <a:pPr algn="ctr" defTabSz="310874"/>
            <a:r>
              <a:rPr lang="en-US" sz="1125" dirty="0" smtClean="0">
                <a:solidFill>
                  <a:prstClr val="black"/>
                </a:solidFill>
              </a:rPr>
              <a:t>Satellite </a:t>
            </a:r>
            <a:r>
              <a:rPr lang="en-US" sz="1125" dirty="0">
                <a:solidFill>
                  <a:prstClr val="black"/>
                </a:solidFill>
              </a:rPr>
              <a:t>Radio</a:t>
            </a:r>
          </a:p>
        </p:txBody>
      </p:sp>
      <p:sp>
        <p:nvSpPr>
          <p:cNvPr id="69" name="Rectangle 68"/>
          <p:cNvSpPr/>
          <p:nvPr/>
        </p:nvSpPr>
        <p:spPr>
          <a:xfrm>
            <a:off x="4269518" y="2880310"/>
            <a:ext cx="1024136" cy="115991"/>
          </a:xfrm>
          <a:prstGeom prst="rect">
            <a:avLst/>
          </a:prstGeom>
        </p:spPr>
        <p:style>
          <a:lnRef idx="1">
            <a:schemeClr val="accent1"/>
          </a:lnRef>
          <a:fillRef idx="3">
            <a:schemeClr val="accent1"/>
          </a:fillRef>
          <a:effectRef idx="2">
            <a:schemeClr val="accent1"/>
          </a:effectRef>
          <a:fontRef idx="minor">
            <a:schemeClr val="lt1"/>
          </a:fontRef>
        </p:style>
        <p:txBody>
          <a:bodyPr lIns="62175" tIns="31088" rIns="62175" bIns="31088" rtlCol="0" anchor="ctr"/>
          <a:lstStyle/>
          <a:p>
            <a:pPr algn="ctr" defTabSz="310874"/>
            <a:r>
              <a:rPr lang="en-US" sz="1125" dirty="0">
                <a:solidFill>
                  <a:prstClr val="white"/>
                </a:solidFill>
              </a:rPr>
              <a:t>Slice 3</a:t>
            </a:r>
          </a:p>
        </p:txBody>
      </p:sp>
      <p:sp>
        <p:nvSpPr>
          <p:cNvPr id="70" name="Rectangle 69"/>
          <p:cNvSpPr/>
          <p:nvPr/>
        </p:nvSpPr>
        <p:spPr>
          <a:xfrm>
            <a:off x="4272787" y="3031777"/>
            <a:ext cx="1024136" cy="115991"/>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lIns="62175" tIns="31088" rIns="62175" bIns="31088" rtlCol="0" anchor="ctr"/>
          <a:lstStyle/>
          <a:p>
            <a:pPr algn="ctr" defTabSz="310874"/>
            <a:r>
              <a:rPr lang="en-US" sz="1125" dirty="0">
                <a:solidFill>
                  <a:prstClr val="white"/>
                </a:solidFill>
              </a:rPr>
              <a:t>Slice 4</a:t>
            </a:r>
          </a:p>
        </p:txBody>
      </p:sp>
      <p:sp>
        <p:nvSpPr>
          <p:cNvPr id="73" name="TextBox 72"/>
          <p:cNvSpPr txBox="1"/>
          <p:nvPr/>
        </p:nvSpPr>
        <p:spPr>
          <a:xfrm>
            <a:off x="2548810" y="2597539"/>
            <a:ext cx="125629" cy="293616"/>
          </a:xfrm>
          <a:prstGeom prst="rect">
            <a:avLst/>
          </a:prstGeom>
          <a:noFill/>
        </p:spPr>
        <p:txBody>
          <a:bodyPr wrap="none" lIns="62175" tIns="31088" rIns="62175" bIns="31088" rtlCol="0">
            <a:spAutoFit/>
          </a:bodyPr>
          <a:lstStyle/>
          <a:p>
            <a:pPr defTabSz="310874"/>
            <a:endParaRPr lang="en-US" sz="750" b="1" dirty="0">
              <a:solidFill>
                <a:prstClr val="black"/>
              </a:solidFill>
            </a:endParaRPr>
          </a:p>
          <a:p>
            <a:pPr defTabSz="310874"/>
            <a:endParaRPr lang="en-US" sz="750" b="1" dirty="0">
              <a:solidFill>
                <a:prstClr val="black"/>
              </a:solidFill>
            </a:endParaRPr>
          </a:p>
        </p:txBody>
      </p:sp>
      <p:cxnSp>
        <p:nvCxnSpPr>
          <p:cNvPr id="75" name="Straight Arrow Connector 74"/>
          <p:cNvCxnSpPr>
            <a:cxnSpLocks/>
          </p:cNvCxnSpPr>
          <p:nvPr/>
        </p:nvCxnSpPr>
        <p:spPr>
          <a:xfrm flipV="1">
            <a:off x="3785476" y="2293460"/>
            <a:ext cx="462231" cy="4890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397406" y="2775462"/>
            <a:ext cx="311561" cy="1895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674183" y="2782555"/>
            <a:ext cx="266327" cy="2137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3035074" y="2054955"/>
            <a:ext cx="104558" cy="614328"/>
          </a:xfrm>
          <a:prstGeom prst="straightConnector1">
            <a:avLst/>
          </a:prstGeom>
          <a:ln w="95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642828" y="1080670"/>
            <a:ext cx="606170" cy="42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2175" tIns="31088" rIns="62175" bIns="31088" rtlCol="0" anchor="ctr"/>
          <a:lstStyle/>
          <a:p>
            <a:pPr algn="ctr" defTabSz="310874"/>
            <a:r>
              <a:rPr lang="en-US" sz="1013" dirty="0">
                <a:solidFill>
                  <a:prstClr val="white"/>
                </a:solidFill>
              </a:rPr>
              <a:t>Policy</a:t>
            </a:r>
            <a:r>
              <a:rPr lang="en-US" sz="600" dirty="0">
                <a:solidFill>
                  <a:prstClr val="white"/>
                </a:solidFill>
              </a:rPr>
              <a:t> </a:t>
            </a:r>
          </a:p>
          <a:p>
            <a:pPr algn="ctr" defTabSz="310874"/>
            <a:r>
              <a:rPr lang="en-US" sz="1013" dirty="0">
                <a:solidFill>
                  <a:prstClr val="white"/>
                </a:solidFill>
              </a:rPr>
              <a:t>Server</a:t>
            </a:r>
          </a:p>
        </p:txBody>
      </p:sp>
      <p:sp>
        <p:nvSpPr>
          <p:cNvPr id="97" name="Down Arrow 96"/>
          <p:cNvSpPr/>
          <p:nvPr/>
        </p:nvSpPr>
        <p:spPr>
          <a:xfrm rot="16200000">
            <a:off x="2324608" y="1006511"/>
            <a:ext cx="125375" cy="451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2175" tIns="31088" rIns="62175" bIns="31088" rtlCol="0" anchor="ctr"/>
          <a:lstStyle/>
          <a:p>
            <a:pPr algn="ctr" defTabSz="310874"/>
            <a:endParaRPr lang="en-US" sz="1013">
              <a:solidFill>
                <a:prstClr val="white"/>
              </a:solidFill>
            </a:endParaRPr>
          </a:p>
        </p:txBody>
      </p:sp>
      <p:cxnSp>
        <p:nvCxnSpPr>
          <p:cNvPr id="100" name="Straight Connector 99"/>
          <p:cNvCxnSpPr>
            <a:cxnSpLocks/>
            <a:stCxn id="96" idx="2"/>
          </p:cNvCxnSpPr>
          <p:nvPr/>
        </p:nvCxnSpPr>
        <p:spPr>
          <a:xfrm flipH="1">
            <a:off x="2945913" y="1509565"/>
            <a:ext cx="1" cy="157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10856" y="3068644"/>
            <a:ext cx="901418" cy="235908"/>
          </a:xfrm>
          <a:prstGeom prst="rect">
            <a:avLst/>
          </a:prstGeom>
          <a:noFill/>
        </p:spPr>
        <p:txBody>
          <a:bodyPr wrap="none" lIns="62175" tIns="31088" rIns="62175" bIns="31088" rtlCol="0">
            <a:spAutoFit/>
          </a:bodyPr>
          <a:lstStyle/>
          <a:p>
            <a:pPr defTabSz="310874"/>
            <a:r>
              <a:rPr lang="en-US" sz="1125" dirty="0">
                <a:solidFill>
                  <a:prstClr val="black"/>
                </a:solidFill>
              </a:rPr>
              <a:t>Video Client</a:t>
            </a:r>
          </a:p>
        </p:txBody>
      </p:sp>
      <p:cxnSp>
        <p:nvCxnSpPr>
          <p:cNvPr id="92" name="Straight Arrow Connector 91"/>
          <p:cNvCxnSpPr/>
          <p:nvPr/>
        </p:nvCxnSpPr>
        <p:spPr>
          <a:xfrm>
            <a:off x="3125950" y="2012796"/>
            <a:ext cx="2544578" cy="614328"/>
          </a:xfrm>
          <a:prstGeom prst="straightConnector1">
            <a:avLst/>
          </a:prstGeom>
          <a:ln w="95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2CA18636-C318-47DE-A404-CD8156040AC3}"/>
              </a:ext>
            </a:extLst>
          </p:cNvPr>
          <p:cNvCxnSpPr>
            <a:cxnSpLocks/>
          </p:cNvCxnSpPr>
          <p:nvPr/>
        </p:nvCxnSpPr>
        <p:spPr>
          <a:xfrm>
            <a:off x="3785473" y="2782555"/>
            <a:ext cx="487314" cy="315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300231" y="2071738"/>
            <a:ext cx="1024136" cy="1159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62175" tIns="31088" rIns="62175" bIns="31088" rtlCol="0" anchor="ctr"/>
          <a:lstStyle/>
          <a:p>
            <a:pPr algn="ctr" defTabSz="310874"/>
            <a:r>
              <a:rPr lang="en-US" sz="1125" dirty="0">
                <a:solidFill>
                  <a:schemeClr val="tx1"/>
                </a:solidFill>
              </a:rPr>
              <a:t>Slice 1</a:t>
            </a:r>
          </a:p>
        </p:txBody>
      </p:sp>
      <p:sp>
        <p:nvSpPr>
          <p:cNvPr id="68" name="Rectangle 67"/>
          <p:cNvSpPr/>
          <p:nvPr/>
        </p:nvSpPr>
        <p:spPr>
          <a:xfrm>
            <a:off x="4301374" y="2223842"/>
            <a:ext cx="1024136" cy="1159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62175" tIns="31088" rIns="62175" bIns="31088" rtlCol="0" anchor="ctr"/>
          <a:lstStyle/>
          <a:p>
            <a:pPr algn="ctr" defTabSz="310874"/>
            <a:r>
              <a:rPr lang="en-US" sz="1125" dirty="0">
                <a:solidFill>
                  <a:schemeClr val="tx1"/>
                </a:solidFill>
              </a:rPr>
              <a:t>Slice 2</a:t>
            </a:r>
          </a:p>
        </p:txBody>
      </p:sp>
      <p:pic>
        <p:nvPicPr>
          <p:cNvPr id="57" name="Picture 16" descr="C:\Documents and Settings\tc33647\Desktop\פרויקטים\ADRIAN Stuff\תמונות למצגות\sattelite antenna.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375" y="2203451"/>
            <a:ext cx="258039" cy="27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תמונה 52" descr="CF-52.bmp"/>
          <p:cNvPicPr>
            <a:picLocks noChangeAspect="1"/>
          </p:cNvPicPr>
          <p:nvPr/>
        </p:nvPicPr>
        <p:blipFill>
          <a:blip r:embed="rId7">
            <a:extLst>
              <a:ext uri="{BEBA8EAE-BF5A-486C-A8C5-ECC9F3942E4B}">
                <a14:imgProps xmlns:a14="http://schemas.microsoft.com/office/drawing/2010/main">
                  <a14:imgLayer r:embed="rId8">
                    <a14:imgEffect>
                      <a14:backgroundRemoval t="1042" b="100000" l="0" r="98077"/>
                    </a14:imgEffect>
                  </a14:imgLayer>
                </a14:imgProps>
              </a:ext>
              <a:ext uri="{28A0092B-C50C-407E-A947-70E740481C1C}">
                <a14:useLocalDpi xmlns:a14="http://schemas.microsoft.com/office/drawing/2010/main" val="0"/>
              </a:ext>
            </a:extLst>
          </a:blip>
          <a:srcRect/>
          <a:stretch>
            <a:fillRect/>
          </a:stretch>
        </p:blipFill>
        <p:spPr bwMode="auto">
          <a:xfrm>
            <a:off x="2021936" y="2579599"/>
            <a:ext cx="526874" cy="48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1602156" y="3261879"/>
            <a:ext cx="2020314" cy="582156"/>
          </a:xfrm>
          <a:prstGeom prst="rect">
            <a:avLst/>
          </a:prstGeom>
          <a:noFill/>
        </p:spPr>
        <p:txBody>
          <a:bodyPr wrap="none" lIns="62175" tIns="31088" rIns="62175" bIns="31088" rtlCol="0">
            <a:spAutoFit/>
          </a:bodyPr>
          <a:lstStyle/>
          <a:p>
            <a:pPr defTabSz="310874"/>
            <a:r>
              <a:rPr lang="en-US" sz="1125" dirty="0">
                <a:solidFill>
                  <a:prstClr val="black"/>
                </a:solidFill>
              </a:rPr>
              <a:t>Traffic Generation :  </a:t>
            </a:r>
          </a:p>
          <a:p>
            <a:pPr defTabSz="310874"/>
            <a:r>
              <a:rPr lang="en-US" sz="1125" dirty="0">
                <a:solidFill>
                  <a:prstClr val="black"/>
                </a:solidFill>
              </a:rPr>
              <a:t> 4 video streams over 4 slices </a:t>
            </a:r>
          </a:p>
          <a:p>
            <a:pPr defTabSz="310874"/>
            <a:r>
              <a:rPr lang="en-US" sz="1125" dirty="0">
                <a:solidFill>
                  <a:prstClr val="black"/>
                </a:solidFill>
              </a:rPr>
              <a:t>  </a:t>
            </a:r>
          </a:p>
        </p:txBody>
      </p:sp>
      <p:cxnSp>
        <p:nvCxnSpPr>
          <p:cNvPr id="76" name="Straight Arrow Connector 75">
            <a:extLst>
              <a:ext uri="{FF2B5EF4-FFF2-40B4-BE49-F238E27FC236}">
                <a16:creationId xmlns:a16="http://schemas.microsoft.com/office/drawing/2014/main" xmlns="" id="{2CA18636-C318-47DE-A404-CD8156040AC3}"/>
              </a:ext>
            </a:extLst>
          </p:cNvPr>
          <p:cNvCxnSpPr>
            <a:cxnSpLocks/>
          </p:cNvCxnSpPr>
          <p:nvPr/>
        </p:nvCxnSpPr>
        <p:spPr>
          <a:xfrm>
            <a:off x="5319040" y="2251868"/>
            <a:ext cx="487314" cy="315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4" name="Picture 17" descr="C:\Works\Elbit\מצגות 2011\הצעה RAPTOR\Lap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123" y="1387518"/>
            <a:ext cx="560785"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92600" y="1087974"/>
            <a:ext cx="453970" cy="276999"/>
          </a:xfrm>
          <a:prstGeom prst="rect">
            <a:avLst/>
          </a:prstGeom>
          <a:noFill/>
        </p:spPr>
        <p:txBody>
          <a:bodyPr wrap="none" rtlCol="0">
            <a:spAutoFit/>
          </a:bodyPr>
          <a:lstStyle/>
          <a:p>
            <a:r>
              <a:rPr lang="en-US" sz="1200" dirty="0" smtClean="0"/>
              <a:t>LSO</a:t>
            </a:r>
            <a:endParaRPr lang="en-US" sz="1050" dirty="0"/>
          </a:p>
        </p:txBody>
      </p:sp>
      <p:pic>
        <p:nvPicPr>
          <p:cNvPr id="66" name="Picture 70"/>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99524"/>
                    </a14:imgEffect>
                  </a14:imgLayer>
                </a14:imgProps>
              </a:ext>
              <a:ext uri="{28A0092B-C50C-407E-A947-70E740481C1C}">
                <a14:useLocalDpi xmlns:a14="http://schemas.microsoft.com/office/drawing/2010/main" val="0"/>
              </a:ext>
            </a:extLst>
          </a:blip>
          <a:srcRect/>
          <a:stretch>
            <a:fillRect/>
          </a:stretch>
        </p:blipFill>
        <p:spPr bwMode="auto">
          <a:xfrm>
            <a:off x="2699345" y="2647844"/>
            <a:ext cx="1319627" cy="2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8" descr="https://i2.wp.com/softwareengineeringdaily.com/wp-content/uploads/2018/10/OpenVSwitch_Resized.png?resize=730%2C389&amp;ssl=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2929" y="2303722"/>
            <a:ext cx="606899" cy="3234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0"/>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99524"/>
                    </a14:imgEffect>
                  </a14:imgLayer>
                </a14:imgProps>
              </a:ext>
              <a:ext uri="{28A0092B-C50C-407E-A947-70E740481C1C}">
                <a14:useLocalDpi xmlns:a14="http://schemas.microsoft.com/office/drawing/2010/main" val="0"/>
              </a:ext>
            </a:extLst>
          </a:blip>
          <a:srcRect/>
          <a:stretch>
            <a:fillRect/>
          </a:stretch>
        </p:blipFill>
        <p:spPr bwMode="auto">
          <a:xfrm>
            <a:off x="5620883" y="2492413"/>
            <a:ext cx="1319627" cy="2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8" descr="https://i2.wp.com/softwareengineeringdaily.com/wp-content/uploads/2018/10/OpenVSwitch_Resized.png?resize=730%2C389&amp;ssl=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4467" y="2148291"/>
            <a:ext cx="606899" cy="32340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ª××¦××ª ×ª××× × ×¢×××¨ âªopenvswitch clipartâ¬â"/>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10742" y="1742744"/>
            <a:ext cx="486054" cy="48605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01934" y="1598951"/>
            <a:ext cx="601901" cy="437290"/>
            <a:chOff x="17510" y="4779248"/>
            <a:chExt cx="3356681" cy="2237787"/>
          </a:xfrm>
        </p:grpSpPr>
        <p:pic>
          <p:nvPicPr>
            <p:cNvPr id="81" name="Picture 2" descr="https://ui-ex.com/images/laptop-transparent-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10" y="4779248"/>
              <a:ext cx="3356681" cy="22377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1788" y="5036867"/>
              <a:ext cx="2368124" cy="1340651"/>
            </a:xfrm>
            <a:prstGeom prst="rect">
              <a:avLst/>
            </a:prstGeom>
            <a:ln>
              <a:solidFill>
                <a:schemeClr val="tx1"/>
              </a:solidFill>
            </a:ln>
          </p:spPr>
        </p:pic>
      </p:grpSp>
      <p:grpSp>
        <p:nvGrpSpPr>
          <p:cNvPr id="16" name="Group 15"/>
          <p:cNvGrpSpPr/>
          <p:nvPr/>
        </p:nvGrpSpPr>
        <p:grpSpPr>
          <a:xfrm>
            <a:off x="6263819" y="3006965"/>
            <a:ext cx="1516795" cy="1308903"/>
            <a:chOff x="4456186" y="4185815"/>
            <a:chExt cx="3336426" cy="3076621"/>
          </a:xfrm>
        </p:grpSpPr>
        <p:pic>
          <p:nvPicPr>
            <p:cNvPr id="101" name="תמונה 52" descr="CF-52.bmp"/>
            <p:cNvPicPr>
              <a:picLocks noChangeAspect="1"/>
            </p:cNvPicPr>
            <p:nvPr/>
          </p:nvPicPr>
          <p:blipFill>
            <a:blip r:embed="rId16">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456186" y="4185815"/>
              <a:ext cx="3336426" cy="30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SDN\Maagad-Y5\WG2\Demo\vlc-4-box.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43456" y="4320066"/>
              <a:ext cx="2576012" cy="1827231"/>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6522534" y="4407954"/>
            <a:ext cx="901418" cy="409032"/>
          </a:xfrm>
          <a:prstGeom prst="rect">
            <a:avLst/>
          </a:prstGeom>
          <a:noFill/>
        </p:spPr>
        <p:txBody>
          <a:bodyPr wrap="none" lIns="62175" tIns="31088" rIns="62175" bIns="31088" rtlCol="0">
            <a:spAutoFit/>
          </a:bodyPr>
          <a:lstStyle/>
          <a:p>
            <a:pPr defTabSz="310874"/>
            <a:r>
              <a:rPr lang="en-US" sz="1125" dirty="0">
                <a:solidFill>
                  <a:prstClr val="black"/>
                </a:solidFill>
              </a:rPr>
              <a:t>Video Client</a:t>
            </a:r>
          </a:p>
          <a:p>
            <a:pPr defTabSz="310874"/>
            <a:r>
              <a:rPr lang="en-US" sz="1125" dirty="0">
                <a:solidFill>
                  <a:prstClr val="black"/>
                </a:solidFill>
              </a:rPr>
              <a:t>  </a:t>
            </a:r>
          </a:p>
        </p:txBody>
      </p:sp>
      <p:sp>
        <p:nvSpPr>
          <p:cNvPr id="63" name="TextBox 62"/>
          <p:cNvSpPr txBox="1"/>
          <p:nvPr/>
        </p:nvSpPr>
        <p:spPr>
          <a:xfrm>
            <a:off x="1569624" y="1483463"/>
            <a:ext cx="1117824" cy="582156"/>
          </a:xfrm>
          <a:prstGeom prst="rect">
            <a:avLst/>
          </a:prstGeom>
          <a:noFill/>
        </p:spPr>
        <p:txBody>
          <a:bodyPr wrap="none" lIns="62175" tIns="31088" rIns="62175" bIns="31088" rtlCol="0">
            <a:spAutoFit/>
          </a:bodyPr>
          <a:lstStyle/>
          <a:p>
            <a:pPr defTabSz="310874"/>
            <a:r>
              <a:rPr lang="en-US" sz="1125" dirty="0">
                <a:solidFill>
                  <a:prstClr val="black"/>
                </a:solidFill>
              </a:rPr>
              <a:t>SDN Controller:</a:t>
            </a:r>
          </a:p>
          <a:p>
            <a:pPr defTabSz="310874"/>
            <a:r>
              <a:rPr lang="en-US" sz="1125" dirty="0" smtClean="0">
                <a:solidFill>
                  <a:prstClr val="black"/>
                </a:solidFill>
              </a:rPr>
              <a:t>Faucet </a:t>
            </a:r>
            <a:r>
              <a:rPr lang="en-US" sz="1125" dirty="0">
                <a:solidFill>
                  <a:prstClr val="black"/>
                </a:solidFill>
              </a:rPr>
              <a:t>(RYU) </a:t>
            </a:r>
          </a:p>
          <a:p>
            <a:pPr defTabSz="310874"/>
            <a:r>
              <a:rPr lang="en-US" sz="1125" dirty="0">
                <a:solidFill>
                  <a:prstClr val="black"/>
                </a:solidFill>
              </a:rPr>
              <a:t>  </a:t>
            </a:r>
          </a:p>
        </p:txBody>
      </p:sp>
      <p:sp>
        <p:nvSpPr>
          <p:cNvPr id="3" name="TextBox 2"/>
          <p:cNvSpPr txBox="1"/>
          <p:nvPr/>
        </p:nvSpPr>
        <p:spPr>
          <a:xfrm>
            <a:off x="6522534" y="3342537"/>
            <a:ext cx="503664" cy="219291"/>
          </a:xfrm>
          <a:prstGeom prst="rect">
            <a:avLst/>
          </a:prstGeom>
          <a:noFill/>
        </p:spPr>
        <p:txBody>
          <a:bodyPr wrap="none" rtlCol="0">
            <a:spAutoFit/>
          </a:bodyPr>
          <a:lstStyle/>
          <a:p>
            <a:r>
              <a:rPr lang="en-US" sz="825" b="1" dirty="0">
                <a:solidFill>
                  <a:srgbClr val="FF0000"/>
                </a:solidFill>
              </a:rPr>
              <a:t>Slice 1</a:t>
            </a:r>
          </a:p>
        </p:txBody>
      </p:sp>
      <p:sp>
        <p:nvSpPr>
          <p:cNvPr id="80" name="TextBox 79"/>
          <p:cNvSpPr txBox="1"/>
          <p:nvPr/>
        </p:nvSpPr>
        <p:spPr>
          <a:xfrm>
            <a:off x="7054256" y="3331381"/>
            <a:ext cx="503664" cy="219291"/>
          </a:xfrm>
          <a:prstGeom prst="rect">
            <a:avLst/>
          </a:prstGeom>
          <a:noFill/>
        </p:spPr>
        <p:txBody>
          <a:bodyPr wrap="none" rtlCol="0">
            <a:spAutoFit/>
          </a:bodyPr>
          <a:lstStyle/>
          <a:p>
            <a:r>
              <a:rPr lang="en-US" sz="825" b="1" dirty="0">
                <a:solidFill>
                  <a:srgbClr val="FF0000"/>
                </a:solidFill>
              </a:rPr>
              <a:t>Slice 2</a:t>
            </a:r>
          </a:p>
        </p:txBody>
      </p:sp>
      <p:sp>
        <p:nvSpPr>
          <p:cNvPr id="82" name="TextBox 81"/>
          <p:cNvSpPr txBox="1"/>
          <p:nvPr/>
        </p:nvSpPr>
        <p:spPr>
          <a:xfrm>
            <a:off x="6577535" y="3702059"/>
            <a:ext cx="503664" cy="219291"/>
          </a:xfrm>
          <a:prstGeom prst="rect">
            <a:avLst/>
          </a:prstGeom>
          <a:noFill/>
        </p:spPr>
        <p:txBody>
          <a:bodyPr wrap="none" rtlCol="0">
            <a:spAutoFit/>
          </a:bodyPr>
          <a:lstStyle/>
          <a:p>
            <a:r>
              <a:rPr lang="en-US" sz="825" b="1" dirty="0">
                <a:solidFill>
                  <a:srgbClr val="FF0000"/>
                </a:solidFill>
              </a:rPr>
              <a:t>Slice 3</a:t>
            </a:r>
          </a:p>
        </p:txBody>
      </p:sp>
      <p:sp>
        <p:nvSpPr>
          <p:cNvPr id="84" name="TextBox 83"/>
          <p:cNvSpPr txBox="1"/>
          <p:nvPr/>
        </p:nvSpPr>
        <p:spPr>
          <a:xfrm>
            <a:off x="7080159" y="3690848"/>
            <a:ext cx="503664" cy="219291"/>
          </a:xfrm>
          <a:prstGeom prst="rect">
            <a:avLst/>
          </a:prstGeom>
          <a:noFill/>
        </p:spPr>
        <p:txBody>
          <a:bodyPr wrap="none" rtlCol="0">
            <a:spAutoFit/>
          </a:bodyPr>
          <a:lstStyle/>
          <a:p>
            <a:r>
              <a:rPr lang="en-US" sz="825" b="1" dirty="0">
                <a:solidFill>
                  <a:srgbClr val="FF0000"/>
                </a:solidFill>
              </a:rPr>
              <a:t>Slice 4</a:t>
            </a:r>
          </a:p>
        </p:txBody>
      </p:sp>
      <p:grpSp>
        <p:nvGrpSpPr>
          <p:cNvPr id="86" name="Group 85"/>
          <p:cNvGrpSpPr/>
          <p:nvPr/>
        </p:nvGrpSpPr>
        <p:grpSpPr>
          <a:xfrm>
            <a:off x="2024519" y="1972227"/>
            <a:ext cx="601901" cy="437290"/>
            <a:chOff x="17510" y="4779248"/>
            <a:chExt cx="3356681" cy="2237787"/>
          </a:xfrm>
        </p:grpSpPr>
        <p:pic>
          <p:nvPicPr>
            <p:cNvPr id="88" name="Picture 2" descr="https://ui-ex.com/images/laptop-transparent-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10" y="4779248"/>
              <a:ext cx="3356681" cy="223778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1788" y="5036867"/>
              <a:ext cx="2368124" cy="1340651"/>
            </a:xfrm>
            <a:prstGeom prst="rect">
              <a:avLst/>
            </a:prstGeom>
            <a:ln>
              <a:solidFill>
                <a:schemeClr val="tx1"/>
              </a:solidFill>
            </a:ln>
          </p:spPr>
        </p:pic>
      </p:grpSp>
      <p:pic>
        <p:nvPicPr>
          <p:cNvPr id="65" name="Picture 64" descr="gilat-logo.png"/>
          <p:cNvPicPr/>
          <p:nvPr/>
        </p:nvPicPr>
        <p:blipFill>
          <a:blip r:embed="rId18" cstate="print"/>
          <a:srcRect/>
          <a:stretch>
            <a:fillRect/>
          </a:stretch>
        </p:blipFill>
        <p:spPr bwMode="auto">
          <a:xfrm>
            <a:off x="5073256" y="923282"/>
            <a:ext cx="491568" cy="498763"/>
          </a:xfrm>
          <a:prstGeom prst="rect">
            <a:avLst/>
          </a:prstGeom>
          <a:noFill/>
          <a:ln w="9525">
            <a:noFill/>
            <a:miter lim="800000"/>
            <a:headEnd/>
            <a:tailEnd/>
          </a:ln>
        </p:spPr>
      </p:pic>
      <p:pic>
        <p:nvPicPr>
          <p:cNvPr id="83" name="Picture 8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61350" y="3878475"/>
            <a:ext cx="1593107" cy="2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irc_mi" descr="http://www.moital.gov.il/NR/rdonlyres/FF028D68-964E-4AFB-843C-8CD214F68672/0/elbit.JPG"/>
          <p:cNvPicPr/>
          <p:nvPr/>
        </p:nvPicPr>
        <p:blipFill>
          <a:blip r:embed="rId20" cstate="print"/>
          <a:srcRect/>
          <a:stretch>
            <a:fillRect/>
          </a:stretch>
        </p:blipFill>
        <p:spPr bwMode="auto">
          <a:xfrm>
            <a:off x="839415" y="2201260"/>
            <a:ext cx="917956" cy="448886"/>
          </a:xfrm>
          <a:prstGeom prst="rect">
            <a:avLst/>
          </a:prstGeom>
          <a:noFill/>
          <a:ln w="9525">
            <a:noFill/>
            <a:miter lim="800000"/>
            <a:headEnd/>
            <a:tailEnd/>
          </a:ln>
        </p:spPr>
      </p:pic>
    </p:spTree>
    <p:extLst>
      <p:ext uri="{BB962C8B-B14F-4D97-AF65-F5344CB8AC3E}">
        <p14:creationId xmlns:p14="http://schemas.microsoft.com/office/powerpoint/2010/main" val="246732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will we see today?</a:t>
            </a:r>
            <a:endParaRPr lang="en-US" dirty="0"/>
          </a:p>
        </p:txBody>
      </p:sp>
      <p:sp>
        <p:nvSpPr>
          <p:cNvPr id="5" name="Content Placeholder 1"/>
          <p:cNvSpPr>
            <a:spLocks noGrp="1"/>
          </p:cNvSpPr>
          <p:nvPr>
            <p:ph idx="1"/>
          </p:nvPr>
        </p:nvSpPr>
        <p:spPr>
          <a:xfrm>
            <a:off x="500126" y="909839"/>
            <a:ext cx="8040413" cy="4042544"/>
          </a:xfrm>
          <a:ln>
            <a:noFill/>
          </a:ln>
        </p:spPr>
        <p:txBody>
          <a:bodyPr>
            <a:noAutofit/>
          </a:bodyPr>
          <a:lstStyle/>
          <a:p>
            <a:pPr marL="171450" algn="l" rtl="0">
              <a:spcBef>
                <a:spcPts val="600"/>
              </a:spcBef>
              <a:spcAft>
                <a:spcPts val="0"/>
              </a:spcAft>
            </a:pPr>
            <a:r>
              <a:rPr lang="en-US" sz="2000" dirty="0" smtClean="0">
                <a:latin typeface="Calibri"/>
                <a:ea typeface="Times New Roman"/>
                <a:cs typeface="Arial"/>
              </a:rPr>
              <a:t>We will present a series of demos</a:t>
            </a:r>
          </a:p>
          <a:p>
            <a:pPr marL="171450" algn="l"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demonstrating that we achieved our aims</a:t>
            </a:r>
          </a:p>
          <a:p>
            <a:pPr marL="171450" algn="l" rtl="0">
              <a:spcBef>
                <a:spcPts val="600"/>
              </a:spcBef>
              <a:spcAft>
                <a:spcPts val="0"/>
              </a:spcAft>
            </a:pPr>
            <a:r>
              <a:rPr lang="en-US" sz="2000" dirty="0" smtClean="0">
                <a:latin typeface="Calibri"/>
                <a:ea typeface="Times New Roman"/>
                <a:cs typeface="Arial"/>
              </a:rPr>
              <a:t>These demos will involve </a:t>
            </a:r>
          </a:p>
          <a:p>
            <a:pPr marL="171450" algn="l"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7 interconnected networks </a:t>
            </a:r>
          </a:p>
          <a:p>
            <a:pPr marL="171450" algn="l"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6 technologies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corporate network / Internet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optical network (ECI)</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microwave links (</a:t>
            </a:r>
            <a:r>
              <a:rPr lang="en-US" sz="2000" dirty="0" err="1" smtClean="0">
                <a:latin typeface="Calibri"/>
                <a:ea typeface="Times New Roman"/>
                <a:cs typeface="Arial"/>
              </a:rPr>
              <a:t>Ceragon</a:t>
            </a:r>
            <a:r>
              <a:rPr lang="en-US" sz="2000" dirty="0" smtClean="0">
                <a:latin typeface="Calibri"/>
                <a:ea typeface="Times New Roman"/>
                <a:cs typeface="Arial"/>
              </a:rPr>
              <a: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satellite links (</a:t>
            </a:r>
            <a:r>
              <a:rPr lang="en-US" sz="2000" dirty="0" err="1" smtClean="0">
                <a:latin typeface="Calibri"/>
                <a:ea typeface="Times New Roman"/>
                <a:cs typeface="Arial"/>
              </a:rPr>
              <a:t>Gilat</a:t>
            </a:r>
            <a:r>
              <a:rPr lang="en-US" sz="2000" dirty="0" smtClean="0">
                <a:latin typeface="Calibri"/>
                <a:ea typeface="Times New Roman"/>
                <a:cs typeface="Arial"/>
              </a:rPr>
              <a: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tactical network (</a:t>
            </a:r>
            <a:r>
              <a:rPr lang="en-US" sz="2000" dirty="0" err="1" smtClean="0">
                <a:latin typeface="Calibri"/>
                <a:ea typeface="Times New Roman"/>
                <a:cs typeface="Arial"/>
              </a:rPr>
              <a:t>Elbit</a:t>
            </a:r>
            <a:r>
              <a:rPr lang="en-US" sz="2000" dirty="0" smtClean="0">
                <a:latin typeface="Calibri"/>
                <a:ea typeface="Times New Roman"/>
                <a:cs typeface="Arial"/>
              </a:rPr>
              <a: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public 4G network (Partner)</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private 4G network (ASOCS)</a:t>
            </a:r>
          </a:p>
          <a:p>
            <a:pPr marL="514350" indent="-342900" algn="l" rtl="0">
              <a:spcBef>
                <a:spcPts val="0"/>
              </a:spcBef>
              <a:spcAft>
                <a:spcPts val="0"/>
              </a:spcAft>
              <a:buFont typeface="Arial" panose="020B0604020202020204" pitchFamily="34" charset="0"/>
              <a:buChar char="•"/>
            </a:pPr>
            <a:endParaRPr lang="en-US" sz="2000" dirty="0" smtClean="0">
              <a:latin typeface="Calibri"/>
              <a:ea typeface="Times New Roman"/>
              <a:cs typeface="Arial"/>
            </a:endParaRPr>
          </a:p>
          <a:p>
            <a:pPr marL="171450" algn="l" rtl="0">
              <a:spcBef>
                <a:spcPts val="600"/>
              </a:spcBef>
              <a:spcAft>
                <a:spcPts val="0"/>
              </a:spcAft>
            </a:pPr>
            <a:endParaRPr lang="he-IL" sz="2000" dirty="0">
              <a:latin typeface="Calibri"/>
              <a:ea typeface="Times New Roman"/>
              <a:cs typeface="Arial"/>
            </a:endParaRPr>
          </a:p>
        </p:txBody>
      </p:sp>
      <p:grpSp>
        <p:nvGrpSpPr>
          <p:cNvPr id="7" name="Group 6"/>
          <p:cNvGrpSpPr/>
          <p:nvPr/>
        </p:nvGrpSpPr>
        <p:grpSpPr>
          <a:xfrm>
            <a:off x="309942" y="122819"/>
            <a:ext cx="467455" cy="497048"/>
            <a:chOff x="357567" y="3387305"/>
            <a:chExt cx="467455" cy="497048"/>
          </a:xfrm>
        </p:grpSpPr>
        <p:sp>
          <p:nvSpPr>
            <p:cNvPr id="8" name="Round Single Corner Rectangle 7"/>
            <p:cNvSpPr/>
            <p:nvPr/>
          </p:nvSpPr>
          <p:spPr>
            <a:xfrm>
              <a:off x="357567"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74" y="3499617"/>
              <a:ext cx="291604" cy="291604"/>
            </a:xfrm>
            <a:prstGeom prst="rect">
              <a:avLst/>
            </a:prstGeom>
          </p:spPr>
        </p:pic>
      </p:grpSp>
      <p:pic>
        <p:nvPicPr>
          <p:cNvPr id="3" name="Picture 2"/>
          <p:cNvPicPr>
            <a:picLocks noChangeAspect="1"/>
          </p:cNvPicPr>
          <p:nvPr/>
        </p:nvPicPr>
        <p:blipFill>
          <a:blip r:embed="rId3"/>
          <a:stretch>
            <a:fillRect/>
          </a:stretch>
        </p:blipFill>
        <p:spPr>
          <a:xfrm>
            <a:off x="4199614" y="1497331"/>
            <a:ext cx="4914148" cy="3339364"/>
          </a:xfrm>
          <a:prstGeom prst="rect">
            <a:avLst/>
          </a:prstGeom>
        </p:spPr>
      </p:pic>
    </p:spTree>
    <p:extLst>
      <p:ext uri="{BB962C8B-B14F-4D97-AF65-F5344CB8AC3E}">
        <p14:creationId xmlns:p14="http://schemas.microsoft.com/office/powerpoint/2010/main" val="3265311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28600" y="1200150"/>
            <a:ext cx="8686800" cy="3164969"/>
          </a:xfrm>
        </p:spPr>
        <p:txBody>
          <a:bodyPr vert="horz" wrap="square" lIns="0" tIns="0" rIns="0" bIns="0" rtlCol="0">
            <a:spAutoFit/>
          </a:bodyPr>
          <a:lstStyle/>
          <a:p>
            <a:pPr marL="257175" indent="-257175">
              <a:buFont typeface="Arial" pitchFamily="34" charset="0"/>
              <a:buChar char="•"/>
            </a:pPr>
            <a:r>
              <a:rPr lang="en-US" sz="2400" dirty="0"/>
              <a:t>SDN Controller</a:t>
            </a:r>
          </a:p>
          <a:p>
            <a:pPr marL="429816" lvl="1" indent="-257175"/>
            <a:r>
              <a:rPr lang="en-US" sz="2000" dirty="0" smtClean="0"/>
              <a:t>Faucet </a:t>
            </a:r>
            <a:r>
              <a:rPr lang="en-US" sz="2000" dirty="0"/>
              <a:t>(RYU)</a:t>
            </a:r>
          </a:p>
          <a:p>
            <a:pPr marL="257175" indent="-257175">
              <a:buFont typeface="Arial" pitchFamily="34" charset="0"/>
              <a:buChar char="•"/>
            </a:pPr>
            <a:r>
              <a:rPr lang="en-US" sz="2400" dirty="0"/>
              <a:t>Policy server</a:t>
            </a:r>
          </a:p>
          <a:p>
            <a:pPr lvl="2"/>
            <a:r>
              <a:rPr lang="en-US" sz="2200" dirty="0"/>
              <a:t> </a:t>
            </a:r>
            <a:r>
              <a:rPr lang="en-US" sz="2400" dirty="0"/>
              <a:t>Reactive</a:t>
            </a:r>
          </a:p>
          <a:p>
            <a:pPr lvl="2"/>
            <a:r>
              <a:rPr lang="en-US" sz="2400" dirty="0"/>
              <a:t> Proactive</a:t>
            </a:r>
          </a:p>
          <a:p>
            <a:pPr marL="257175" indent="-257175">
              <a:buFont typeface="Arial" pitchFamily="34" charset="0"/>
              <a:buChar char="•"/>
            </a:pPr>
            <a:r>
              <a:rPr lang="en-US" sz="2400" dirty="0" smtClean="0"/>
              <a:t>LSO</a:t>
            </a:r>
            <a:endParaRPr lang="en-US" sz="2400" dirty="0"/>
          </a:p>
          <a:p>
            <a:pPr marL="257175" indent="-257175">
              <a:buFont typeface="Arial" pitchFamily="34" charset="0"/>
              <a:buChar char="•"/>
            </a:pPr>
            <a:r>
              <a:rPr lang="en-US" sz="2400" dirty="0" smtClean="0"/>
              <a:t>Video </a:t>
            </a:r>
            <a:r>
              <a:rPr lang="en-US" sz="2400" dirty="0"/>
              <a:t>sources &amp; traffic analysis </a:t>
            </a:r>
          </a:p>
        </p:txBody>
      </p:sp>
      <p:sp>
        <p:nvSpPr>
          <p:cNvPr id="2" name="Title 1"/>
          <p:cNvSpPr>
            <a:spLocks noGrp="1"/>
          </p:cNvSpPr>
          <p:nvPr>
            <p:ph type="title"/>
          </p:nvPr>
        </p:nvSpPr>
        <p:spPr/>
        <p:txBody>
          <a:bodyPr/>
          <a:lstStyle/>
          <a:p>
            <a:r>
              <a:rPr lang="en-US" dirty="0" smtClean="0"/>
              <a:t>SDN and policy control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9" y="1171576"/>
            <a:ext cx="4969913" cy="2771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05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a:t>
            </a:r>
            <a:r>
              <a:rPr lang="en-US" dirty="0"/>
              <a:t>Slice  Isolation </a:t>
            </a:r>
          </a:p>
        </p:txBody>
      </p:sp>
      <p:sp>
        <p:nvSpPr>
          <p:cNvPr id="6" name="Rounded Rectangle 5">
            <a:extLst>
              <a:ext uri="{FF2B5EF4-FFF2-40B4-BE49-F238E27FC236}">
                <a16:creationId xmlns:lc="http://schemas.openxmlformats.org/drawingml/2006/lockedCanvas" xmlns:a16="http://schemas.microsoft.com/office/drawing/2014/main" xmlns="" id="{29EFCDDE-81BA-4A68-9F22-84507FF1630D}"/>
              </a:ext>
            </a:extLst>
          </p:cNvPr>
          <p:cNvSpPr/>
          <p:nvPr/>
        </p:nvSpPr>
        <p:spPr>
          <a:xfrm>
            <a:off x="2225851" y="2226096"/>
            <a:ext cx="1540892" cy="1694666"/>
          </a:xfrm>
          <a:prstGeom prst="round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a:t>NE 1</a:t>
            </a:r>
          </a:p>
        </p:txBody>
      </p:sp>
      <p:sp>
        <p:nvSpPr>
          <p:cNvPr id="7" name="Rectangle: Rounded Corners 106">
            <a:extLst>
              <a:ext uri="{FF2B5EF4-FFF2-40B4-BE49-F238E27FC236}">
                <a16:creationId xmlns:lc="http://schemas.openxmlformats.org/drawingml/2006/lockedCanvas" xmlns:a16="http://schemas.microsoft.com/office/drawing/2014/main" xmlns="" id="{62D37B9F-F4E0-493B-874D-CA9CC62055CC}"/>
              </a:ext>
            </a:extLst>
          </p:cNvPr>
          <p:cNvSpPr/>
          <p:nvPr/>
        </p:nvSpPr>
        <p:spPr>
          <a:xfrm>
            <a:off x="3041205" y="2683193"/>
            <a:ext cx="605298" cy="1036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788" dirty="0"/>
              <a:t>RADIO</a:t>
            </a:r>
          </a:p>
        </p:txBody>
      </p:sp>
      <p:sp>
        <p:nvSpPr>
          <p:cNvPr id="8" name="Rectangle: Rounded Corners 105">
            <a:extLst>
              <a:ext uri="{FF2B5EF4-FFF2-40B4-BE49-F238E27FC236}">
                <a16:creationId xmlns:lc="http://schemas.openxmlformats.org/drawingml/2006/lockedCanvas" xmlns:a16="http://schemas.microsoft.com/office/drawing/2014/main" xmlns="" id="{BCBDF486-BAAA-47AA-B435-E72317226AE5}"/>
              </a:ext>
            </a:extLst>
          </p:cNvPr>
          <p:cNvSpPr/>
          <p:nvPr/>
        </p:nvSpPr>
        <p:spPr>
          <a:xfrm>
            <a:off x="2352576" y="2681153"/>
            <a:ext cx="605298" cy="1038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25" dirty="0"/>
              <a:t>NP</a:t>
            </a:r>
          </a:p>
        </p:txBody>
      </p:sp>
      <p:sp>
        <p:nvSpPr>
          <p:cNvPr id="9" name="Rectangle 8">
            <a:extLst>
              <a:ext uri="{FF2B5EF4-FFF2-40B4-BE49-F238E27FC236}">
                <a16:creationId xmlns:lc="http://schemas.openxmlformats.org/drawingml/2006/lockedCanvas" xmlns:a16="http://schemas.microsoft.com/office/drawing/2014/main" xmlns="" id="{7FD866F1-8BA1-4462-8F0E-0443ED42D65B}"/>
              </a:ext>
            </a:extLst>
          </p:cNvPr>
          <p:cNvSpPr/>
          <p:nvPr/>
        </p:nvSpPr>
        <p:spPr>
          <a:xfrm>
            <a:off x="7188582" y="2806099"/>
            <a:ext cx="623779" cy="424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89" dirty="0"/>
              <a:t>OVS</a:t>
            </a:r>
          </a:p>
        </p:txBody>
      </p:sp>
      <p:sp>
        <p:nvSpPr>
          <p:cNvPr id="10" name="Rectangle 9">
            <a:extLst>
              <a:ext uri="{FF2B5EF4-FFF2-40B4-BE49-F238E27FC236}">
                <a16:creationId xmlns:lc="http://schemas.openxmlformats.org/drawingml/2006/lockedCanvas" xmlns:a16="http://schemas.microsoft.com/office/drawing/2014/main" xmlns="" id="{A6D0938B-BCF0-42CC-968C-E49D86F218F9}"/>
              </a:ext>
            </a:extLst>
          </p:cNvPr>
          <p:cNvSpPr/>
          <p:nvPr/>
        </p:nvSpPr>
        <p:spPr>
          <a:xfrm>
            <a:off x="1303935" y="2835579"/>
            <a:ext cx="623779" cy="39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89" dirty="0"/>
              <a:t>OVS</a:t>
            </a:r>
          </a:p>
        </p:txBody>
      </p:sp>
      <p:sp>
        <p:nvSpPr>
          <p:cNvPr id="11" name="TextBox 70">
            <a:extLst>
              <a:ext uri="{FF2B5EF4-FFF2-40B4-BE49-F238E27FC236}">
                <a16:creationId xmlns:lc="http://schemas.openxmlformats.org/drawingml/2006/lockedCanvas" xmlns:a16="http://schemas.microsoft.com/office/drawing/2014/main" xmlns="" id="{6166BA9E-6994-4D2C-A41A-E04854032170}"/>
              </a:ext>
            </a:extLst>
          </p:cNvPr>
          <p:cNvSpPr txBox="1"/>
          <p:nvPr/>
        </p:nvSpPr>
        <p:spPr>
          <a:xfrm>
            <a:off x="2494153" y="3706321"/>
            <a:ext cx="827150" cy="3000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t>Ethernet</a:t>
            </a:r>
          </a:p>
        </p:txBody>
      </p:sp>
      <p:sp>
        <p:nvSpPr>
          <p:cNvPr id="12" name="Rectangle 11">
            <a:extLst>
              <a:ext uri="{FF2B5EF4-FFF2-40B4-BE49-F238E27FC236}">
                <a16:creationId xmlns:lc="http://schemas.openxmlformats.org/drawingml/2006/lockedCanvas" xmlns:a16="http://schemas.microsoft.com/office/drawing/2014/main" xmlns="" id="{B0E106C3-BC1A-4015-AB14-41D3E9EE87A2}"/>
              </a:ext>
            </a:extLst>
          </p:cNvPr>
          <p:cNvSpPr/>
          <p:nvPr/>
        </p:nvSpPr>
        <p:spPr>
          <a:xfrm>
            <a:off x="2629561" y="3284119"/>
            <a:ext cx="716580" cy="1162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Slice 2</a:t>
            </a:r>
          </a:p>
        </p:txBody>
      </p:sp>
      <p:cxnSp>
        <p:nvCxnSpPr>
          <p:cNvPr id="13" name="Straight Connector 12">
            <a:extLst>
              <a:ext uri="{FF2B5EF4-FFF2-40B4-BE49-F238E27FC236}">
                <a16:creationId xmlns:lc="http://schemas.openxmlformats.org/drawingml/2006/lockedCanvas" xmlns:a16="http://schemas.microsoft.com/office/drawing/2014/main" xmlns="" id="{5C747988-6E99-4FFD-BD1A-46620F9DCBD7}"/>
              </a:ext>
            </a:extLst>
          </p:cNvPr>
          <p:cNvCxnSpPr>
            <a:cxnSpLocks/>
            <a:stCxn id="12" idx="1"/>
          </p:cNvCxnSpPr>
          <p:nvPr/>
        </p:nvCxnSpPr>
        <p:spPr>
          <a:xfrm flipH="1" flipV="1">
            <a:off x="1927714" y="3116118"/>
            <a:ext cx="701847" cy="22611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lc="http://schemas.openxmlformats.org/drawingml/2006/lockedCanvas" xmlns:a16="http://schemas.microsoft.com/office/drawing/2014/main" xmlns="" id="{99EFD3BF-141E-457A-BF96-28FBC91A8CCD}"/>
              </a:ext>
            </a:extLst>
          </p:cNvPr>
          <p:cNvCxnSpPr>
            <a:cxnSpLocks/>
            <a:stCxn id="25" idx="1"/>
            <a:endCxn id="10" idx="3"/>
          </p:cNvCxnSpPr>
          <p:nvPr/>
        </p:nvCxnSpPr>
        <p:spPr>
          <a:xfrm flipH="1">
            <a:off x="1927714" y="2915095"/>
            <a:ext cx="715277" cy="11807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lc="http://schemas.openxmlformats.org/drawingml/2006/lockedCanvas" xmlns:a16="http://schemas.microsoft.com/office/drawing/2014/main" xmlns="" id="{4133F783-C7C7-4693-9008-8740BCAE833E}"/>
              </a:ext>
            </a:extLst>
          </p:cNvPr>
          <p:cNvCxnSpPr>
            <a:cxnSpLocks/>
          </p:cNvCxnSpPr>
          <p:nvPr/>
        </p:nvCxnSpPr>
        <p:spPr>
          <a:xfrm flipH="1">
            <a:off x="2177233" y="4175638"/>
            <a:ext cx="33348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97">
            <a:extLst>
              <a:ext uri="{FF2B5EF4-FFF2-40B4-BE49-F238E27FC236}">
                <a16:creationId xmlns:lc="http://schemas.openxmlformats.org/drawingml/2006/lockedCanvas" xmlns:a16="http://schemas.microsoft.com/office/drawing/2014/main" xmlns="" id="{12BC33F5-48E0-4E7C-83B9-DEF7C22DA95E}"/>
              </a:ext>
            </a:extLst>
          </p:cNvPr>
          <p:cNvSpPr txBox="1"/>
          <p:nvPr/>
        </p:nvSpPr>
        <p:spPr>
          <a:xfrm>
            <a:off x="1517342" y="4045061"/>
            <a:ext cx="566181"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Slice 1: </a:t>
            </a:r>
          </a:p>
        </p:txBody>
      </p:sp>
      <p:sp>
        <p:nvSpPr>
          <p:cNvPr id="17" name="TextBox 98">
            <a:extLst>
              <a:ext uri="{FF2B5EF4-FFF2-40B4-BE49-F238E27FC236}">
                <a16:creationId xmlns:lc="http://schemas.openxmlformats.org/drawingml/2006/lockedCanvas" xmlns:a16="http://schemas.microsoft.com/office/drawing/2014/main" xmlns="" id="{59E51C83-EE75-4DD0-A96B-BCB322B6B6D4}"/>
              </a:ext>
            </a:extLst>
          </p:cNvPr>
          <p:cNvSpPr txBox="1"/>
          <p:nvPr/>
        </p:nvSpPr>
        <p:spPr>
          <a:xfrm>
            <a:off x="1518519" y="4176224"/>
            <a:ext cx="566181"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Slice 2: </a:t>
            </a:r>
          </a:p>
        </p:txBody>
      </p:sp>
      <p:cxnSp>
        <p:nvCxnSpPr>
          <p:cNvPr id="18" name="Straight Connector 17">
            <a:extLst>
              <a:ext uri="{FF2B5EF4-FFF2-40B4-BE49-F238E27FC236}">
                <a16:creationId xmlns:lc="http://schemas.openxmlformats.org/drawingml/2006/lockedCanvas" xmlns:a16="http://schemas.microsoft.com/office/drawing/2014/main" xmlns="" id="{E8F24B17-4E6D-4638-AECA-95B0688EBE7D}"/>
              </a:ext>
            </a:extLst>
          </p:cNvPr>
          <p:cNvCxnSpPr>
            <a:cxnSpLocks/>
          </p:cNvCxnSpPr>
          <p:nvPr/>
        </p:nvCxnSpPr>
        <p:spPr>
          <a:xfrm flipH="1">
            <a:off x="2177233" y="4295331"/>
            <a:ext cx="333486"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Box 102">
            <a:extLst>
              <a:ext uri="{FF2B5EF4-FFF2-40B4-BE49-F238E27FC236}">
                <a16:creationId xmlns:lc="http://schemas.openxmlformats.org/drawingml/2006/lockedCanvas" xmlns:a16="http://schemas.microsoft.com/office/drawing/2014/main" xmlns="" id="{3A55F2A4-FC97-41ED-894D-E86764E1DB01}"/>
              </a:ext>
            </a:extLst>
          </p:cNvPr>
          <p:cNvSpPr txBox="1"/>
          <p:nvPr/>
        </p:nvSpPr>
        <p:spPr>
          <a:xfrm>
            <a:off x="2592721" y="4071764"/>
            <a:ext cx="4086375"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SLA: 500 Kbit/s  Bi-Directional Constant Bit Rate, Jitter &lt;20ms, Delay &lt;800ms</a:t>
            </a:r>
          </a:p>
        </p:txBody>
      </p:sp>
      <p:sp>
        <p:nvSpPr>
          <p:cNvPr id="20" name="TextBox 103">
            <a:extLst>
              <a:ext uri="{FF2B5EF4-FFF2-40B4-BE49-F238E27FC236}">
                <a16:creationId xmlns:lc="http://schemas.openxmlformats.org/drawingml/2006/lockedCanvas" xmlns:a16="http://schemas.microsoft.com/office/drawing/2014/main" xmlns="" id="{0EA3E1C3-773F-4251-8309-E46D9E8CE788}"/>
              </a:ext>
            </a:extLst>
          </p:cNvPr>
          <p:cNvSpPr txBox="1"/>
          <p:nvPr/>
        </p:nvSpPr>
        <p:spPr>
          <a:xfrm>
            <a:off x="2591544" y="4200205"/>
            <a:ext cx="1345240"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SLA: Best Effort Service</a:t>
            </a:r>
          </a:p>
        </p:txBody>
      </p:sp>
      <p:sp>
        <p:nvSpPr>
          <p:cNvPr id="21" name="Rectangle: Rounded Corners 111">
            <a:extLst>
              <a:ext uri="{FF2B5EF4-FFF2-40B4-BE49-F238E27FC236}">
                <a16:creationId xmlns:lc="http://schemas.openxmlformats.org/drawingml/2006/lockedCanvas" xmlns:a16="http://schemas.microsoft.com/office/drawing/2014/main" xmlns="" id="{3AF472BE-AA26-4864-86C8-83C182D516AA}"/>
              </a:ext>
            </a:extLst>
          </p:cNvPr>
          <p:cNvSpPr/>
          <p:nvPr/>
        </p:nvSpPr>
        <p:spPr>
          <a:xfrm>
            <a:off x="3913537" y="1841311"/>
            <a:ext cx="1202579" cy="212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25" dirty="0"/>
              <a:t>SDN controller</a:t>
            </a:r>
          </a:p>
        </p:txBody>
      </p:sp>
      <p:cxnSp>
        <p:nvCxnSpPr>
          <p:cNvPr id="22" name="Straight Arrow Connector 21">
            <a:extLst>
              <a:ext uri="{FF2B5EF4-FFF2-40B4-BE49-F238E27FC236}">
                <a16:creationId xmlns:lc="http://schemas.openxmlformats.org/drawingml/2006/lockedCanvas" xmlns:a16="http://schemas.microsoft.com/office/drawing/2014/main" xmlns="" id="{49BD7CE2-F081-47C9-A489-8F13EE0510B2}"/>
              </a:ext>
            </a:extLst>
          </p:cNvPr>
          <p:cNvCxnSpPr>
            <a:cxnSpLocks/>
            <a:stCxn id="21" idx="2"/>
            <a:endCxn id="6" idx="0"/>
          </p:cNvCxnSpPr>
          <p:nvPr/>
        </p:nvCxnSpPr>
        <p:spPr>
          <a:xfrm flipH="1">
            <a:off x="2996296" y="2053570"/>
            <a:ext cx="1518530" cy="17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128">
            <a:extLst>
              <a:ext uri="{FF2B5EF4-FFF2-40B4-BE49-F238E27FC236}">
                <a16:creationId xmlns:lc="http://schemas.openxmlformats.org/drawingml/2006/lockedCanvas" xmlns:a16="http://schemas.microsoft.com/office/drawing/2014/main" xmlns="" id="{1D63443F-CC18-4965-B193-BCFA038AC7BB}"/>
              </a:ext>
            </a:extLst>
          </p:cNvPr>
          <p:cNvSpPr/>
          <p:nvPr/>
        </p:nvSpPr>
        <p:spPr>
          <a:xfrm>
            <a:off x="3990304" y="1349206"/>
            <a:ext cx="1049045" cy="291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t>Orchestrator</a:t>
            </a:r>
            <a:endParaRPr lang="x-none" sz="1050" dirty="0"/>
          </a:p>
        </p:txBody>
      </p:sp>
      <p:cxnSp>
        <p:nvCxnSpPr>
          <p:cNvPr id="24" name="Straight Arrow Connector 23">
            <a:extLst>
              <a:ext uri="{FF2B5EF4-FFF2-40B4-BE49-F238E27FC236}">
                <a16:creationId xmlns:lc="http://schemas.openxmlformats.org/drawingml/2006/lockedCanvas" xmlns:a16="http://schemas.microsoft.com/office/drawing/2014/main" xmlns="" id="{9541A7F5-4DBA-4A0F-8A93-086BDD04B5B4}"/>
              </a:ext>
            </a:extLst>
          </p:cNvPr>
          <p:cNvCxnSpPr>
            <a:cxnSpLocks/>
            <a:stCxn id="23" idx="2"/>
            <a:endCxn id="21" idx="0"/>
          </p:cNvCxnSpPr>
          <p:nvPr/>
        </p:nvCxnSpPr>
        <p:spPr>
          <a:xfrm>
            <a:off x="4514826" y="1640429"/>
            <a:ext cx="0" cy="20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lc="http://schemas.openxmlformats.org/drawingml/2006/lockedCanvas" xmlns:a16="http://schemas.microsoft.com/office/drawing/2014/main" xmlns="" id="{23C20567-34D8-49B7-88BC-218A93371BCF}"/>
              </a:ext>
            </a:extLst>
          </p:cNvPr>
          <p:cNvSpPr/>
          <p:nvPr/>
        </p:nvSpPr>
        <p:spPr>
          <a:xfrm>
            <a:off x="2642991" y="2850686"/>
            <a:ext cx="711341" cy="1288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Slice 1</a:t>
            </a:r>
          </a:p>
        </p:txBody>
      </p:sp>
      <p:sp>
        <p:nvSpPr>
          <p:cNvPr id="26" name="Rounded Rectangle 25">
            <a:extLst>
              <a:ext uri="{FF2B5EF4-FFF2-40B4-BE49-F238E27FC236}">
                <a16:creationId xmlns:lc="http://schemas.openxmlformats.org/drawingml/2006/lockedCanvas" xmlns:a16="http://schemas.microsoft.com/office/drawing/2014/main" xmlns="" id="{29EFCDDE-81BA-4A68-9F22-84507FF1630D}"/>
              </a:ext>
            </a:extLst>
          </p:cNvPr>
          <p:cNvSpPr/>
          <p:nvPr/>
        </p:nvSpPr>
        <p:spPr>
          <a:xfrm>
            <a:off x="5287449" y="2218241"/>
            <a:ext cx="1540892" cy="1702521"/>
          </a:xfrm>
          <a:prstGeom prst="round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a:t>NE 2</a:t>
            </a:r>
          </a:p>
        </p:txBody>
      </p:sp>
      <p:sp>
        <p:nvSpPr>
          <p:cNvPr id="27" name="Rectangle: Rounded Corners 106">
            <a:extLst>
              <a:ext uri="{FF2B5EF4-FFF2-40B4-BE49-F238E27FC236}">
                <a16:creationId xmlns:lc="http://schemas.openxmlformats.org/drawingml/2006/lockedCanvas" xmlns:a16="http://schemas.microsoft.com/office/drawing/2014/main" xmlns="" id="{62D37B9F-F4E0-493B-874D-CA9CC62055CC}"/>
              </a:ext>
            </a:extLst>
          </p:cNvPr>
          <p:cNvSpPr/>
          <p:nvPr/>
        </p:nvSpPr>
        <p:spPr>
          <a:xfrm>
            <a:off x="6097409" y="2678084"/>
            <a:ext cx="605298" cy="1036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788" dirty="0"/>
              <a:t>NP</a:t>
            </a:r>
          </a:p>
        </p:txBody>
      </p:sp>
      <p:sp>
        <p:nvSpPr>
          <p:cNvPr id="28" name="TextBox 70">
            <a:extLst>
              <a:ext uri="{FF2B5EF4-FFF2-40B4-BE49-F238E27FC236}">
                <a16:creationId xmlns:lc="http://schemas.openxmlformats.org/drawingml/2006/lockedCanvas" xmlns:a16="http://schemas.microsoft.com/office/drawing/2014/main" xmlns="" id="{6166BA9E-6994-4D2C-A41A-E04854032170}"/>
              </a:ext>
            </a:extLst>
          </p:cNvPr>
          <p:cNvSpPr txBox="1"/>
          <p:nvPr/>
        </p:nvSpPr>
        <p:spPr>
          <a:xfrm>
            <a:off x="5550357" y="3701212"/>
            <a:ext cx="827150" cy="3000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t>Ethernet</a:t>
            </a:r>
          </a:p>
        </p:txBody>
      </p:sp>
      <p:sp>
        <p:nvSpPr>
          <p:cNvPr id="29" name="Rectangle: Rounded Corners 106">
            <a:extLst>
              <a:ext uri="{FF2B5EF4-FFF2-40B4-BE49-F238E27FC236}">
                <a16:creationId xmlns:lc="http://schemas.openxmlformats.org/drawingml/2006/lockedCanvas" xmlns:a16="http://schemas.microsoft.com/office/drawing/2014/main" xmlns="" id="{62D37B9F-F4E0-493B-874D-CA9CC62055CC}"/>
              </a:ext>
            </a:extLst>
          </p:cNvPr>
          <p:cNvSpPr/>
          <p:nvPr/>
        </p:nvSpPr>
        <p:spPr>
          <a:xfrm>
            <a:off x="5402171" y="2670590"/>
            <a:ext cx="605298" cy="1036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788" dirty="0"/>
              <a:t>RADIO</a:t>
            </a:r>
          </a:p>
        </p:txBody>
      </p:sp>
      <p:cxnSp>
        <p:nvCxnSpPr>
          <p:cNvPr id="30" name="Straight Arrow Connector 29">
            <a:extLst>
              <a:ext uri="{FF2B5EF4-FFF2-40B4-BE49-F238E27FC236}">
                <a16:creationId xmlns:lc="http://schemas.openxmlformats.org/drawingml/2006/lockedCanvas" xmlns:a16="http://schemas.microsoft.com/office/drawing/2014/main" xmlns="" id="{49BD7CE2-F081-47C9-A489-8F13EE0510B2}"/>
              </a:ext>
            </a:extLst>
          </p:cNvPr>
          <p:cNvCxnSpPr>
            <a:cxnSpLocks/>
            <a:stCxn id="21" idx="2"/>
            <a:endCxn id="26" idx="0"/>
          </p:cNvCxnSpPr>
          <p:nvPr/>
        </p:nvCxnSpPr>
        <p:spPr>
          <a:xfrm>
            <a:off x="4514826" y="2053569"/>
            <a:ext cx="1543069" cy="16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lc="http://schemas.openxmlformats.org/drawingml/2006/lockedCanvas" xmlns:a16="http://schemas.microsoft.com/office/drawing/2014/main" xmlns="" id="{B0E106C3-BC1A-4015-AB14-41D3E9EE87A2}"/>
              </a:ext>
            </a:extLst>
          </p:cNvPr>
          <p:cNvSpPr/>
          <p:nvPr/>
        </p:nvSpPr>
        <p:spPr>
          <a:xfrm>
            <a:off x="5683478" y="3276575"/>
            <a:ext cx="716580" cy="1162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Slice 2</a:t>
            </a:r>
          </a:p>
        </p:txBody>
      </p:sp>
      <p:sp>
        <p:nvSpPr>
          <p:cNvPr id="32" name="Rectangle 31">
            <a:extLst>
              <a:ext uri="{FF2B5EF4-FFF2-40B4-BE49-F238E27FC236}">
                <a16:creationId xmlns:lc="http://schemas.openxmlformats.org/drawingml/2006/lockedCanvas" xmlns:a16="http://schemas.microsoft.com/office/drawing/2014/main" xmlns="" id="{23C20567-34D8-49B7-88BC-218A93371BCF}"/>
              </a:ext>
            </a:extLst>
          </p:cNvPr>
          <p:cNvSpPr/>
          <p:nvPr/>
        </p:nvSpPr>
        <p:spPr>
          <a:xfrm>
            <a:off x="5684521" y="2835578"/>
            <a:ext cx="711341" cy="1288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t>Slice 1</a:t>
            </a:r>
          </a:p>
        </p:txBody>
      </p:sp>
      <p:cxnSp>
        <p:nvCxnSpPr>
          <p:cNvPr id="33" name="Straight Connector 32">
            <a:extLst>
              <a:ext uri="{FF2B5EF4-FFF2-40B4-BE49-F238E27FC236}">
                <a16:creationId xmlns:lc="http://schemas.openxmlformats.org/drawingml/2006/lockedCanvas" xmlns:a16="http://schemas.microsoft.com/office/drawing/2014/main" xmlns="" id="{5C747988-6E99-4FFD-BD1A-46620F9DCBD7}"/>
              </a:ext>
            </a:extLst>
          </p:cNvPr>
          <p:cNvCxnSpPr>
            <a:cxnSpLocks/>
          </p:cNvCxnSpPr>
          <p:nvPr/>
        </p:nvCxnSpPr>
        <p:spPr>
          <a:xfrm flipH="1">
            <a:off x="6400058" y="3111101"/>
            <a:ext cx="798504" cy="22358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lc="http://schemas.openxmlformats.org/drawingml/2006/lockedCanvas" xmlns:a16="http://schemas.microsoft.com/office/drawing/2014/main" xmlns="" id="{99EFD3BF-141E-457A-BF96-28FBC91A8CCD}"/>
              </a:ext>
            </a:extLst>
          </p:cNvPr>
          <p:cNvCxnSpPr>
            <a:cxnSpLocks/>
            <a:stCxn id="9" idx="1"/>
            <a:endCxn id="32" idx="3"/>
          </p:cNvCxnSpPr>
          <p:nvPr/>
        </p:nvCxnSpPr>
        <p:spPr>
          <a:xfrm flipH="1" flipV="1">
            <a:off x="6395863" y="2899987"/>
            <a:ext cx="792719" cy="11843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5" name="TextBox 78">
            <a:extLst>
              <a:ext uri="{FF2B5EF4-FFF2-40B4-BE49-F238E27FC236}">
                <a16:creationId xmlns:lc="http://schemas.openxmlformats.org/drawingml/2006/lockedCanvas" xmlns:a16="http://schemas.microsoft.com/office/drawing/2014/main" xmlns="" id="{19405710-9918-492C-BEA3-36AF96E2D818}"/>
              </a:ext>
            </a:extLst>
          </p:cNvPr>
          <p:cNvSpPr txBox="1"/>
          <p:nvPr/>
        </p:nvSpPr>
        <p:spPr>
          <a:xfrm>
            <a:off x="3999957" y="1629053"/>
            <a:ext cx="617477" cy="2077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t>REST </a:t>
            </a:r>
            <a:r>
              <a:rPr lang="en-US" sz="750" dirty="0" err="1"/>
              <a:t>Conf</a:t>
            </a:r>
            <a:endParaRPr lang="en-US" sz="750" dirty="0"/>
          </a:p>
        </p:txBody>
      </p:sp>
      <p:sp>
        <p:nvSpPr>
          <p:cNvPr id="36" name="TextBox 78">
            <a:extLst>
              <a:ext uri="{FF2B5EF4-FFF2-40B4-BE49-F238E27FC236}">
                <a16:creationId xmlns:lc="http://schemas.openxmlformats.org/drawingml/2006/lockedCanvas" xmlns:a16="http://schemas.microsoft.com/office/drawing/2014/main" xmlns="" id="{19405710-9918-492C-BEA3-36AF96E2D818}"/>
              </a:ext>
            </a:extLst>
          </p:cNvPr>
          <p:cNvSpPr txBox="1"/>
          <p:nvPr/>
        </p:nvSpPr>
        <p:spPr>
          <a:xfrm>
            <a:off x="4250635" y="2057198"/>
            <a:ext cx="538930" cy="2077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err="1"/>
              <a:t>NetConf</a:t>
            </a:r>
            <a:endParaRPr lang="en-US" sz="750" dirty="0"/>
          </a:p>
        </p:txBody>
      </p:sp>
      <p:cxnSp>
        <p:nvCxnSpPr>
          <p:cNvPr id="37" name="Straight Connector 36"/>
          <p:cNvCxnSpPr>
            <a:stCxn id="7" idx="3"/>
          </p:cNvCxnSpPr>
          <p:nvPr/>
        </p:nvCxnSpPr>
        <p:spPr>
          <a:xfrm>
            <a:off x="3646503" y="3201611"/>
            <a:ext cx="343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9" idx="1"/>
          </p:cNvCxnSpPr>
          <p:nvPr/>
        </p:nvCxnSpPr>
        <p:spPr>
          <a:xfrm>
            <a:off x="5116115" y="3189008"/>
            <a:ext cx="28605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9" name="Arc 38"/>
          <p:cNvSpPr/>
          <p:nvPr/>
        </p:nvSpPr>
        <p:spPr>
          <a:xfrm>
            <a:off x="4587961" y="2967500"/>
            <a:ext cx="512828" cy="425294"/>
          </a:xfrm>
          <a:prstGeom prst="arc">
            <a:avLst>
              <a:gd name="adj1" fmla="val 16200000"/>
              <a:gd name="adj2" fmla="val 540328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40" name="Arc 39"/>
          <p:cNvSpPr/>
          <p:nvPr/>
        </p:nvSpPr>
        <p:spPr>
          <a:xfrm rot="10800000">
            <a:off x="3997826" y="2979503"/>
            <a:ext cx="512828" cy="425294"/>
          </a:xfrm>
          <a:prstGeom prst="arc">
            <a:avLst>
              <a:gd name="adj1" fmla="val 16200000"/>
              <a:gd name="adj2" fmla="val 540328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pic>
        <p:nvPicPr>
          <p:cNvPr id="4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237479">
            <a:off x="4287460" y="2975767"/>
            <a:ext cx="467916" cy="404579"/>
          </a:xfrm>
          <a:prstGeom prst="rect">
            <a:avLst/>
          </a:prstGeom>
          <a:noFill/>
          <a:ln>
            <a:noFill/>
          </a:ln>
          <a:effectLst>
            <a:prstShdw prst="shdw17" dist="17961" dir="2700000">
              <a:schemeClr val="accent1">
                <a:gamma/>
                <a:shade val="60000"/>
                <a:invGamma/>
              </a:schemeClr>
            </a:prstShdw>
          </a:effectLst>
          <a:extLst/>
        </p:spPr>
      </p:pic>
      <p:sp>
        <p:nvSpPr>
          <p:cNvPr id="44" name="Rectangle 43"/>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32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Cellular Network </a:t>
            </a:r>
            <a:r>
              <a:rPr lang="en-US" sz="3200" b="0" dirty="0">
                <a:solidFill>
                  <a:srgbClr val="1F497D"/>
                </a:solidFill>
                <a:latin typeface="Calibri Light" panose="020F0302020204030204" pitchFamily="34" charset="0"/>
                <a:cs typeface="Calibri Light" panose="020F0302020204030204" pitchFamily="34" charset="0"/>
              </a:rPr>
              <a:t>Slicing</a:t>
            </a:r>
          </a:p>
        </p:txBody>
      </p:sp>
      <p:sp>
        <p:nvSpPr>
          <p:cNvPr id="3" name="Subtitle 2"/>
          <p:cNvSpPr>
            <a:spLocks noGrp="1"/>
          </p:cNvSpPr>
          <p:nvPr>
            <p:ph type="subTitle" idx="1"/>
          </p:nvPr>
        </p:nvSpPr>
        <p:spPr>
          <a:xfrm>
            <a:off x="957713" y="3262986"/>
            <a:ext cx="3542097" cy="429104"/>
          </a:xfrm>
        </p:spPr>
        <p:txBody>
          <a:bodyPr/>
          <a:lstStyle/>
          <a:p>
            <a:pPr algn="l"/>
            <a:r>
              <a:rPr lang="en-US" sz="1600" dirty="0" smtClean="0"/>
              <a:t>Presenter: Doron Solomon (ASOCS)</a:t>
            </a:r>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2"/>
          <a:stretch>
            <a:fillRect/>
          </a:stretch>
        </p:blipFill>
        <p:spPr>
          <a:xfrm>
            <a:off x="5216286" y="3032379"/>
            <a:ext cx="1324156" cy="890318"/>
          </a:xfrm>
          <a:prstGeom prst="rect">
            <a:avLst/>
          </a:prstGeom>
        </p:spPr>
      </p:pic>
      <p:pic>
        <p:nvPicPr>
          <p:cNvPr id="9" name="Picture 1" descr="cid:image003.jpg@01D34EE7.F03519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3980" y="3343754"/>
            <a:ext cx="982285" cy="38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69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3" y="80937"/>
            <a:ext cx="8686800" cy="685799"/>
          </a:xfrm>
        </p:spPr>
        <p:txBody>
          <a:bodyPr>
            <a:normAutofit/>
          </a:bodyPr>
          <a:lstStyle/>
          <a:p>
            <a:pPr algn="l" rtl="0">
              <a:lnSpc>
                <a:spcPct val="150000"/>
              </a:lnSpc>
            </a:pPr>
            <a:r>
              <a:rPr lang="en-US" dirty="0" smtClean="0"/>
              <a:t>Cellular network </a:t>
            </a:r>
            <a:r>
              <a:rPr lang="en-US" dirty="0"/>
              <a:t>slicing and </a:t>
            </a:r>
            <a:r>
              <a:rPr lang="en-US" dirty="0" smtClean="0"/>
              <a:t>KPIs</a:t>
            </a:r>
            <a:endParaRPr lang="en-US" dirty="0"/>
          </a:p>
        </p:txBody>
      </p:sp>
      <p:sp>
        <p:nvSpPr>
          <p:cNvPr id="25" name="Rectangle 24"/>
          <p:cNvSpPr/>
          <p:nvPr/>
        </p:nvSpPr>
        <p:spPr>
          <a:xfrm>
            <a:off x="3252274" y="2266546"/>
            <a:ext cx="356688" cy="200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4" dirty="0"/>
              <a:t>RRH</a:t>
            </a:r>
          </a:p>
        </p:txBody>
      </p:sp>
      <p:pic>
        <p:nvPicPr>
          <p:cNvPr id="26"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058" y="2086225"/>
            <a:ext cx="173286" cy="1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a:cxnSpLocks/>
            <a:stCxn id="25" idx="3"/>
            <a:endCxn id="23" idx="1"/>
          </p:cNvCxnSpPr>
          <p:nvPr/>
        </p:nvCxnSpPr>
        <p:spPr>
          <a:xfrm>
            <a:off x="3608962" y="2366811"/>
            <a:ext cx="219850" cy="6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45" y="3376583"/>
            <a:ext cx="608649" cy="27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4" dirty="0"/>
              <a:t>ENB/RRH</a:t>
            </a:r>
          </a:p>
        </p:txBody>
      </p:sp>
      <p:pic>
        <p:nvPicPr>
          <p:cNvPr id="30" name="Picture 20" descr="C:\Documents and Settings\tc33647\Desktop\פרויקטים\ADRIAN Stuff\תמונות למצגות\wimax antenn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058" y="3191669"/>
            <a:ext cx="173286" cy="1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a:off x="3589128" y="3510895"/>
            <a:ext cx="43726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cxnSpLocks/>
          </p:cNvCxnSpPr>
          <p:nvPr/>
        </p:nvCxnSpPr>
        <p:spPr>
          <a:xfrm>
            <a:off x="5339797" y="1130744"/>
            <a:ext cx="16195" cy="2583250"/>
          </a:xfrm>
          <a:prstGeom prst="line">
            <a:avLst/>
          </a:prstGeom>
        </p:spPr>
        <p:style>
          <a:lnRef idx="2">
            <a:schemeClr val="dk1"/>
          </a:lnRef>
          <a:fillRef idx="0">
            <a:schemeClr val="dk1"/>
          </a:fillRef>
          <a:effectRef idx="1">
            <a:schemeClr val="dk1"/>
          </a:effectRef>
          <a:fontRef idx="minor">
            <a:schemeClr val="tx1"/>
          </a:fontRef>
        </p:style>
      </p:cxnSp>
      <p:cxnSp>
        <p:nvCxnSpPr>
          <p:cNvPr id="3077" name="Straight Connector 3076"/>
          <p:cNvCxnSpPr>
            <a:cxnSpLocks/>
            <a:stCxn id="23" idx="3"/>
          </p:cNvCxnSpPr>
          <p:nvPr/>
        </p:nvCxnSpPr>
        <p:spPr>
          <a:xfrm>
            <a:off x="4991607" y="2373146"/>
            <a:ext cx="3546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79" name="Straight Connector 3078"/>
          <p:cNvCxnSpPr>
            <a:cxnSpLocks/>
            <a:stCxn id="24" idx="3"/>
          </p:cNvCxnSpPr>
          <p:nvPr/>
        </p:nvCxnSpPr>
        <p:spPr>
          <a:xfrm>
            <a:off x="4991607" y="3510895"/>
            <a:ext cx="3546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Cloud 49">
            <a:extLst>
              <a:ext uri="{FF2B5EF4-FFF2-40B4-BE49-F238E27FC236}">
                <a16:creationId xmlns:a16="http://schemas.microsoft.com/office/drawing/2014/main" xmlns="" id="{51101F56-1429-4E17-807D-F70ADDBBF0AD}"/>
              </a:ext>
            </a:extLst>
          </p:cNvPr>
          <p:cNvSpPr/>
          <p:nvPr/>
        </p:nvSpPr>
        <p:spPr>
          <a:xfrm>
            <a:off x="2926910" y="3074975"/>
            <a:ext cx="2320754" cy="891875"/>
          </a:xfrm>
          <a:prstGeom prst="cloud">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sp>
        <p:nvSpPr>
          <p:cNvPr id="68" name="Cloud 67">
            <a:extLst>
              <a:ext uri="{FF2B5EF4-FFF2-40B4-BE49-F238E27FC236}">
                <a16:creationId xmlns:a16="http://schemas.microsoft.com/office/drawing/2014/main" xmlns="" id="{51101F56-1429-4E17-807D-F70ADDBBF0AD}"/>
              </a:ext>
            </a:extLst>
          </p:cNvPr>
          <p:cNvSpPr/>
          <p:nvPr/>
        </p:nvSpPr>
        <p:spPr>
          <a:xfrm>
            <a:off x="2765605" y="1803964"/>
            <a:ext cx="2964758" cy="2444233"/>
          </a:xfrm>
          <a:prstGeom prst="cloud">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21883" rtl="1">
              <a:defRPr/>
            </a:pPr>
            <a:endParaRPr lang="en-US" sz="1224" b="1" dirty="0">
              <a:solidFill>
                <a:srgbClr val="FFFFFF"/>
              </a:solidFill>
              <a:latin typeface="Arial"/>
              <a:cs typeface="Arial"/>
            </a:endParaRPr>
          </a:p>
        </p:txBody>
      </p:sp>
      <p:sp>
        <p:nvSpPr>
          <p:cNvPr id="69" name="TextBox 68"/>
          <p:cNvSpPr txBox="1"/>
          <p:nvPr/>
        </p:nvSpPr>
        <p:spPr>
          <a:xfrm>
            <a:off x="3747822" y="2014843"/>
            <a:ext cx="1502334" cy="238848"/>
          </a:xfrm>
          <a:prstGeom prst="rect">
            <a:avLst/>
          </a:prstGeom>
          <a:noFill/>
        </p:spPr>
        <p:txBody>
          <a:bodyPr wrap="none" rtlCol="0">
            <a:spAutoFit/>
          </a:bodyPr>
          <a:lstStyle/>
          <a:p>
            <a:r>
              <a:rPr lang="en-US" sz="952" b="1" dirty="0"/>
              <a:t>Private Mobile Service </a:t>
            </a:r>
          </a:p>
        </p:txBody>
      </p:sp>
      <p:sp>
        <p:nvSpPr>
          <p:cNvPr id="70" name="TextBox 69"/>
          <p:cNvSpPr txBox="1"/>
          <p:nvPr/>
        </p:nvSpPr>
        <p:spPr>
          <a:xfrm>
            <a:off x="3704117" y="3148764"/>
            <a:ext cx="1418978" cy="238848"/>
          </a:xfrm>
          <a:prstGeom prst="rect">
            <a:avLst/>
          </a:prstGeom>
          <a:noFill/>
        </p:spPr>
        <p:txBody>
          <a:bodyPr wrap="none" rtlCol="0">
            <a:spAutoFit/>
          </a:bodyPr>
          <a:lstStyle/>
          <a:p>
            <a:r>
              <a:rPr lang="en-US" sz="952" b="1" dirty="0"/>
              <a:t>Public Mobile Service</a:t>
            </a:r>
          </a:p>
        </p:txBody>
      </p:sp>
      <p:sp>
        <p:nvSpPr>
          <p:cNvPr id="23" name="Rectangle 22"/>
          <p:cNvSpPr/>
          <p:nvPr/>
        </p:nvSpPr>
        <p:spPr>
          <a:xfrm>
            <a:off x="3828812" y="2201480"/>
            <a:ext cx="1162795" cy="343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ASOCS</a:t>
            </a:r>
          </a:p>
          <a:p>
            <a:pPr algn="ctr"/>
            <a:r>
              <a:rPr lang="en-US" sz="918" dirty="0"/>
              <a:t>M-CORD O-RAN</a:t>
            </a:r>
          </a:p>
        </p:txBody>
      </p:sp>
      <p:sp>
        <p:nvSpPr>
          <p:cNvPr id="24" name="Rectangle 23"/>
          <p:cNvSpPr/>
          <p:nvPr/>
        </p:nvSpPr>
        <p:spPr>
          <a:xfrm>
            <a:off x="3815856" y="3339229"/>
            <a:ext cx="1175751" cy="343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PARTNER</a:t>
            </a:r>
          </a:p>
          <a:p>
            <a:pPr algn="ctr"/>
            <a:r>
              <a:rPr lang="en-US" sz="918" dirty="0"/>
              <a:t>PUBLIC 4G/5G</a:t>
            </a:r>
          </a:p>
        </p:txBody>
      </p:sp>
      <p:sp>
        <p:nvSpPr>
          <p:cNvPr id="3" name="TextBox 2"/>
          <p:cNvSpPr txBox="1"/>
          <p:nvPr/>
        </p:nvSpPr>
        <p:spPr>
          <a:xfrm>
            <a:off x="3320460" y="2521737"/>
            <a:ext cx="739305" cy="233590"/>
          </a:xfrm>
          <a:prstGeom prst="rect">
            <a:avLst/>
          </a:prstGeom>
          <a:noFill/>
        </p:spPr>
        <p:txBody>
          <a:bodyPr wrap="none" rtlCol="0">
            <a:spAutoFit/>
          </a:bodyPr>
          <a:lstStyle/>
          <a:p>
            <a:r>
              <a:rPr lang="en-US" sz="918" b="1" dirty="0"/>
              <a:t>F2 Service</a:t>
            </a:r>
          </a:p>
        </p:txBody>
      </p:sp>
      <p:sp>
        <p:nvSpPr>
          <p:cNvPr id="72" name="Rectangle 71"/>
          <p:cNvSpPr/>
          <p:nvPr/>
        </p:nvSpPr>
        <p:spPr>
          <a:xfrm>
            <a:off x="2361107" y="2214856"/>
            <a:ext cx="121462" cy="25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 dirty="0"/>
              <a:t>S.P</a:t>
            </a:r>
          </a:p>
        </p:txBody>
      </p:sp>
      <p:cxnSp>
        <p:nvCxnSpPr>
          <p:cNvPr id="73" name="Straight Connector 72"/>
          <p:cNvCxnSpPr>
            <a:endCxn id="72" idx="0"/>
          </p:cNvCxnSpPr>
          <p:nvPr/>
        </p:nvCxnSpPr>
        <p:spPr>
          <a:xfrm>
            <a:off x="2421838" y="2072341"/>
            <a:ext cx="0" cy="14251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02300" y="2539522"/>
            <a:ext cx="732893" cy="322524"/>
          </a:xfrm>
          <a:prstGeom prst="rect">
            <a:avLst/>
          </a:prstGeom>
          <a:noFill/>
        </p:spPr>
        <p:txBody>
          <a:bodyPr wrap="none" rtlCol="0">
            <a:spAutoFit/>
          </a:bodyPr>
          <a:lstStyle/>
          <a:p>
            <a:r>
              <a:rPr lang="en-US" sz="748" dirty="0"/>
              <a:t>Measure</a:t>
            </a:r>
          </a:p>
          <a:p>
            <a:r>
              <a:rPr lang="en-US" sz="748" dirty="0"/>
              <a:t>Available BW</a:t>
            </a:r>
          </a:p>
        </p:txBody>
      </p:sp>
      <p:sp>
        <p:nvSpPr>
          <p:cNvPr id="74" name="Rectangle 73"/>
          <p:cNvSpPr/>
          <p:nvPr/>
        </p:nvSpPr>
        <p:spPr>
          <a:xfrm>
            <a:off x="2428252" y="3381605"/>
            <a:ext cx="121462" cy="25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 dirty="0"/>
              <a:t>S.P</a:t>
            </a:r>
          </a:p>
        </p:txBody>
      </p:sp>
      <p:cxnSp>
        <p:nvCxnSpPr>
          <p:cNvPr id="75" name="Straight Connector 74"/>
          <p:cNvCxnSpPr>
            <a:endCxn id="74" idx="0"/>
          </p:cNvCxnSpPr>
          <p:nvPr/>
        </p:nvCxnSpPr>
        <p:spPr>
          <a:xfrm>
            <a:off x="2488983" y="3239090"/>
            <a:ext cx="0" cy="142515"/>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169444" y="3706271"/>
            <a:ext cx="732893" cy="322524"/>
          </a:xfrm>
          <a:prstGeom prst="rect">
            <a:avLst/>
          </a:prstGeom>
          <a:noFill/>
        </p:spPr>
        <p:txBody>
          <a:bodyPr wrap="none" rtlCol="0">
            <a:spAutoFit/>
          </a:bodyPr>
          <a:lstStyle/>
          <a:p>
            <a:r>
              <a:rPr lang="en-US" sz="748" dirty="0"/>
              <a:t>Measure</a:t>
            </a:r>
          </a:p>
          <a:p>
            <a:r>
              <a:rPr lang="en-US" sz="748" dirty="0"/>
              <a:t>Available BW</a:t>
            </a:r>
          </a:p>
        </p:txBody>
      </p:sp>
      <p:cxnSp>
        <p:nvCxnSpPr>
          <p:cNvPr id="32" name="Straight Connector 31"/>
          <p:cNvCxnSpPr>
            <a:cxnSpLocks/>
            <a:endCxn id="33" idx="1"/>
          </p:cNvCxnSpPr>
          <p:nvPr/>
        </p:nvCxnSpPr>
        <p:spPr>
          <a:xfrm>
            <a:off x="5330123" y="1745046"/>
            <a:ext cx="330375" cy="627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60497" y="1530599"/>
            <a:ext cx="1082014" cy="554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b="1" dirty="0"/>
              <a:t>Orchestration</a:t>
            </a:r>
          </a:p>
          <a:p>
            <a:pPr algn="ctr"/>
            <a:r>
              <a:rPr lang="en-US" sz="918" b="1" dirty="0"/>
              <a:t>Server</a:t>
            </a:r>
          </a:p>
        </p:txBody>
      </p:sp>
      <p:sp>
        <p:nvSpPr>
          <p:cNvPr id="34" name="Down Arrow 33"/>
          <p:cNvSpPr/>
          <p:nvPr/>
        </p:nvSpPr>
        <p:spPr>
          <a:xfrm>
            <a:off x="5890297" y="1078762"/>
            <a:ext cx="178144" cy="45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8"/>
          </a:p>
        </p:txBody>
      </p:sp>
      <p:sp>
        <p:nvSpPr>
          <p:cNvPr id="35" name="TextBox 34"/>
          <p:cNvSpPr txBox="1"/>
          <p:nvPr/>
        </p:nvSpPr>
        <p:spPr>
          <a:xfrm>
            <a:off x="5394910" y="871849"/>
            <a:ext cx="1362874" cy="207429"/>
          </a:xfrm>
          <a:prstGeom prst="rect">
            <a:avLst/>
          </a:prstGeom>
          <a:noFill/>
        </p:spPr>
        <p:txBody>
          <a:bodyPr wrap="none" rtlCol="0">
            <a:spAutoFit/>
          </a:bodyPr>
          <a:lstStyle/>
          <a:p>
            <a:r>
              <a:rPr lang="en-US" sz="748" dirty="0"/>
              <a:t>Designed for LSO interface  </a:t>
            </a:r>
          </a:p>
        </p:txBody>
      </p:sp>
      <p:pic>
        <p:nvPicPr>
          <p:cNvPr id="38" name="Picture 2" descr="Image result for orchestrator screen shots kpi">
            <a:extLst>
              <a:ext uri="{FF2B5EF4-FFF2-40B4-BE49-F238E27FC236}">
                <a16:creationId xmlns:a16="http://schemas.microsoft.com/office/drawing/2014/main" xmlns="" id="{40F5DA63-224F-456B-8BFA-168430D35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936" y="1967431"/>
            <a:ext cx="1197706" cy="72777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xmlns="" id="{E97F31BD-1D9B-45C2-A13A-588E31A6256C}"/>
              </a:ext>
            </a:extLst>
          </p:cNvPr>
          <p:cNvSpPr txBox="1"/>
          <p:nvPr/>
        </p:nvSpPr>
        <p:spPr>
          <a:xfrm>
            <a:off x="3319114" y="3643012"/>
            <a:ext cx="739305" cy="233590"/>
          </a:xfrm>
          <a:prstGeom prst="rect">
            <a:avLst/>
          </a:prstGeom>
          <a:noFill/>
        </p:spPr>
        <p:txBody>
          <a:bodyPr wrap="none" rtlCol="0">
            <a:spAutoFit/>
          </a:bodyPr>
          <a:lstStyle/>
          <a:p>
            <a:r>
              <a:rPr lang="en-US" sz="918" b="1" dirty="0"/>
              <a:t>F1 Service</a:t>
            </a:r>
          </a:p>
        </p:txBody>
      </p:sp>
      <p:sp>
        <p:nvSpPr>
          <p:cNvPr id="41" name="Rectangle 40">
            <a:extLst>
              <a:ext uri="{FF2B5EF4-FFF2-40B4-BE49-F238E27FC236}">
                <a16:creationId xmlns:a16="http://schemas.microsoft.com/office/drawing/2014/main" xmlns="" id="{8C50E873-ACA7-4F3D-8CC7-4370C02100D7}"/>
              </a:ext>
            </a:extLst>
          </p:cNvPr>
          <p:cNvSpPr/>
          <p:nvPr/>
        </p:nvSpPr>
        <p:spPr>
          <a:xfrm>
            <a:off x="5691458" y="3394905"/>
            <a:ext cx="1082014" cy="554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b="1" dirty="0"/>
              <a:t>Orchestration</a:t>
            </a:r>
          </a:p>
          <a:p>
            <a:pPr algn="ctr"/>
            <a:r>
              <a:rPr lang="en-US" sz="918" b="1" dirty="0"/>
              <a:t>Server</a:t>
            </a:r>
          </a:p>
        </p:txBody>
      </p:sp>
      <p:pic>
        <p:nvPicPr>
          <p:cNvPr id="42" name="Picture 2" descr="Image result for orchestrator screen shots kpi">
            <a:extLst>
              <a:ext uri="{FF2B5EF4-FFF2-40B4-BE49-F238E27FC236}">
                <a16:creationId xmlns:a16="http://schemas.microsoft.com/office/drawing/2014/main" xmlns="" id="{B27A6C5A-5C61-4181-BAE9-110AF094C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897" y="3831737"/>
            <a:ext cx="1197706" cy="727773"/>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xmlns="" id="{82F3089D-349C-40A9-8F14-75EFB171A5F3}"/>
              </a:ext>
            </a:extLst>
          </p:cNvPr>
          <p:cNvCxnSpPr>
            <a:cxnSpLocks/>
          </p:cNvCxnSpPr>
          <p:nvPr/>
        </p:nvCxnSpPr>
        <p:spPr>
          <a:xfrm>
            <a:off x="5353008" y="3593199"/>
            <a:ext cx="330375" cy="6279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79495B35-EC7D-4336-ADD2-B4059B6CD3BA}"/>
              </a:ext>
            </a:extLst>
          </p:cNvPr>
          <p:cNvGrpSpPr/>
          <p:nvPr/>
        </p:nvGrpSpPr>
        <p:grpSpPr>
          <a:xfrm>
            <a:off x="926599" y="1208663"/>
            <a:ext cx="7967464" cy="1936524"/>
            <a:chOff x="926599" y="1208663"/>
            <a:chExt cx="7967464" cy="1936524"/>
          </a:xfrm>
        </p:grpSpPr>
        <p:sp>
          <p:nvSpPr>
            <p:cNvPr id="6" name="Oval 5">
              <a:extLst>
                <a:ext uri="{FF2B5EF4-FFF2-40B4-BE49-F238E27FC236}">
                  <a16:creationId xmlns:a16="http://schemas.microsoft.com/office/drawing/2014/main" xmlns="" id="{CD13129E-3008-486E-BFD0-138F9789ADE7}"/>
                </a:ext>
              </a:extLst>
            </p:cNvPr>
            <p:cNvSpPr/>
            <p:nvPr/>
          </p:nvSpPr>
          <p:spPr>
            <a:xfrm>
              <a:off x="926599" y="1208663"/>
              <a:ext cx="7967464" cy="1936524"/>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grpSp>
          <p:nvGrpSpPr>
            <p:cNvPr id="9" name="Group 8">
              <a:extLst>
                <a:ext uri="{FF2B5EF4-FFF2-40B4-BE49-F238E27FC236}">
                  <a16:creationId xmlns:a16="http://schemas.microsoft.com/office/drawing/2014/main" xmlns="" id="{236FA615-A4A5-4A0E-A77C-8507595D1A15}"/>
                </a:ext>
              </a:extLst>
            </p:cNvPr>
            <p:cNvGrpSpPr/>
            <p:nvPr/>
          </p:nvGrpSpPr>
          <p:grpSpPr>
            <a:xfrm>
              <a:off x="2751301" y="1447803"/>
              <a:ext cx="1756471" cy="393127"/>
              <a:chOff x="2751301" y="1447803"/>
              <a:chExt cx="1756471" cy="393127"/>
            </a:xfrm>
          </p:grpSpPr>
          <p:sp>
            <p:nvSpPr>
              <p:cNvPr id="7" name="Wave 6">
                <a:extLst>
                  <a:ext uri="{FF2B5EF4-FFF2-40B4-BE49-F238E27FC236}">
                    <a16:creationId xmlns:a16="http://schemas.microsoft.com/office/drawing/2014/main" xmlns="" id="{1E01C377-77B1-41F6-82BF-08C0897BA8DA}"/>
                  </a:ext>
                </a:extLst>
              </p:cNvPr>
              <p:cNvSpPr/>
              <p:nvPr/>
            </p:nvSpPr>
            <p:spPr>
              <a:xfrm>
                <a:off x="2751301" y="1447803"/>
                <a:ext cx="1756471" cy="393127"/>
              </a:xfrm>
              <a:prstGeom prst="wave">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8" name="TextBox 7">
                <a:extLst>
                  <a:ext uri="{FF2B5EF4-FFF2-40B4-BE49-F238E27FC236}">
                    <a16:creationId xmlns:a16="http://schemas.microsoft.com/office/drawing/2014/main" xmlns="" id="{A5865896-B4E1-407A-9F79-239F2F99C103}"/>
                  </a:ext>
                </a:extLst>
              </p:cNvPr>
              <p:cNvSpPr txBox="1"/>
              <p:nvPr/>
            </p:nvSpPr>
            <p:spPr>
              <a:xfrm>
                <a:off x="3308881" y="1471995"/>
                <a:ext cx="710451" cy="307777"/>
              </a:xfrm>
              <a:prstGeom prst="rect">
                <a:avLst/>
              </a:prstGeom>
              <a:noFill/>
            </p:spPr>
            <p:txBody>
              <a:bodyPr wrap="none" rtlCol="1">
                <a:spAutoFit/>
              </a:bodyPr>
              <a:lstStyle/>
              <a:p>
                <a:r>
                  <a:rPr lang="en-US" sz="1400" dirty="0"/>
                  <a:t>Slice A</a:t>
                </a:r>
                <a:endParaRPr lang="he-IL" sz="1400" dirty="0"/>
              </a:p>
            </p:txBody>
          </p:sp>
        </p:grpSp>
      </p:grpSp>
      <p:grpSp>
        <p:nvGrpSpPr>
          <p:cNvPr id="10" name="Group 9">
            <a:extLst>
              <a:ext uri="{FF2B5EF4-FFF2-40B4-BE49-F238E27FC236}">
                <a16:creationId xmlns:a16="http://schemas.microsoft.com/office/drawing/2014/main" xmlns="" id="{412D7EFF-0E1D-443E-B483-1A424C4A003B}"/>
              </a:ext>
            </a:extLst>
          </p:cNvPr>
          <p:cNvGrpSpPr/>
          <p:nvPr/>
        </p:nvGrpSpPr>
        <p:grpSpPr>
          <a:xfrm>
            <a:off x="883927" y="2995901"/>
            <a:ext cx="7967464" cy="1936524"/>
            <a:chOff x="883927" y="2995901"/>
            <a:chExt cx="7967464" cy="1936524"/>
          </a:xfrm>
        </p:grpSpPr>
        <p:sp>
          <p:nvSpPr>
            <p:cNvPr id="36" name="Oval 35">
              <a:extLst>
                <a:ext uri="{FF2B5EF4-FFF2-40B4-BE49-F238E27FC236}">
                  <a16:creationId xmlns:a16="http://schemas.microsoft.com/office/drawing/2014/main" xmlns="" id="{9181E99D-DDAB-4E87-B92F-98845B1CE902}"/>
                </a:ext>
              </a:extLst>
            </p:cNvPr>
            <p:cNvSpPr/>
            <p:nvPr/>
          </p:nvSpPr>
          <p:spPr>
            <a:xfrm>
              <a:off x="883927" y="2995901"/>
              <a:ext cx="7967464" cy="1936524"/>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grpSp>
          <p:nvGrpSpPr>
            <p:cNvPr id="40" name="Group 39">
              <a:extLst>
                <a:ext uri="{FF2B5EF4-FFF2-40B4-BE49-F238E27FC236}">
                  <a16:creationId xmlns:a16="http://schemas.microsoft.com/office/drawing/2014/main" xmlns="" id="{D52BEE49-8947-4F7A-A770-159B4A531ADC}"/>
                </a:ext>
              </a:extLst>
            </p:cNvPr>
            <p:cNvGrpSpPr/>
            <p:nvPr/>
          </p:nvGrpSpPr>
          <p:grpSpPr>
            <a:xfrm>
              <a:off x="3514330" y="4387916"/>
              <a:ext cx="1756471" cy="393127"/>
              <a:chOff x="2751301" y="1447803"/>
              <a:chExt cx="1756471" cy="393127"/>
            </a:xfrm>
          </p:grpSpPr>
          <p:sp>
            <p:nvSpPr>
              <p:cNvPr id="44" name="Wave 43">
                <a:extLst>
                  <a:ext uri="{FF2B5EF4-FFF2-40B4-BE49-F238E27FC236}">
                    <a16:creationId xmlns:a16="http://schemas.microsoft.com/office/drawing/2014/main" xmlns="" id="{43CEA15F-2BAF-4951-AFB8-87FFE4EF42DB}"/>
                  </a:ext>
                </a:extLst>
              </p:cNvPr>
              <p:cNvSpPr/>
              <p:nvPr/>
            </p:nvSpPr>
            <p:spPr>
              <a:xfrm>
                <a:off x="2751301" y="1447803"/>
                <a:ext cx="1756471" cy="393127"/>
              </a:xfrm>
              <a:prstGeom prst="wave">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45" name="TextBox 44">
                <a:extLst>
                  <a:ext uri="{FF2B5EF4-FFF2-40B4-BE49-F238E27FC236}">
                    <a16:creationId xmlns:a16="http://schemas.microsoft.com/office/drawing/2014/main" xmlns="" id="{F7F685BA-950F-46E6-B875-7CE080EF0D16}"/>
                  </a:ext>
                </a:extLst>
              </p:cNvPr>
              <p:cNvSpPr txBox="1"/>
              <p:nvPr/>
            </p:nvSpPr>
            <p:spPr>
              <a:xfrm>
                <a:off x="3308881" y="1471995"/>
                <a:ext cx="710451" cy="307777"/>
              </a:xfrm>
              <a:prstGeom prst="rect">
                <a:avLst/>
              </a:prstGeom>
              <a:noFill/>
            </p:spPr>
            <p:txBody>
              <a:bodyPr wrap="none" rtlCol="1">
                <a:spAutoFit/>
              </a:bodyPr>
              <a:lstStyle/>
              <a:p>
                <a:r>
                  <a:rPr lang="en-US" sz="1400" dirty="0"/>
                  <a:t>Slice B</a:t>
                </a:r>
                <a:endParaRPr lang="he-IL" sz="1400" dirty="0"/>
              </a:p>
            </p:txBody>
          </p:sp>
        </p:grpSp>
      </p:grpSp>
      <p:sp>
        <p:nvSpPr>
          <p:cNvPr id="48" name="Rectangle 47"/>
          <p:cNvSpPr/>
          <p:nvPr/>
        </p:nvSpPr>
        <p:spPr>
          <a:xfrm>
            <a:off x="0" y="4856033"/>
            <a:ext cx="217170" cy="287467"/>
          </a:xfrm>
          <a:prstGeom prst="rect">
            <a:avLst/>
          </a:prstGeom>
          <a:solidFill>
            <a:schemeClr val="accent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0010" y="4856033"/>
            <a:ext cx="45720" cy="287467"/>
          </a:xfrm>
          <a:prstGeom prst="rect">
            <a:avLst/>
          </a:prstGeom>
          <a:solidFill>
            <a:srgbClr val="FF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542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reduction of service setup time </a:t>
            </a:r>
            <a:r>
              <a:rPr lang="en-US" sz="2000" dirty="0" smtClean="0">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latin typeface="Calibri"/>
                <a:ea typeface="Times New Roman"/>
                <a:cs typeface="Arial"/>
              </a:rPr>
              <a:t>automation</a:t>
            </a:r>
            <a:r>
              <a:rPr lang="en-US" sz="2000" dirty="0" smtClean="0">
                <a:latin typeface="Calibri"/>
                <a:ea typeface="Times New Roman"/>
                <a:cs typeface="Arial"/>
              </a:rPr>
              <a:t> of network operations, including</a:t>
            </a:r>
          </a:p>
          <a:p>
            <a:pPr marL="686991" lvl="1" indent="-342900" algn="l" rtl="0">
              <a:spcBef>
                <a:spcPts val="300"/>
              </a:spcBef>
              <a:spcAft>
                <a:spcPts val="0"/>
              </a:spcAft>
              <a:buClrTx/>
            </a:pPr>
            <a:r>
              <a:rPr lang="en-US" b="1" dirty="0" smtClean="0">
                <a:latin typeface="Calibri"/>
                <a:ea typeface="Times New Roman"/>
                <a:cs typeface="Arial"/>
              </a:rPr>
              <a:t>zero-touch</a:t>
            </a:r>
            <a:r>
              <a:rPr lang="en-US" dirty="0" smtClean="0">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latin typeface="Calibri"/>
                <a:ea typeface="Times New Roman"/>
                <a:cs typeface="Arial"/>
              </a:rPr>
              <a:t>automatic resilience and </a:t>
            </a:r>
            <a:r>
              <a:rPr lang="en-US" b="1" dirty="0" smtClean="0">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solidFill>
                  <a:srgbClr val="FF0000"/>
                </a:solidFill>
                <a:latin typeface="Calibri"/>
                <a:ea typeface="Times New Roman"/>
                <a:cs typeface="Arial"/>
              </a:rPr>
              <a:t>operational expense reduction </a:t>
            </a:r>
            <a:r>
              <a:rPr lang="en-US" sz="2000" dirty="0" smtClean="0">
                <a:solidFill>
                  <a:srgbClr val="FF0000"/>
                </a:solidFill>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latin typeface="Calibri"/>
                <a:ea typeface="Times New Roman"/>
                <a:cs typeface="Arial"/>
              </a:rPr>
              <a:t>building an Israeli </a:t>
            </a:r>
            <a:r>
              <a:rPr lang="en-US" sz="2000" b="1" dirty="0" smtClean="0">
                <a:latin typeface="Calibri"/>
                <a:ea typeface="Times New Roman"/>
                <a:cs typeface="Arial"/>
              </a:rPr>
              <a:t>ecosystem</a:t>
            </a:r>
            <a:r>
              <a:rPr lang="en-US" sz="2000" dirty="0" smtClean="0">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a:t>
            </a:r>
            <a:r>
              <a:rPr lang="en-US" sz="2000" dirty="0" smtClean="0">
                <a:solidFill>
                  <a:srgbClr val="FF0000"/>
                </a:solidFill>
                <a:latin typeface="Calibri"/>
                <a:ea typeface="Times New Roman"/>
                <a:cs typeface="Arial"/>
              </a:rPr>
              <a:t>services</a:t>
            </a:r>
            <a:r>
              <a:rPr lang="en-US" sz="2000" dirty="0" smtClean="0">
                <a:latin typeface="Calibri"/>
                <a:ea typeface="Times New Roman"/>
                <a:cs typeface="Arial"/>
              </a:rPr>
              <a:t>: </a:t>
            </a:r>
          </a:p>
          <a:p>
            <a:pPr marL="686991" lvl="1" indent="-342900" algn="l" rtl="0">
              <a:spcBef>
                <a:spcPts val="300"/>
              </a:spcBef>
              <a:spcAft>
                <a:spcPts val="0"/>
              </a:spcAft>
              <a:buClrTx/>
            </a:pPr>
            <a:r>
              <a:rPr lang="en-US" dirty="0" smtClean="0">
                <a:latin typeface="Calibri"/>
                <a:ea typeface="Times New Roman"/>
                <a:cs typeface="Arial"/>
              </a:rPr>
              <a:t>spanning multiple network operators </a:t>
            </a:r>
            <a:r>
              <a:rPr lang="en-US" sz="1800" dirty="0" smtClean="0">
                <a:latin typeface="Calibri"/>
                <a:ea typeface="Times New Roman"/>
                <a:cs typeface="Arial"/>
              </a:rPr>
              <a:t>(</a:t>
            </a:r>
            <a:r>
              <a:rPr lang="en-US" sz="1800" b="1" dirty="0" smtClean="0">
                <a:latin typeface="Calibri"/>
                <a:ea typeface="Times New Roman"/>
                <a:cs typeface="Arial"/>
              </a:rPr>
              <a:t>L</a:t>
            </a:r>
            <a:r>
              <a:rPr lang="en-US" sz="1800" dirty="0" smtClean="0">
                <a:latin typeface="Calibri"/>
                <a:ea typeface="Times New Roman"/>
                <a:cs typeface="Arial"/>
              </a:rPr>
              <a:t>ifecycle </a:t>
            </a:r>
            <a:r>
              <a:rPr lang="en-US" sz="1800" b="1" dirty="0" smtClean="0">
                <a:latin typeface="Calibri"/>
                <a:ea typeface="Times New Roman"/>
                <a:cs typeface="Arial"/>
              </a:rPr>
              <a:t>S</a:t>
            </a:r>
            <a:r>
              <a:rPr lang="en-US" sz="1800" dirty="0" smtClean="0">
                <a:latin typeface="Calibri"/>
                <a:ea typeface="Times New Roman"/>
                <a:cs typeface="Arial"/>
              </a:rPr>
              <a:t>ervice </a:t>
            </a:r>
            <a:r>
              <a:rPr lang="en-US" sz="1800" b="1" dirty="0" smtClean="0">
                <a:latin typeface="Calibri"/>
                <a:ea typeface="Times New Roman"/>
                <a:cs typeface="Arial"/>
              </a:rPr>
              <a:t>O</a:t>
            </a:r>
            <a:r>
              <a:rPr lang="en-US" sz="1800" dirty="0" smtClean="0">
                <a:latin typeface="Calibri"/>
                <a:ea typeface="Times New Roman"/>
                <a:cs typeface="Arial"/>
              </a:rPr>
              <a:t>rchestration)</a:t>
            </a:r>
            <a:endParaRPr lang="en-US" dirty="0" smtClean="0">
              <a:latin typeface="Calibri"/>
              <a:ea typeface="Times New Roman"/>
              <a:cs typeface="Arial"/>
            </a:endParaRPr>
          </a:p>
          <a:p>
            <a:pPr marL="686991" lvl="1" indent="-342900" algn="l" rtl="0">
              <a:spcBef>
                <a:spcPts val="300"/>
              </a:spcBef>
              <a:spcAft>
                <a:spcPts val="0"/>
              </a:spcAft>
              <a:buClrTx/>
            </a:pPr>
            <a:r>
              <a:rPr lang="en-US" dirty="0" smtClean="0">
                <a:solidFill>
                  <a:srgbClr val="FF0000"/>
                </a:solidFill>
                <a:latin typeface="Calibri"/>
                <a:ea typeface="Times New Roman"/>
                <a:cs typeface="Arial"/>
              </a:rPr>
              <a:t>requiring an independent subnetwork (network </a:t>
            </a:r>
            <a:r>
              <a:rPr lang="en-US" b="1" dirty="0" smtClean="0">
                <a:solidFill>
                  <a:srgbClr val="FF0000"/>
                </a:solidFill>
                <a:latin typeface="Calibri"/>
                <a:ea typeface="Times New Roman"/>
                <a:cs typeface="Arial"/>
              </a:rPr>
              <a:t>slicing</a:t>
            </a:r>
            <a:r>
              <a:rPr lang="en-US" dirty="0" smtClean="0">
                <a:solidFill>
                  <a:srgbClr val="FF0000"/>
                </a:solidFill>
                <a:latin typeface="Calibri"/>
                <a:ea typeface="Times New Roman"/>
                <a:cs typeface="Arial"/>
              </a:rPr>
              <a:t>)</a:t>
            </a:r>
          </a:p>
          <a:p>
            <a:pPr marL="171450" algn="l" rtl="0">
              <a:spcBef>
                <a:spcPts val="600"/>
              </a:spcBef>
              <a:spcAft>
                <a:spcPts val="0"/>
              </a:spcAft>
            </a:pPr>
            <a:endParaRPr lang="en-US" sz="2000" dirty="0" smtClean="0">
              <a:latin typeface="Calibri"/>
              <a:ea typeface="Times New Roman"/>
              <a:cs typeface="Arial"/>
            </a:endParaRPr>
          </a:p>
          <a:p>
            <a:pPr marL="171450" algn="l" rtl="0">
              <a:spcBef>
                <a:spcPts val="600"/>
              </a:spcBef>
              <a:spcAft>
                <a:spcPts val="0"/>
              </a:spcAft>
            </a:pPr>
            <a:r>
              <a:rPr lang="en-US" sz="2000" dirty="0">
                <a:latin typeface="Calibri"/>
                <a:ea typeface="Times New Roman"/>
                <a:cs typeface="Arial"/>
              </a:rPr>
              <a:t>	</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39706158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Summary Remarks</a:t>
            </a:r>
            <a:endParaRPr lang="en-US" sz="3200" b="0" dirty="0">
              <a:solidFill>
                <a:srgbClr val="1F497D"/>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957713" y="3262986"/>
            <a:ext cx="4072528" cy="429104"/>
          </a:xfrm>
        </p:spPr>
        <p:txBody>
          <a:bodyPr/>
          <a:lstStyle/>
          <a:p>
            <a:pPr algn="l"/>
            <a:r>
              <a:rPr lang="en-US" sz="1600" dirty="0" smtClean="0"/>
              <a:t>Presenter: Yaakov Stein (</a:t>
            </a:r>
            <a:r>
              <a:rPr lang="en-US" sz="1600" dirty="0" smtClean="0"/>
              <a:t>Neptune chair)</a:t>
            </a:r>
            <a:endParaRPr lang="en-US" sz="1600" dirty="0" smtClean="0"/>
          </a:p>
          <a:p>
            <a:pPr algn="l"/>
            <a:endParaRPr lang="en-US" sz="3200" dirty="0">
              <a:solidFill>
                <a:srgbClr val="1F497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241" y="3001594"/>
            <a:ext cx="3252818" cy="1380991"/>
          </a:xfrm>
          <a:prstGeom prst="rect">
            <a:avLst/>
          </a:prstGeom>
        </p:spPr>
      </p:pic>
    </p:spTree>
    <p:extLst>
      <p:ext uri="{BB962C8B-B14F-4D97-AF65-F5344CB8AC3E}">
        <p14:creationId xmlns:p14="http://schemas.microsoft.com/office/powerpoint/2010/main" val="37303716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see today?</a:t>
            </a:r>
            <a:endParaRPr lang="en-US" dirty="0"/>
          </a:p>
        </p:txBody>
      </p:sp>
      <p:sp>
        <p:nvSpPr>
          <p:cNvPr id="5" name="Content Placeholder 1"/>
          <p:cNvSpPr>
            <a:spLocks noGrp="1"/>
          </p:cNvSpPr>
          <p:nvPr>
            <p:ph idx="1"/>
          </p:nvPr>
        </p:nvSpPr>
        <p:spPr>
          <a:xfrm>
            <a:off x="500126" y="909839"/>
            <a:ext cx="8040413" cy="4042544"/>
          </a:xfrm>
          <a:ln>
            <a:noFill/>
          </a:ln>
        </p:spPr>
        <p:txBody>
          <a:bodyPr>
            <a:noAutofit/>
          </a:bodyPr>
          <a:lstStyle/>
          <a:p>
            <a:pPr marL="171450" algn="l" rtl="0">
              <a:spcBef>
                <a:spcPts val="600"/>
              </a:spcBef>
              <a:spcAft>
                <a:spcPts val="0"/>
              </a:spcAft>
            </a:pPr>
            <a:r>
              <a:rPr lang="en-US" sz="2000" dirty="0" smtClean="0">
                <a:latin typeface="Calibri"/>
                <a:ea typeface="Times New Roman"/>
                <a:cs typeface="Arial"/>
              </a:rPr>
              <a:t>We presented a series of demos</a:t>
            </a:r>
          </a:p>
          <a:p>
            <a:pPr marL="171450" algn="l"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demonstrating that we have achieved our aims</a:t>
            </a:r>
          </a:p>
          <a:p>
            <a:pPr marL="171450" algn="l" rtl="0">
              <a:spcBef>
                <a:spcPts val="600"/>
              </a:spcBef>
              <a:spcAft>
                <a:spcPts val="0"/>
              </a:spcAft>
            </a:pPr>
            <a:r>
              <a:rPr lang="en-US" sz="2000" dirty="0" smtClean="0">
                <a:latin typeface="Calibri"/>
                <a:ea typeface="Times New Roman"/>
                <a:cs typeface="Arial"/>
              </a:rPr>
              <a:t>These demos will involved </a:t>
            </a:r>
          </a:p>
          <a:p>
            <a:pPr marL="171450" algn="l"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7 interconnected networks </a:t>
            </a:r>
          </a:p>
          <a:p>
            <a:pPr marL="171450" algn="l" rtl="0">
              <a:spcBef>
                <a:spcPts val="0"/>
              </a:spcBef>
              <a:spcAft>
                <a:spcPts val="0"/>
              </a:spcAft>
            </a:pPr>
            <a:r>
              <a:rPr lang="en-US" sz="2000" dirty="0">
                <a:latin typeface="Calibri"/>
                <a:ea typeface="Times New Roman"/>
                <a:cs typeface="Arial"/>
              </a:rPr>
              <a:t>	</a:t>
            </a:r>
            <a:r>
              <a:rPr lang="en-US" sz="2000" dirty="0" smtClean="0">
                <a:latin typeface="Calibri"/>
                <a:ea typeface="Times New Roman"/>
                <a:cs typeface="Arial"/>
              </a:rPr>
              <a:t>6 technologies</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corporate network / Internet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optical network (ECI)</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microwave links (</a:t>
            </a:r>
            <a:r>
              <a:rPr lang="en-US" sz="2000" dirty="0" err="1" smtClean="0">
                <a:latin typeface="Calibri"/>
                <a:ea typeface="Times New Roman"/>
                <a:cs typeface="Arial"/>
              </a:rPr>
              <a:t>Ceragon</a:t>
            </a:r>
            <a:r>
              <a:rPr lang="en-US" sz="2000" dirty="0" smtClean="0">
                <a:latin typeface="Calibri"/>
                <a:ea typeface="Times New Roman"/>
                <a:cs typeface="Arial"/>
              </a:rPr>
              <a: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satellite links (</a:t>
            </a:r>
            <a:r>
              <a:rPr lang="en-US" sz="2000" dirty="0" err="1" smtClean="0">
                <a:latin typeface="Calibri"/>
                <a:ea typeface="Times New Roman"/>
                <a:cs typeface="Arial"/>
              </a:rPr>
              <a:t>Gilat</a:t>
            </a:r>
            <a:r>
              <a:rPr lang="en-US" sz="2000" dirty="0" smtClean="0">
                <a:latin typeface="Calibri"/>
                <a:ea typeface="Times New Roman"/>
                <a:cs typeface="Arial"/>
              </a:rPr>
              <a: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tactical network (</a:t>
            </a:r>
            <a:r>
              <a:rPr lang="en-US" sz="2000" dirty="0" err="1" smtClean="0">
                <a:latin typeface="Calibri"/>
                <a:ea typeface="Times New Roman"/>
                <a:cs typeface="Arial"/>
              </a:rPr>
              <a:t>Elbit</a:t>
            </a:r>
            <a:r>
              <a:rPr lang="en-US" sz="2000" dirty="0" smtClean="0">
                <a:latin typeface="Calibri"/>
                <a:ea typeface="Times New Roman"/>
                <a:cs typeface="Arial"/>
              </a:rPr>
              <a:t>)</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public 4G network (Partner)</a:t>
            </a:r>
          </a:p>
          <a:p>
            <a:pPr marL="514350" indent="-342900" algn="l" rtl="0">
              <a:spcBef>
                <a:spcPts val="0"/>
              </a:spcBef>
              <a:spcAft>
                <a:spcPts val="0"/>
              </a:spcAft>
              <a:buFont typeface="Arial" panose="020B0604020202020204" pitchFamily="34" charset="0"/>
              <a:buChar char="•"/>
            </a:pPr>
            <a:r>
              <a:rPr lang="en-US" sz="2000" dirty="0" smtClean="0">
                <a:latin typeface="Calibri"/>
                <a:ea typeface="Times New Roman"/>
                <a:cs typeface="Arial"/>
              </a:rPr>
              <a:t>private 4G network (ASOCS)</a:t>
            </a:r>
          </a:p>
          <a:p>
            <a:pPr marL="514350" indent="-342900" algn="l" rtl="0">
              <a:spcBef>
                <a:spcPts val="0"/>
              </a:spcBef>
              <a:spcAft>
                <a:spcPts val="0"/>
              </a:spcAft>
              <a:buFont typeface="Arial" panose="020B0604020202020204" pitchFamily="34" charset="0"/>
              <a:buChar char="•"/>
            </a:pPr>
            <a:endParaRPr lang="en-US" sz="2000" dirty="0" smtClean="0">
              <a:latin typeface="Calibri"/>
              <a:ea typeface="Times New Roman"/>
              <a:cs typeface="Arial"/>
            </a:endParaRPr>
          </a:p>
          <a:p>
            <a:pPr marL="171450" algn="l" rtl="0">
              <a:spcBef>
                <a:spcPts val="600"/>
              </a:spcBef>
              <a:spcAft>
                <a:spcPts val="0"/>
              </a:spcAft>
            </a:pPr>
            <a:endParaRPr lang="he-IL" sz="2000" dirty="0">
              <a:latin typeface="Calibri"/>
              <a:ea typeface="Times New Roman"/>
              <a:cs typeface="Arial"/>
            </a:endParaRPr>
          </a:p>
        </p:txBody>
      </p:sp>
      <p:grpSp>
        <p:nvGrpSpPr>
          <p:cNvPr id="7" name="Group 6"/>
          <p:cNvGrpSpPr/>
          <p:nvPr/>
        </p:nvGrpSpPr>
        <p:grpSpPr>
          <a:xfrm>
            <a:off x="309942" y="122819"/>
            <a:ext cx="467455" cy="497048"/>
            <a:chOff x="357567" y="3387305"/>
            <a:chExt cx="467455" cy="497048"/>
          </a:xfrm>
        </p:grpSpPr>
        <p:sp>
          <p:nvSpPr>
            <p:cNvPr id="8" name="Round Single Corner Rectangle 7"/>
            <p:cNvSpPr/>
            <p:nvPr/>
          </p:nvSpPr>
          <p:spPr>
            <a:xfrm>
              <a:off x="357567"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74" y="3499617"/>
              <a:ext cx="291604" cy="291604"/>
            </a:xfrm>
            <a:prstGeom prst="rect">
              <a:avLst/>
            </a:prstGeom>
          </p:spPr>
        </p:pic>
      </p:grpSp>
      <p:pic>
        <p:nvPicPr>
          <p:cNvPr id="3" name="Picture 2"/>
          <p:cNvPicPr>
            <a:picLocks noChangeAspect="1"/>
          </p:cNvPicPr>
          <p:nvPr/>
        </p:nvPicPr>
        <p:blipFill>
          <a:blip r:embed="rId3"/>
          <a:stretch>
            <a:fillRect/>
          </a:stretch>
        </p:blipFill>
        <p:spPr>
          <a:xfrm>
            <a:off x="4222474" y="1726531"/>
            <a:ext cx="4576860" cy="3110163"/>
          </a:xfrm>
          <a:prstGeom prst="rect">
            <a:avLst/>
          </a:prstGeom>
        </p:spPr>
      </p:pic>
    </p:spTree>
    <p:extLst>
      <p:ext uri="{BB962C8B-B14F-4D97-AF65-F5344CB8AC3E}">
        <p14:creationId xmlns:p14="http://schemas.microsoft.com/office/powerpoint/2010/main" val="27393688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953"/>
            <a:ext cx="5735353" cy="583574"/>
          </a:xfrm>
        </p:spPr>
        <p:txBody>
          <a:bodyPr/>
          <a:lstStyle/>
          <a:p>
            <a:pPr algn="l" rtl="0"/>
            <a:r>
              <a:rPr lang="en-US" dirty="0" smtClean="0"/>
              <a:t>What did we want to accomplish?</a:t>
            </a:r>
            <a:endParaRPr lang="en-US" dirty="0"/>
          </a:p>
        </p:txBody>
      </p:sp>
      <p:sp>
        <p:nvSpPr>
          <p:cNvPr id="5" name="Content Placeholder 1"/>
          <p:cNvSpPr>
            <a:spLocks noGrp="1"/>
          </p:cNvSpPr>
          <p:nvPr>
            <p:ph idx="1"/>
          </p:nvPr>
        </p:nvSpPr>
        <p:spPr>
          <a:xfrm>
            <a:off x="872358" y="959476"/>
            <a:ext cx="8040413" cy="4042544"/>
          </a:xfrm>
          <a:ln>
            <a:noFill/>
          </a:ln>
        </p:spPr>
        <p:txBody>
          <a:bodyPr>
            <a:noAutofit/>
          </a:bodyPr>
          <a:lstStyle/>
          <a:p>
            <a:pPr marL="171450" algn="l" rtl="0">
              <a:spcBef>
                <a:spcPts val="0"/>
              </a:spcBef>
              <a:spcAft>
                <a:spcPts val="0"/>
              </a:spcAft>
            </a:pPr>
            <a:r>
              <a:rPr lang="en-US" sz="2000" dirty="0" smtClean="0">
                <a:latin typeface="Calibri"/>
                <a:ea typeface="Times New Roman"/>
                <a:cs typeface="Arial"/>
              </a:rPr>
              <a:t>When we started Neptune 5 years ago, our vision included:</a:t>
            </a:r>
          </a:p>
          <a:p>
            <a:pPr marL="514350" indent="-342900" algn="l" rtl="0">
              <a:spcBef>
                <a:spcPts val="300"/>
              </a:spcBef>
              <a:spcAft>
                <a:spcPts val="0"/>
              </a:spcAft>
              <a:buFont typeface="Arial" panose="020B0604020202020204" pitchFamily="34" charset="0"/>
              <a:buChar char="•"/>
            </a:pPr>
            <a:r>
              <a:rPr lang="en-US" sz="2000" b="1" dirty="0" smtClean="0">
                <a:solidFill>
                  <a:srgbClr val="00B050"/>
                </a:solidFill>
                <a:latin typeface="Calibri"/>
                <a:ea typeface="Times New Roman"/>
                <a:cs typeface="Arial"/>
              </a:rPr>
              <a:t>reduction of service setup time </a:t>
            </a:r>
            <a:r>
              <a:rPr lang="en-US" sz="2000" dirty="0" smtClean="0">
                <a:solidFill>
                  <a:srgbClr val="00B050"/>
                </a:solidFill>
                <a:latin typeface="Calibri"/>
                <a:ea typeface="Times New Roman"/>
                <a:cs typeface="Arial"/>
              </a:rPr>
              <a:t>from months to minutes</a:t>
            </a:r>
          </a:p>
          <a:p>
            <a:pPr marL="514350" indent="-342900" algn="l" rtl="0">
              <a:spcBef>
                <a:spcPts val="300"/>
              </a:spcBef>
              <a:spcAft>
                <a:spcPts val="0"/>
              </a:spcAft>
              <a:buFont typeface="Arial" panose="020B0604020202020204" pitchFamily="34" charset="0"/>
              <a:buChar char="•"/>
            </a:pPr>
            <a:r>
              <a:rPr lang="en-US" sz="2000" b="1" dirty="0" smtClean="0">
                <a:solidFill>
                  <a:srgbClr val="00B050"/>
                </a:solidFill>
                <a:latin typeface="Calibri"/>
                <a:ea typeface="Times New Roman"/>
                <a:cs typeface="Arial"/>
              </a:rPr>
              <a:t>automation</a:t>
            </a:r>
            <a:r>
              <a:rPr lang="en-US" sz="2000" dirty="0" smtClean="0">
                <a:solidFill>
                  <a:srgbClr val="00B050"/>
                </a:solidFill>
                <a:latin typeface="Calibri"/>
                <a:ea typeface="Times New Roman"/>
                <a:cs typeface="Arial"/>
              </a:rPr>
              <a:t> of network operations, including</a:t>
            </a:r>
          </a:p>
          <a:p>
            <a:pPr marL="686991" lvl="1" indent="-342900" algn="l" rtl="0">
              <a:spcBef>
                <a:spcPts val="300"/>
              </a:spcBef>
              <a:spcAft>
                <a:spcPts val="0"/>
              </a:spcAft>
              <a:buClrTx/>
            </a:pPr>
            <a:r>
              <a:rPr lang="en-US" b="1" dirty="0" smtClean="0">
                <a:solidFill>
                  <a:srgbClr val="00B050"/>
                </a:solidFill>
                <a:latin typeface="Calibri"/>
                <a:ea typeface="Times New Roman"/>
                <a:cs typeface="Arial"/>
              </a:rPr>
              <a:t>zero-touch</a:t>
            </a:r>
            <a:r>
              <a:rPr lang="en-US" dirty="0" smtClean="0">
                <a:solidFill>
                  <a:srgbClr val="00B050"/>
                </a:solidFill>
                <a:latin typeface="Calibri"/>
                <a:ea typeface="Times New Roman"/>
                <a:cs typeface="Arial"/>
              </a:rPr>
              <a:t> instantiation of network elements and services</a:t>
            </a:r>
          </a:p>
          <a:p>
            <a:pPr marL="686991" lvl="1" indent="-342900" algn="l" rtl="0">
              <a:spcBef>
                <a:spcPts val="300"/>
              </a:spcBef>
              <a:spcAft>
                <a:spcPts val="0"/>
              </a:spcAft>
              <a:buClrTx/>
            </a:pPr>
            <a:r>
              <a:rPr lang="en-US" dirty="0" smtClean="0">
                <a:solidFill>
                  <a:srgbClr val="00B050"/>
                </a:solidFill>
                <a:latin typeface="Calibri"/>
                <a:ea typeface="Times New Roman"/>
                <a:cs typeface="Arial"/>
              </a:rPr>
              <a:t>automatic resilience and </a:t>
            </a:r>
            <a:r>
              <a:rPr lang="en-US" b="1" dirty="0" smtClean="0">
                <a:solidFill>
                  <a:srgbClr val="00B050"/>
                </a:solidFill>
                <a:latin typeface="Calibri"/>
                <a:ea typeface="Times New Roman"/>
                <a:cs typeface="Arial"/>
              </a:rPr>
              <a:t>self-healing</a:t>
            </a:r>
          </a:p>
          <a:p>
            <a:pPr marL="514350" indent="-342900" algn="l" rtl="0">
              <a:spcBef>
                <a:spcPts val="300"/>
              </a:spcBef>
              <a:spcAft>
                <a:spcPts val="0"/>
              </a:spcAft>
              <a:buFont typeface="Arial" panose="020B0604020202020204" pitchFamily="34" charset="0"/>
              <a:buChar char="•"/>
            </a:pPr>
            <a:r>
              <a:rPr lang="en-US" sz="2000" b="1" dirty="0" smtClean="0">
                <a:solidFill>
                  <a:srgbClr val="00B050"/>
                </a:solidFill>
                <a:latin typeface="Calibri"/>
                <a:ea typeface="Times New Roman"/>
                <a:cs typeface="Arial"/>
              </a:rPr>
              <a:t>operational expense reduction </a:t>
            </a:r>
            <a:r>
              <a:rPr lang="en-US" sz="2000" dirty="0" smtClean="0">
                <a:solidFill>
                  <a:srgbClr val="00B050"/>
                </a:solidFill>
                <a:latin typeface="Calibri"/>
                <a:ea typeface="Times New Roman"/>
                <a:cs typeface="Arial"/>
              </a:rPr>
              <a:t>of 50% or more</a:t>
            </a:r>
          </a:p>
          <a:p>
            <a:pPr marL="514350" indent="-342900" algn="l" rtl="0">
              <a:spcBef>
                <a:spcPts val="300"/>
              </a:spcBef>
              <a:spcAft>
                <a:spcPts val="0"/>
              </a:spcAft>
              <a:buFont typeface="Arial" panose="020B0604020202020204" pitchFamily="34" charset="0"/>
              <a:buChar char="•"/>
            </a:pPr>
            <a:r>
              <a:rPr lang="en-US" sz="2000" dirty="0" smtClean="0">
                <a:solidFill>
                  <a:srgbClr val="00B050"/>
                </a:solidFill>
                <a:latin typeface="Calibri"/>
                <a:ea typeface="Times New Roman"/>
                <a:cs typeface="Arial"/>
              </a:rPr>
              <a:t>enabling completely new service types</a:t>
            </a:r>
          </a:p>
          <a:p>
            <a:pPr marL="514350" indent="-342900" algn="l" rtl="0">
              <a:spcBef>
                <a:spcPts val="300"/>
              </a:spcBef>
              <a:spcAft>
                <a:spcPts val="0"/>
              </a:spcAft>
              <a:buFont typeface="Arial" panose="020B0604020202020204" pitchFamily="34" charset="0"/>
              <a:buChar char="•"/>
            </a:pPr>
            <a:r>
              <a:rPr lang="en-US" sz="2000" dirty="0" smtClean="0">
                <a:solidFill>
                  <a:schemeClr val="accent1">
                    <a:lumMod val="60000"/>
                    <a:lumOff val="40000"/>
                  </a:schemeClr>
                </a:solidFill>
                <a:latin typeface="Calibri"/>
                <a:ea typeface="Times New Roman"/>
                <a:cs typeface="Arial"/>
              </a:rPr>
              <a:t>building an Israeli </a:t>
            </a:r>
            <a:r>
              <a:rPr lang="en-US" sz="2000" b="1" dirty="0" smtClean="0">
                <a:solidFill>
                  <a:schemeClr val="accent1">
                    <a:lumMod val="60000"/>
                    <a:lumOff val="40000"/>
                  </a:schemeClr>
                </a:solidFill>
                <a:latin typeface="Calibri"/>
                <a:ea typeface="Times New Roman"/>
                <a:cs typeface="Arial"/>
              </a:rPr>
              <a:t>ecosystem</a:t>
            </a:r>
            <a:r>
              <a:rPr lang="en-US" sz="2000" dirty="0" smtClean="0">
                <a:solidFill>
                  <a:schemeClr val="accent1">
                    <a:lumMod val="60000"/>
                    <a:lumOff val="40000"/>
                  </a:schemeClr>
                </a:solidFill>
                <a:latin typeface="Calibri"/>
                <a:ea typeface="Times New Roman"/>
                <a:cs typeface="Arial"/>
              </a:rPr>
              <a:t> for the next generation of networking</a:t>
            </a:r>
          </a:p>
          <a:p>
            <a:pPr marL="171450" algn="l" rtl="0">
              <a:spcBef>
                <a:spcPts val="1800"/>
              </a:spcBef>
              <a:spcAft>
                <a:spcPts val="0"/>
              </a:spcAft>
            </a:pPr>
            <a:r>
              <a:rPr lang="en-US" sz="2000" dirty="0" smtClean="0">
                <a:latin typeface="Calibri"/>
                <a:ea typeface="Times New Roman"/>
                <a:cs typeface="Arial"/>
              </a:rPr>
              <a:t>In the past two years we extended these same goals for services: </a:t>
            </a:r>
          </a:p>
          <a:p>
            <a:pPr marL="686991" lvl="1" indent="-342900" algn="l" rtl="0">
              <a:spcBef>
                <a:spcPts val="300"/>
              </a:spcBef>
              <a:spcAft>
                <a:spcPts val="0"/>
              </a:spcAft>
              <a:buClrTx/>
            </a:pPr>
            <a:r>
              <a:rPr lang="en-US" dirty="0" smtClean="0">
                <a:solidFill>
                  <a:srgbClr val="00B050"/>
                </a:solidFill>
                <a:latin typeface="Calibri"/>
                <a:ea typeface="Times New Roman"/>
                <a:cs typeface="Arial"/>
              </a:rPr>
              <a:t>spanning multiple network operators </a:t>
            </a:r>
            <a:r>
              <a:rPr lang="en-US" sz="1800" dirty="0" smtClean="0">
                <a:solidFill>
                  <a:srgbClr val="00B050"/>
                </a:solidFill>
                <a:latin typeface="Calibri"/>
                <a:ea typeface="Times New Roman"/>
                <a:cs typeface="Arial"/>
              </a:rPr>
              <a:t>(</a:t>
            </a:r>
            <a:r>
              <a:rPr lang="en-US" sz="1800" b="1" dirty="0" smtClean="0">
                <a:solidFill>
                  <a:srgbClr val="00B050"/>
                </a:solidFill>
                <a:latin typeface="Calibri"/>
                <a:ea typeface="Times New Roman"/>
                <a:cs typeface="Arial"/>
              </a:rPr>
              <a:t>L</a:t>
            </a:r>
            <a:r>
              <a:rPr lang="en-US" sz="1800" dirty="0" smtClean="0">
                <a:solidFill>
                  <a:srgbClr val="00B050"/>
                </a:solidFill>
                <a:latin typeface="Calibri"/>
                <a:ea typeface="Times New Roman"/>
                <a:cs typeface="Arial"/>
              </a:rPr>
              <a:t>ifecycle </a:t>
            </a:r>
            <a:r>
              <a:rPr lang="en-US" sz="1800" b="1" dirty="0" smtClean="0">
                <a:solidFill>
                  <a:srgbClr val="00B050"/>
                </a:solidFill>
                <a:latin typeface="Calibri"/>
                <a:ea typeface="Times New Roman"/>
                <a:cs typeface="Arial"/>
              </a:rPr>
              <a:t>S</a:t>
            </a:r>
            <a:r>
              <a:rPr lang="en-US" sz="1800" dirty="0" smtClean="0">
                <a:solidFill>
                  <a:srgbClr val="00B050"/>
                </a:solidFill>
                <a:latin typeface="Calibri"/>
                <a:ea typeface="Times New Roman"/>
                <a:cs typeface="Arial"/>
              </a:rPr>
              <a:t>ervice </a:t>
            </a:r>
            <a:r>
              <a:rPr lang="en-US" sz="1800" b="1" dirty="0" smtClean="0">
                <a:solidFill>
                  <a:srgbClr val="00B050"/>
                </a:solidFill>
                <a:latin typeface="Calibri"/>
                <a:ea typeface="Times New Roman"/>
                <a:cs typeface="Arial"/>
              </a:rPr>
              <a:t>O</a:t>
            </a:r>
            <a:r>
              <a:rPr lang="en-US" sz="1800" dirty="0" smtClean="0">
                <a:solidFill>
                  <a:srgbClr val="00B050"/>
                </a:solidFill>
                <a:latin typeface="Calibri"/>
                <a:ea typeface="Times New Roman"/>
                <a:cs typeface="Arial"/>
              </a:rPr>
              <a:t>rchestration)</a:t>
            </a:r>
            <a:endParaRPr lang="en-US" dirty="0" smtClean="0">
              <a:solidFill>
                <a:srgbClr val="00B050"/>
              </a:solidFill>
              <a:latin typeface="Calibri"/>
              <a:ea typeface="Times New Roman"/>
              <a:cs typeface="Arial"/>
            </a:endParaRPr>
          </a:p>
          <a:p>
            <a:pPr marL="686991" lvl="1" indent="-342900" algn="l" rtl="0">
              <a:spcBef>
                <a:spcPts val="300"/>
              </a:spcBef>
              <a:spcAft>
                <a:spcPts val="0"/>
              </a:spcAft>
              <a:buClrTx/>
            </a:pPr>
            <a:r>
              <a:rPr lang="en-US" dirty="0" smtClean="0">
                <a:solidFill>
                  <a:srgbClr val="00B050"/>
                </a:solidFill>
                <a:latin typeface="Calibri"/>
                <a:ea typeface="Times New Roman"/>
                <a:cs typeface="Arial"/>
              </a:rPr>
              <a:t>requiring an independent subnetwork (network </a:t>
            </a:r>
            <a:r>
              <a:rPr lang="en-US" b="1" dirty="0" smtClean="0">
                <a:solidFill>
                  <a:srgbClr val="00B050"/>
                </a:solidFill>
                <a:latin typeface="Calibri"/>
                <a:ea typeface="Times New Roman"/>
                <a:cs typeface="Arial"/>
              </a:rPr>
              <a:t>slicing</a:t>
            </a:r>
            <a:r>
              <a:rPr lang="en-US" dirty="0" smtClean="0">
                <a:solidFill>
                  <a:srgbClr val="00B050"/>
                </a:solidFill>
                <a:latin typeface="Calibri"/>
                <a:ea typeface="Times New Roman"/>
                <a:cs typeface="Arial"/>
              </a:rPr>
              <a:t>)</a:t>
            </a:r>
            <a:endParaRPr lang="he-IL" sz="2000" dirty="0">
              <a:latin typeface="Calibri"/>
              <a:ea typeface="Times New Roman"/>
              <a:cs typeface="Arial"/>
            </a:endParaRPr>
          </a:p>
        </p:txBody>
      </p:sp>
      <p:grpSp>
        <p:nvGrpSpPr>
          <p:cNvPr id="10" name="Group 9"/>
          <p:cNvGrpSpPr/>
          <p:nvPr/>
        </p:nvGrpSpPr>
        <p:grpSpPr>
          <a:xfrm>
            <a:off x="283281" y="213953"/>
            <a:ext cx="467455" cy="497048"/>
            <a:chOff x="8272249" y="3387304"/>
            <a:chExt cx="467455" cy="497048"/>
          </a:xfrm>
        </p:grpSpPr>
        <p:sp>
          <p:nvSpPr>
            <p:cNvPr id="11" name="Round Single Corner Rectangle 10"/>
            <p:cNvSpPr/>
            <p:nvPr/>
          </p:nvSpPr>
          <p:spPr>
            <a:xfrm>
              <a:off x="8272249"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944" y="3497305"/>
              <a:ext cx="280063" cy="280063"/>
            </a:xfrm>
            <a:prstGeom prst="rect">
              <a:avLst/>
            </a:prstGeom>
          </p:spPr>
        </p:pic>
      </p:grpSp>
    </p:spTree>
    <p:extLst>
      <p:ext uri="{BB962C8B-B14F-4D97-AF65-F5344CB8AC3E}">
        <p14:creationId xmlns:p14="http://schemas.microsoft.com/office/powerpoint/2010/main" val="40494496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8" y="1915427"/>
            <a:ext cx="8345104" cy="627660"/>
          </a:xfrm>
        </p:spPr>
        <p:txBody>
          <a:bodyPr>
            <a:noAutofit/>
          </a:bodyPr>
          <a:lstStyle/>
          <a:p>
            <a:r>
              <a:rPr lang="en-US" sz="3200" b="0" dirty="0" smtClean="0">
                <a:solidFill>
                  <a:srgbClr val="1F497D"/>
                </a:solidFill>
                <a:latin typeface="Calibri Light" panose="020F0302020204030204" pitchFamily="34" charset="0"/>
                <a:cs typeface="Calibri Light" panose="020F0302020204030204" pitchFamily="34" charset="0"/>
              </a:rPr>
              <a:t>Academic Session</a:t>
            </a:r>
            <a:endParaRPr lang="en-US" sz="3200" b="0" dirty="0">
              <a:solidFill>
                <a:srgbClr val="1F497D"/>
              </a:solidFill>
              <a:latin typeface="Calibri Light" panose="020F0302020204030204" pitchFamily="34" charset="0"/>
              <a:cs typeface="Calibri Light" panose="020F0302020204030204" pitchFamily="34" charset="0"/>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200" y="3354574"/>
            <a:ext cx="1093664" cy="5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421" t="7433" r="70541" b="13792"/>
          <a:stretch/>
        </p:blipFill>
        <p:spPr>
          <a:xfrm>
            <a:off x="6955477" y="3231825"/>
            <a:ext cx="653895" cy="81841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6180" y="3322631"/>
            <a:ext cx="1011107" cy="68709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396" y="3354574"/>
            <a:ext cx="801903" cy="77848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86" y="3272338"/>
            <a:ext cx="726299" cy="737392"/>
          </a:xfrm>
          <a:prstGeom prst="rect">
            <a:avLst/>
          </a:prstGeom>
        </p:spPr>
      </p:pic>
    </p:spTree>
    <p:extLst>
      <p:ext uri="{BB962C8B-B14F-4D97-AF65-F5344CB8AC3E}">
        <p14:creationId xmlns:p14="http://schemas.microsoft.com/office/powerpoint/2010/main" val="25365589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289785" y="62971"/>
            <a:ext cx="6082964" cy="685799"/>
          </a:xfrm>
        </p:spPr>
        <p:txBody>
          <a:bodyPr/>
          <a:lstStyle/>
          <a:p>
            <a:r>
              <a:rPr lang="en-US" dirty="0" smtClean="0"/>
              <a:t>Academic Poster </a:t>
            </a:r>
            <a:r>
              <a:rPr lang="en-US" dirty="0"/>
              <a:t>session</a:t>
            </a:r>
          </a:p>
        </p:txBody>
      </p:sp>
      <p:sp>
        <p:nvSpPr>
          <p:cNvPr id="2" name="Text Placeholder 1"/>
          <p:cNvSpPr>
            <a:spLocks noGrp="1"/>
          </p:cNvSpPr>
          <p:nvPr>
            <p:ph type="body" sz="quarter" idx="12"/>
          </p:nvPr>
        </p:nvSpPr>
        <p:spPr/>
        <p:txBody>
          <a:bodyPr>
            <a:normAutofit/>
          </a:bodyPr>
          <a:lstStyle/>
          <a:p>
            <a:pPr marL="342900" indent="-342900">
              <a:spcBef>
                <a:spcPts val="0"/>
              </a:spcBef>
              <a:spcAft>
                <a:spcPts val="600"/>
              </a:spcAft>
              <a:buFont typeface="Arial" panose="020B0604020202020204" pitchFamily="34" charset="0"/>
              <a:buChar char="•"/>
            </a:pPr>
            <a:r>
              <a:rPr lang="en-US" sz="2000" b="1" dirty="0" err="1" smtClean="0">
                <a:solidFill>
                  <a:schemeClr val="accent1">
                    <a:lumMod val="60000"/>
                    <a:lumOff val="40000"/>
                  </a:schemeClr>
                </a:solidFill>
                <a:hlinkClick r:id="rId2" action="ppaction://hlinkfile"/>
              </a:rPr>
              <a:t>Technion</a:t>
            </a:r>
            <a:r>
              <a:rPr lang="en-US" sz="2000" b="1" dirty="0" smtClean="0">
                <a:solidFill>
                  <a:schemeClr val="accent1">
                    <a:lumMod val="60000"/>
                    <a:lumOff val="40000"/>
                  </a:schemeClr>
                </a:solidFill>
                <a:hlinkClick r:id="rId2" action="ppaction://hlinkfile"/>
              </a:rPr>
              <a:t>: Reuven Cohen</a:t>
            </a:r>
            <a:endParaRPr lang="en-US" sz="2000" b="1" dirty="0" smtClean="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err="1">
                <a:solidFill>
                  <a:schemeClr val="accent1">
                    <a:lumMod val="60000"/>
                    <a:lumOff val="40000"/>
                  </a:schemeClr>
                </a:solidFill>
                <a:hlinkClick r:id="rId3" action="ppaction://hlinkpres?slideindex=1&amp;slidetitle="/>
              </a:rPr>
              <a:t>Technion</a:t>
            </a:r>
            <a:r>
              <a:rPr lang="en-US" sz="2000" b="1" dirty="0">
                <a:solidFill>
                  <a:schemeClr val="accent1">
                    <a:lumMod val="60000"/>
                    <a:lumOff val="40000"/>
                  </a:schemeClr>
                </a:solidFill>
                <a:hlinkClick r:id="rId3" action="ppaction://hlinkpres?slideindex=1&amp;slidetitle="/>
              </a:rPr>
              <a:t>: Isaac Keslassy</a:t>
            </a:r>
            <a:endParaRPr lang="en-US" sz="2000" b="1" dirty="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err="1">
                <a:solidFill>
                  <a:schemeClr val="accent1">
                    <a:lumMod val="60000"/>
                    <a:lumOff val="40000"/>
                  </a:schemeClr>
                </a:solidFill>
                <a:hlinkClick r:id="rId4" action="ppaction://hlinkpres?slideindex=1&amp;slidetitle="/>
              </a:rPr>
              <a:t>Technion</a:t>
            </a:r>
            <a:r>
              <a:rPr lang="en-US" sz="2000" b="1" dirty="0">
                <a:solidFill>
                  <a:schemeClr val="accent1">
                    <a:lumMod val="60000"/>
                    <a:lumOff val="40000"/>
                  </a:schemeClr>
                </a:solidFill>
                <a:hlinkClick r:id="rId4" action="ppaction://hlinkpres?slideindex=1&amp;slidetitle="/>
              </a:rPr>
              <a:t>: Naor + </a:t>
            </a:r>
            <a:r>
              <a:rPr lang="en-US" sz="2000" b="1" dirty="0" err="1">
                <a:solidFill>
                  <a:schemeClr val="accent1">
                    <a:lumMod val="60000"/>
                    <a:lumOff val="40000"/>
                  </a:schemeClr>
                </a:solidFill>
                <a:hlinkClick r:id="rId4" action="ppaction://hlinkpres?slideindex=1&amp;slidetitle="/>
              </a:rPr>
              <a:t>Orda</a:t>
            </a:r>
            <a:endParaRPr lang="en-US" sz="2000" b="1" dirty="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smtClean="0">
                <a:solidFill>
                  <a:schemeClr val="accent1">
                    <a:lumMod val="60000"/>
                    <a:lumOff val="40000"/>
                  </a:schemeClr>
                </a:solidFill>
                <a:hlinkClick r:id="rId5" action="ppaction://hlinkpres?slideindex=1&amp;slidetitle="/>
              </a:rPr>
              <a:t>BGU</a:t>
            </a:r>
            <a:r>
              <a:rPr lang="en-US" sz="2000" b="1" dirty="0">
                <a:solidFill>
                  <a:schemeClr val="accent1">
                    <a:lumMod val="60000"/>
                    <a:lumOff val="40000"/>
                  </a:schemeClr>
                </a:solidFill>
                <a:hlinkClick r:id="rId5" action="ppaction://hlinkpres?slideindex=1&amp;slidetitle="/>
              </a:rPr>
              <a:t>: Shlomi Dolev</a:t>
            </a:r>
            <a:endParaRPr lang="en-US" sz="2000" b="1" dirty="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a:solidFill>
                  <a:schemeClr val="accent1">
                    <a:lumMod val="60000"/>
                    <a:lumOff val="40000"/>
                  </a:schemeClr>
                </a:solidFill>
                <a:hlinkClick r:id="rId6" action="ppaction://hlinkpres?slideindex=1&amp;slidetitle="/>
              </a:rPr>
              <a:t>BGU: Michael </a:t>
            </a:r>
            <a:r>
              <a:rPr lang="en-US" sz="2000" b="1" dirty="0" smtClean="0">
                <a:solidFill>
                  <a:schemeClr val="accent1">
                    <a:lumMod val="60000"/>
                    <a:lumOff val="40000"/>
                  </a:schemeClr>
                </a:solidFill>
                <a:hlinkClick r:id="rId6" action="ppaction://hlinkpres?slideindex=1&amp;slidetitle="/>
              </a:rPr>
              <a:t>Segal</a:t>
            </a:r>
            <a:endParaRPr lang="en-US" sz="2000" b="1" dirty="0" smtClean="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smtClean="0">
                <a:solidFill>
                  <a:schemeClr val="accent1">
                    <a:lumMod val="60000"/>
                    <a:lumOff val="40000"/>
                  </a:schemeClr>
                </a:solidFill>
                <a:hlinkClick r:id="rId7" action="ppaction://hlinkfile"/>
              </a:rPr>
              <a:t>BGU: Cohen, Gurewitz and Scalosub</a:t>
            </a:r>
            <a:endParaRPr lang="en-US" sz="2000" b="1" dirty="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smtClean="0">
                <a:solidFill>
                  <a:schemeClr val="accent1">
                    <a:lumMod val="60000"/>
                    <a:lumOff val="40000"/>
                  </a:schemeClr>
                </a:solidFill>
                <a:hlinkClick r:id="rId8" action="ppaction://hlinkpres?slideindex=1&amp;slidetitle="/>
              </a:rPr>
              <a:t>TAU: Patt-Shamir + Even + Medina</a:t>
            </a:r>
            <a:endParaRPr lang="en-US" sz="2000" b="1" dirty="0" smtClean="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err="1" smtClean="0">
                <a:solidFill>
                  <a:schemeClr val="accent1">
                    <a:lumMod val="60000"/>
                    <a:lumOff val="40000"/>
                  </a:schemeClr>
                </a:solidFill>
                <a:hlinkClick r:id="rId9" action="ppaction://hlinkpres?slideindex=1&amp;slidetitle="/>
              </a:rPr>
              <a:t>Lev+Ariel</a:t>
            </a:r>
            <a:r>
              <a:rPr lang="en-US" sz="2000" b="1" dirty="0" smtClean="0">
                <a:solidFill>
                  <a:schemeClr val="accent1">
                    <a:lumMod val="60000"/>
                    <a:lumOff val="40000"/>
                  </a:schemeClr>
                </a:solidFill>
                <a:hlinkClick r:id="rId9" action="ppaction://hlinkpres?slideindex=1&amp;slidetitle="/>
              </a:rPr>
              <a:t>: Dvir</a:t>
            </a:r>
            <a:endParaRPr lang="en-US" sz="2000" b="1" dirty="0" smtClean="0">
              <a:solidFill>
                <a:schemeClr val="accent1">
                  <a:lumMod val="60000"/>
                  <a:lumOff val="40000"/>
                </a:schemeClr>
              </a:solidFill>
            </a:endParaRPr>
          </a:p>
          <a:p>
            <a:pPr marL="342900" indent="-342900">
              <a:spcBef>
                <a:spcPts val="0"/>
              </a:spcBef>
              <a:spcAft>
                <a:spcPts val="600"/>
              </a:spcAft>
              <a:buFont typeface="Arial" panose="020B0604020202020204" pitchFamily="34" charset="0"/>
              <a:buChar char="•"/>
            </a:pPr>
            <a:r>
              <a:rPr lang="en-US" sz="2000" b="1" dirty="0" err="1" smtClean="0">
                <a:solidFill>
                  <a:schemeClr val="accent1">
                    <a:lumMod val="60000"/>
                    <a:lumOff val="40000"/>
                  </a:schemeClr>
                </a:solidFill>
                <a:hlinkClick r:id="rId10" action="ppaction://hlinkpres?slideindex=1&amp;slidetitle="/>
              </a:rPr>
              <a:t>Technion</a:t>
            </a:r>
            <a:r>
              <a:rPr lang="en-US" sz="2000" b="1" dirty="0" smtClean="0">
                <a:solidFill>
                  <a:schemeClr val="accent1">
                    <a:lumMod val="60000"/>
                    <a:lumOff val="40000"/>
                  </a:schemeClr>
                </a:solidFill>
                <a:hlinkClick r:id="rId10" action="ppaction://hlinkpres?slideindex=1&amp;slidetitle="/>
              </a:rPr>
              <a:t>: Emek-Kutten</a:t>
            </a:r>
            <a:endParaRPr lang="en-US" sz="2000" b="1" dirty="0" smtClean="0">
              <a:solidFill>
                <a:schemeClr val="accent1">
                  <a:lumMod val="60000"/>
                  <a:lumOff val="40000"/>
                </a:schemeClr>
              </a:solidFill>
            </a:endParaRPr>
          </a:p>
          <a:p>
            <a:endParaRPr lang="en-US" dirty="0"/>
          </a:p>
        </p:txBody>
      </p:sp>
      <p:grpSp>
        <p:nvGrpSpPr>
          <p:cNvPr id="4" name="Group 3"/>
          <p:cNvGrpSpPr/>
          <p:nvPr/>
        </p:nvGrpSpPr>
        <p:grpSpPr>
          <a:xfrm>
            <a:off x="316519" y="157346"/>
            <a:ext cx="467455" cy="497048"/>
            <a:chOff x="1110603" y="3387305"/>
            <a:chExt cx="467455" cy="497048"/>
          </a:xfrm>
        </p:grpSpPr>
        <p:sp>
          <p:nvSpPr>
            <p:cNvPr id="6" name="Round Single Corner Rectangle 5"/>
            <p:cNvSpPr/>
            <p:nvPr/>
          </p:nvSpPr>
          <p:spPr>
            <a:xfrm>
              <a:off x="1110603" y="3387305"/>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7087" y="3498176"/>
              <a:ext cx="294486" cy="294486"/>
            </a:xfrm>
            <a:prstGeom prst="rect">
              <a:avLst/>
            </a:prstGeom>
          </p:spPr>
        </p:pic>
      </p:grpSp>
    </p:spTree>
    <p:extLst>
      <p:ext uri="{BB962C8B-B14F-4D97-AF65-F5344CB8AC3E}">
        <p14:creationId xmlns:p14="http://schemas.microsoft.com/office/powerpoint/2010/main" val="325156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 messenger just arrived with a brand new </a:t>
            </a:r>
            <a:r>
              <a:rPr lang="en-US" dirty="0" err="1" smtClean="0"/>
              <a:t>vCPE</a:t>
            </a:r>
            <a:endParaRPr lang="en-US" dirty="0" smtClean="0"/>
          </a:p>
          <a:p>
            <a:pPr>
              <a:spcBef>
                <a:spcPts val="1200"/>
              </a:spcBef>
            </a:pPr>
            <a:r>
              <a:rPr lang="en-US" dirty="0" smtClean="0"/>
              <a:t>The customer, who is not a networking expert,</a:t>
            </a:r>
          </a:p>
          <a:p>
            <a:pPr>
              <a:spcBef>
                <a:spcPts val="0"/>
              </a:spcBef>
            </a:pPr>
            <a:r>
              <a:rPr lang="en-US" dirty="0"/>
              <a:t>	</a:t>
            </a:r>
            <a:r>
              <a:rPr lang="en-US" dirty="0" smtClean="0"/>
              <a:t>will connect up the boxes </a:t>
            </a:r>
          </a:p>
          <a:p>
            <a:pPr>
              <a:spcBef>
                <a:spcPts val="0"/>
              </a:spcBef>
            </a:pPr>
            <a:r>
              <a:rPr lang="en-US" dirty="0"/>
              <a:t>	</a:t>
            </a:r>
            <a:r>
              <a:rPr lang="en-US" dirty="0" smtClean="0"/>
              <a:t>without waiting for a technician to visit</a:t>
            </a:r>
          </a:p>
          <a:p>
            <a:pPr>
              <a:spcBef>
                <a:spcPts val="0"/>
              </a:spcBef>
            </a:pPr>
            <a:r>
              <a:rPr lang="en-US" dirty="0" smtClean="0"/>
              <a:t>and it will all work </a:t>
            </a:r>
            <a:r>
              <a:rPr lang="en-US" i="1" dirty="0" smtClean="0"/>
              <a:t>automagically</a:t>
            </a:r>
          </a:p>
          <a:p>
            <a:pPr>
              <a:spcBef>
                <a:spcPts val="1200"/>
              </a:spcBef>
            </a:pPr>
            <a:r>
              <a:rPr lang="en-US" dirty="0" smtClean="0"/>
              <a:t>We’ll see what happens later ...</a:t>
            </a:r>
            <a:endParaRPr lang="en-US" dirty="0"/>
          </a:p>
        </p:txBody>
      </p:sp>
      <p:sp>
        <p:nvSpPr>
          <p:cNvPr id="3" name="Title 2"/>
          <p:cNvSpPr>
            <a:spLocks noGrp="1"/>
          </p:cNvSpPr>
          <p:nvPr>
            <p:ph type="title"/>
          </p:nvPr>
        </p:nvSpPr>
        <p:spPr>
          <a:xfrm>
            <a:off x="1082842" y="62971"/>
            <a:ext cx="6289907" cy="685799"/>
          </a:xfrm>
        </p:spPr>
        <p:txBody>
          <a:bodyPr/>
          <a:lstStyle/>
          <a:p>
            <a:r>
              <a:rPr lang="en-US" dirty="0" smtClean="0"/>
              <a:t>Look at what just arrived!</a:t>
            </a:r>
            <a:endParaRPr lang="en-US" dirty="0"/>
          </a:p>
        </p:txBody>
      </p:sp>
      <p:grpSp>
        <p:nvGrpSpPr>
          <p:cNvPr id="4" name="Group 3"/>
          <p:cNvGrpSpPr/>
          <p:nvPr/>
        </p:nvGrpSpPr>
        <p:grpSpPr>
          <a:xfrm>
            <a:off x="228600" y="157346"/>
            <a:ext cx="467455" cy="497048"/>
            <a:chOff x="7565363" y="3387304"/>
            <a:chExt cx="467455" cy="497048"/>
          </a:xfrm>
        </p:grpSpPr>
        <p:sp>
          <p:nvSpPr>
            <p:cNvPr id="5" name="Round Single Corner Rectangle 4"/>
            <p:cNvSpPr/>
            <p:nvPr/>
          </p:nvSpPr>
          <p:spPr>
            <a:xfrm>
              <a:off x="7565363" y="3387304"/>
              <a:ext cx="467455" cy="497048"/>
            </a:xfrm>
            <a:prstGeom prst="round1Rect">
              <a:avLst/>
            </a:prstGeom>
            <a:solidFill>
              <a:srgbClr val="1F497D"/>
            </a:solidFill>
            <a:ln w="3175">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302" y="3499040"/>
              <a:ext cx="273576" cy="273576"/>
            </a:xfrm>
            <a:prstGeom prst="rect">
              <a:avLst/>
            </a:prstGeom>
          </p:spPr>
        </p:pic>
      </p:grpSp>
      <p:pic>
        <p:nvPicPr>
          <p:cNvPr id="8" name="Picture 7"/>
          <p:cNvPicPr>
            <a:picLocks noChangeAspect="1"/>
          </p:cNvPicPr>
          <p:nvPr/>
        </p:nvPicPr>
        <p:blipFill>
          <a:blip r:embed="rId3"/>
          <a:stretch>
            <a:fillRect/>
          </a:stretch>
        </p:blipFill>
        <p:spPr>
          <a:xfrm>
            <a:off x="7027176" y="2131752"/>
            <a:ext cx="1265041" cy="2213811"/>
          </a:xfrm>
          <a:prstGeom prst="rect">
            <a:avLst/>
          </a:prstGeom>
        </p:spPr>
      </p:pic>
    </p:spTree>
    <p:extLst>
      <p:ext uri="{BB962C8B-B14F-4D97-AF65-F5344CB8AC3E}">
        <p14:creationId xmlns:p14="http://schemas.microsoft.com/office/powerpoint/2010/main" val="832470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093" y="0"/>
            <a:ext cx="9192186" cy="5143500"/>
          </a:xfrm>
          <a:prstGeom prst="rect">
            <a:avLst/>
          </a:prstGeom>
        </p:spPr>
      </p:pic>
      <p:sp>
        <p:nvSpPr>
          <p:cNvPr id="2" name="AutoShape 2" descr="data:image/jpeg;base64,/9j/4AAQSkZJRgABAQAAAQABAAD/2wCEAAkGBxISEBQQEhQQFhQQFRUUEBAQFxQPFA8UFBQWFhQUFhUYHCggGBonHBQUITEhJSkrLi4uFx8zODMsNygtLisBCgoKDg0OGhAQGywlHyUsLCwvLC80LCwsLCwsLCwsLCwsLCwsLCwsLCwvLywsLCwsLCwtLCwsLCwsLCwsLCwsLP/AABEIALEBHAMBIgACEQEDEQH/xAAcAAAABwEBAAAAAAAAAAAAAAAAAQIDBAUGBwj/xAA+EAACAQIFAQYEBAQFAgcAAAABAgADEQQFEiExQQYTIlFhcTKBkaEHI0KxUsHR8BQzYnLCFeE0Q1NjkrLx/8QAGgEAAgMBAQAAAAAAAAAAAAAAAAECAwQFBv/EACwRAAICAQQBAwIFBQAAAAAAAAABAhEDBBIhMUETIlEycWGRscHRBRQVI/H/2gAMAwEAAhEDEQA/AOlPItQR2q8jO85p2iPWjAMddozeNAxVUeEzFY+n+aZtm4mWzCl+ZLodlGToGDNrTaZHiNhMdQWaHJ2sZfDszZVaNzRNxHbSFgX2k4S4xhiHaCHABNoIoiERABMOHBABMEOFAQUIw4UABCgggARiTDMIwGJMQYsxswAIxBizEmA0IMaqNHGMiYh5BstiivzOvYGUmSDXWLSTnFbYxXZSj+rzMzTdm7GqRqKaxRilEQ8iHbGnMYYx140ZWy2IxWkSoZLqCRaqRUPcRHaJBiKoMJDGkG4lDiZ3MV/MmgTiUmaL4pbDsqn0IorLTLzYiVdCWGGfeXozS6NnltTaWymZvLK/Ev6L7S0yPsfhiJBh3jEKhQXggAUEO8Q7Abkge8ADhSlxHavCK5p95qcGxVBcgngX4j1POQzFVQbAMdVSmtgeOvoZLYyO5PotIUh18a6DUaNUjm9IrV+wNz8hIdDtNhWbQandv/6dcNQb6OBBRb6E5JdlvChBgRcWI6Eb3gJkSQRMSTDMSYDEmJhmCACSIhjDdoyzRMmkJqtIOJO0lvIGLbaVyLoLkz2bNfaaLs9h9NMTPVV1VAPWbLA07IBKO2bOkP2jTx1jI9R4pEYjbRkmHUrCMGuJWy1MfanGnoyeUiSkdEbKmrhLyK+EIl8acaelALKRQRKrN13vNPUw8hYnLw3MnEi+jOUTJdMx+plJHEaOHZeQZcmUNE/B4m00GBzATJIZLo1SJYmUTibWniAY8KsyuHxxlhSx0mU0XoeBqgAuTYDknpKxMYLXJmPz7tB3oYBrUUJGsH47dfU/tJwg5dEJTUVyaPMM6qudGHAVb2OIqb7/AOhevuZF/wCnWGuoa7txeq3N/IAgD5CZzJ8Wa9FVVm7umxLOW2uAPCb+ttpPWq5o97u5T/LB5bUPLg9JVOcscmrCLU0nQeNxNGg4VVRSW03WmXY33sL8mT69q1N+77sWBUlgoLNazbjjm0pcB2bqYly+K7wBDdbsAb320lD5XkbtDmWHWiRQZhUpELXo6rldXwnUNibi3PJ3ijlSg3Ju/ASkr/AYwub4rLapsNdElUVHZgqOQCQTvb0jmeZx/jK2qjqGpbMtRbprUWOh+R72mSGYVqoK62dSrgioy3B3sON7WBHWUeCr1EZCagQg+A2ZRseb8De81aXOsrtx5+e/zX7mLLPbxCVr4+Pszd5H2lxtFxhjoP8AA7mwZeluhabXKe2NNqgw+ItTrEAqf0P7HofSc2qdp07l0xBVqgU9yaYRrsPhZvUbcecjZDmqYsVFqoS9BO9ourEEADxj1HJt6zVkwqXNURx5ZRXDv7nebxJnOOw/bRfDh6jAgm1NiSdiduem42nRSZglFxdM6EJKcdyBEVGhO9pFepeRJpCy0KJWLJkSaGqkqsa8nYipKrE3PEqmzRjRHy2nqq38prA1hM5ldPSSTLCtjJV0aHySq2IkKtiJFq4qQ6uJlcpE1Ek1cRIrYiRqlWMlpCyxI35WJ0x8iFpmijIpDBSJZJIKwtMKJbiI1OJ7mTNELRFQ9xCNCIOGB6Sw0QtEYuGVj5ep6RpsqXpLhgBzIWIxqr1j3NEHBMr2ywjgxs0WXyi6+Yk8TM9qM7NGg9QHxWso/wBTbD+vyko5W2ortkJYKTk+kVHbTtM12pIxWnT8Llea9TrTU9AByfWZFKtfEgm9hSS6Ku2kDhQJW6WIVnJIOojcknfxH63+k1fY+mtNDXJ8R8zZRvYL/Kd2MVjjweek/Ulyans9k5qYLUrC1azMLlbnYsduoItv5es0dHLSuG0syBgoCgtsEB2LAc7c9fpEZTUXuDVp3trYuqDuwCfiA6Hr7+cosywlVmqYj8wLUI8L3/LsLX9Af76Tzmom9zlJcnocOnSxpQ+Ci7T5wAopJiKpIFiaLPTX0vcbj2mUy+tTpisGBIqU6iKPNiwNNj5WIBkjOKlq4vxySLjbzJHEratTUSR67Dr6AcmZMeWbX4HB1CayNI0OFfCOi1HDCrR097hiSq4gfqYH9O1jbbg8xvtE64gs2GotZP8AxAtrWm7XIGpdzxeV2WZPUrVTwChI8V7HR8W9r2HX3E6Tlme5fg6C0Xei7FfztA1k7303AOvzvc8T0umxLBjXHu8kIx3cPhfucerVxcLoF12vc3I6y47NirQxSA3XWQlWmdiFcAAsDwPEN5ou0GNwFfQcPh2A1DWKNMKygglUW212bSONrypzPMcJQFVKKM1a5Hf1mZytgV2BPJNyRwPXia91+AquEyly7EmlVZV4VyVPla4Bv9PpO9dic+OLwSVm2dbpUH+pDY+3Q/OecaDHf2/nOk/g7nqpWq4OoSFr2ekegdQdQ381/wDrMmtX+veu1+nk2aTjI4vp/qdYrVo2lQHqJVYjEWJF5F/xM5vqnT9Bmk7wCM1sUPOURxXrEGoT1kXlJRw/JY1cUJHfGCQSYkyl5LNEcdEpsZGXxBMZIhWlbZaoijUiGhgQwIiY3phaY/pg0xAdAgtG1eOBprTMDVBlYWmHeC8YuQtMGmGTC1QDkLTCZYZaFfa8BlPmjEDmZbGVt7Xmgz19jMfiKpvMk37jo44ramPriD85ivxBxZJp0vdz0/0r/wApo2xFrzDds7vVapf/AChSQj/eHa/2+81aCN5k34Mf9SlWFpeaIRxuprkDSNgq7AC1iAPXeafLWpuj06TcqCyP/wASN+Zh0fb246byfk2LVawdmICgsNJ0liOFJ6AzvvlHmdlOzomUYl6dPxM7WB06ttSNbWF4YsLI3B+EzSZbmSPhtNQ6lFhU1MRZbXvc/vtxOP51nj1GB3UD9N9vT22/eTMF2qanTNJvEtRGDGys3xMRquN+h5vc3nN1emclvj38G7TarZw+id2y7SU2d8PRVVppUOlqW2tSljdv1fERf0mRwlZkdXQ2N9jzuIvGaGqFtXJF1PN+o39v2jjnURZdgpG3AuCL8g3sb+W29xePFnxqKhVWub4/6Zpt7rLCvmAWmWpl+8Yt3jN4tVzexI3t4jffkSmrYpmbUSAfiBHTrHKWGZjTVFJL3U8EFtRAtbpwNze9+lpMz3IMThTaqGCqAA3K36i6+t7X9JrTlHjj9P5IwxqN+RjFZ7iKihalR20nUNR4NrA+8rixvc9YVxa+3tLfs/haVSqO9V2VSCaYIUuuwte+xP8AKWWWcIr8P138uOu/Q9JPynFGjWLgNdCrL0IZWFrm3Frj1vF5nlhpl2S3djY2YNp9L9enHnIOFpOzaVDEvtZQTc7EX8je0HTVMhbu0dY7NZqa9EsTcqxHyO4/p8pZ95MF2Jd6VSvSqAggKdB6EEg/uJqjip57NBYpbPg9Jo08mFSZZ96OIpK32lQa53PlFYbFEm/QyCkaHjL1WvFNTjOEaWRTaHZB+0g6YemHDMQ7EBYq0F4CYhhGJhkxsvEBtQ8WKkil4nvJbZTtJ3eQw8hCpDFWPcR2EwvC1yL30Lvobg2EkvH/ANMq3xFpZUjdR7CSg7IzjVFJm9AsDMbmFApzOiYxRYzJ5sga4I2I/szPmW12btNc40YDG40I2/WVAwa4rEPT16WcIVBGzAfEPTz+Udx1EU6jLUOplNrni3IsOm1pnszrnvVqLcC2m4uLelx6GatDKsn3Ri/qULxfZouc67OGm6pTKM76mRmYITY33LEC9vfrM09MhtDaUKm1ze1wdxcCCtjGqIEdnOkkqDuBq+L16D7xlKx45A5DWa/l/YnaT+TgbfgkDDgKxvqK3uoGwsQASb7qb9IupTUnXS16LgMr2Z1vydtiB57cgdYsYxDYOi7bORtdTx63BtvfpaAVKAJ1BrMLU1pt4wAb3Y8XJHHpxHYK/JCWtzT3IbfcG4YDkC9vSHTrmm4sQw6jcBh8xeG7LfUA6DkG9za5sSbc7yZhqVFEIqMDqB0khhyDpYbcdf7tITjGaqRJtV0KwOaP3ilGYfpRHOoDVYG19r+u01eX5hVrUayvRUlmJqB9QA1NqLEXGk319eTMlluW0jqdqjfljVpWy76gAb6iTzew+smVqRJf86oXY2/gD7kC/i66ev3nM1duSjY4qK58B4hCx7oijT8RF9StbbqQTzbqekAwJpsGGpX3CG9+um48+gI3hYaiWXQouupWZDc2Fhe2+wJH2l7Qwp7si35j3YsdSql77ADk+Upx7sf0MPqMtmz1XrN3pBcHS3hAUne5BUb83vzvGspzQYaqaygFxcICPAAeSd734t153l3mGBOHRd9QqHY+R/lsD9Zmc3rq1ViLC23h/URfebsWqc3taLFidWzXdlc1etiKtWpYnQoFhxdj9eDNala/6fnMV2OGhaj/AMTBb+ekX/5Tb0sUpXYi/rOfq3eVne0KrBEYxmMTuzY2PAHrDwuIDKpHUCZ3tDTqX7xSp8wNryZ2dxHeBVA9CPKZ06NLSZtsr33lyDtaVmEpWAEnjYXlkWZ8iILNufeHrkPEVrOw9YBXiAmBoC8hmvGnxMBkt6kZatIj4iMGtEFm/NS0Lvppa2ARuRIdXI0PBImh4X4MS1K8opu9iTXlhVyJuhkSrktUesi8Mia1EBjv4k14bZXVH6Y22X1f4TF6UiXrx+RL15o6DeBT5qv7CZk5fV8jNJhqZFFNXKqAf7+UlGDRGWSMhOJ3BmRxx8RltmWYhbnzmWoVGxWIFBTYHxVGH6UHNvXgTLnludI6mkg8cXKXRie1GHNTFMtNHdrLcU1Zzx5L8pQVcixXw/4bFkNsR3NX6jw8z0rgMspUU001AHXzY+bHkn1MfegOkvxQlBqXkxZ80Mica4Z5TzHIcVQuzUMSq862puoA9TbbiVS1eL/L/wDfKersbRtOf9rexdDFBm0LTrWOmsg06j/7gGzD159ZsWup1NGT/Hbo3B/mcW71d9jt5WN/QmIRwOOfW3lvY/yisdhXp1XpVBpemxVh6jy9OvtGWQeY+82775RznCuGS3rsTdixJFlUeH2v8o/h6thcttx1Ng3IJ/viQVonjVe/TfbytLOnSZKZH5fzsSPnyJJMqklQrLhS1MjpfVbxX0kC/J3+ssq+UIp4dbcWYsDf0HPntKVcQQNJsA38F1vvxqPHvNDgsyVFVGAIXa/Uex3MzZsW73LsnCnxIR3gooO5ttuxJHAIDXueY3he1rDwmmrb8g2AA4IG9zLev2IrVh3uFp/ETqLtppte4awPueBK+l+HmL1qh7lC7KpbWWADG17FenleYXNLya46Sd9MgU0xeOfTTpvVZR8NMALTB2uTwt7dTJWH/DXHmxYUEPNnqXIPrpBE7xlmRUcHh1oUVsqjxH9VRursepMhYmiObxRySg+DdHTQlHkwOSdkKlKkqM1IEXJ0lnuSbnoJZ1MicDbSfbY/eaakBF03XiUyjbtmlS2pRXg5Tn1JlJQ3U/wtF9hgEeq7H+EL7m9z9hOhZ5lVLE0yjWvbwPbdD5+3pOYorUKzUXGlgfkfIjzErlaLsck2dRwVYHrJxbb3mFyvHEEbzYYRtajf/sekljl4DPBVZncTiPzG/wBxH0No2cVIuKRg7agQdTXHkb7xkg+ss2mLeiccVENiJD38jD7tj0MNrDeiQa0Sa8Kll9Rukn0sha2/MksUn4K5Z4rydugggmswgggggAIRUQ4IAINMeUg4xSVZRzvaWMr8U2ljIZOi3D9XBzbtCamrQFfVxpsb/SJ7BUWp1KtWoCC9gAedIv8AzM6FUxImazGsFe6gftvMDhtd2dhZ5Tjto0IxQtIlbOVU2PPT1lThFrvu2gD0JvIOaUqhqCkviZuAOnqfISbyNclMccW6NTTxIq09QIJ8uoPl7yjxlcC99rSdlWRd2NTuSx5C+Ffp1krE4Giy7j3knclYQmoOu0YGr2Zw+MqNWehTbVYGobgtYW5BHl9pn89/C+kVL4Z2Rh/5bkujW6Bj4l9952DC000WQbLtcdLStxSjeEXOFU/4JyWPLdx/k8yYqm1FzTdHR0NmVrCxH7xtsaTzq+u1/adU/EHsqcQ4rUQpqKpWohOnvAPhI6ahvz6eU5NVpgEqbgqbEMLWI5B+c6EM29HGzaf05U+vDHRVdvLbrsDaa38PMhOMxqUGb8tb1KltjoS3hHlclRMSL32/rNX+H2OxdPGo2GVWexDBvCmg21Bj0HG/PHMlKftZCELmkejcRQCKFUABRZQNgAOJn80CWIJsbbe/mJPxGbXTUwbYbgb29j1mOz3tIHugFum/6ZzZUztxcopcGiwvaUGmEqa9SixNtWq3W4lFn3aFbeAMDxqIIHzMrcLmS7DmXlHDo62IBvFbI3z+BSUs+bj78SRQza52Nz18vrI2Z4FcMe8AvTPI57v1/wBsYNGi41KbddjF2Js0ODxt23N7zHfiFh7ulVPiXb3EssPV0HmN4wd6ReKhqVFTlVQ2FxY+RmzyjF7ARjC5GKyhVsrKLhunsfSPUMkxKtbR8wy2P1N/tGsb7SJf3EfpkyzqYRah123Oze42/a0IZUvlLDLMEyJZ7XJuQN7SZ3U344+1X2cfNJb3t6KVcrTyj9PL1HSWXdwaJbSKHJkVKAHAiGWS2EZYRkTfQQQSk0AggggAIIIIACR8ZR1Dbkff0kiCJqxxbTtGIzjFBCQSQfI7GZjFZnudIYn6zrVairizKrDyYBh95U43s3QbdEVG6aRZT6FeJnlhfg2w1UemqMTlOFxdcBtRpoeD+ph6DpNRg8ElKxBu1rF23Zvcw6dUoNJFrbSPi6moEXO/lKkkuTQ25ceCRiMwUbEzLZrmJDEq9h18o9jKOxvUPz3mRrJUq1e7p2be15CTvslFJdFzgO01SnUCJeoahtotYG/W/T3mkbCPUuR4bblb6regjGTdn0oprbeod2b+Q9IvE5noJK/MH06ySfiQr7cCuqYXTck39TOOfiLl608X3i7CuNRtf4wbNx57H6zpmY5q1QlRbxc2ALH0Epsx7PNWBNVAdrKGF9I9JKGRQkTyYvWhXRyzL8tasfDsByxG3y851X8Lcg7halZmBaowRegCrv8AUk/YSD2eyNd6ewKXuvWw6/cfWWzh8Krbt3ZILaTujdGHrt9pKWaUvsQhpoYlfk3DgHw7b/3eZHP8v1MxSxdBdf8AWPIxps+qFNmDA/rG2oetojC4xmbe+/JPWRaVCeRsp6FYHcDccjqCORLXC5sV52+8h5vQVHNVACG+NRze3xD6RqiKbgEcecKIWac1kqLvvqG95kcywDYc6luaZPH8H/aXOFcLsOIvFVNY0gXvsBzcxDKfDPqlzgcN1JEusr7AgKGrVHDHcpTsAvoWN7zSZf2eoUbFVJI4ZyXt8uPtL1hkzM9TCPXI3kuBKJc8t08h0lj3ckaYNM1RjtVIwzm5O2RjTiSkkkRBWSIEVliCJIcRh4CYw8bIjrxljGRN5BBBKTSCCCCAAggggAIIIIACEYcIwArM0wpILKtyeR19xMRjRjAx0Yeqd/4dp0kxBlbxJuy6OolGO04/VweLeqBiEalTPJYEBvS/EuKGHp4dWamq7EsAuw3G4BnRnUHYgEeR3lfi8no1P0hTxdQBqHky2sw9x7WkZYPhjWqfFoxFHPHNI1GtYXBW+4lDi87D/wCXyehB/pN/T7FYYG51EH9Gp7fdifvLOnkGFUAChR280Un6yC078lj1ar2o5p2VwY8WIqW1H4F8l/rL7Nc1oEeFh0GixLX8gByZrP8AoGFvq7mmCebC1/cDmPUMroIdSUqSsOGCKGHzteTWAX935Ob1uyeLKjF0l01ASVpbCoUPmp2P+0ygx9XEP4KquLH4NGgX9RbmdxhMJP0l4KnqZN2ziGX5FiUpEmhW0lmZDpPwn055vIlaowBA8J9ek7uZFrYGkx1NTpk+bKpP1IieH4COp+UcTwQJFjvby6+pkbC5bXV20UqrIdxZGIB622ndaeHRfhVR/tAH7RUFgryD1N+DjNHBVzzSrf8Awf8ApNn2WyFgwq1UKhd0VtiT5kdAJsoLSUcKTsUtTJxpIb0wWi7QWlxlE2hWi7QEQAbIjbR0iNtGBHeMPJFSRqhjEyPUMbCxbwwICNxBBBKTQCCCCAAggggAIIIIACEYIUBMESYZiTJIiFChmFAAQocKAAhQ4UACMSYZhGAmIMSYoxJjQhJiDFmJMYwrQocEBMK0FocEBBQocFoANmNvHWMj1DGAxVMi1THqrSPa8ZESojbvvHKjWkVoxNnQYIIJQaQQQQQAEEEEABBBBAAjCgggJhGJMEEkREmEYcEACggggAImCCABRJgggDEmJggjQhJiYIIwChwQQEFCgggIAgaCCADLRirBBGBDqRIggjIkerGoIIyLP//Z"/>
          <p:cNvSpPr>
            <a:spLocks noChangeAspect="1" noChangeArrowheads="1"/>
          </p:cNvSpPr>
          <p:nvPr/>
        </p:nvSpPr>
        <p:spPr bwMode="auto">
          <a:xfrm>
            <a:off x="7835504"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sz="1013" dirty="0"/>
          </a:p>
        </p:txBody>
      </p:sp>
      <p:sp>
        <p:nvSpPr>
          <p:cNvPr id="8" name="Rectangle 7"/>
          <p:cNvSpPr/>
          <p:nvPr/>
        </p:nvSpPr>
        <p:spPr>
          <a:xfrm>
            <a:off x="3103174" y="1017797"/>
            <a:ext cx="2937653" cy="1417319"/>
          </a:xfrm>
          <a:prstGeom prst="rect">
            <a:avLst/>
          </a:prstGeom>
          <a:solidFill>
            <a:srgbClr val="F2F2F2"/>
          </a:soli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379" y="1135215"/>
            <a:ext cx="2785242" cy="1182482"/>
          </a:xfrm>
          <a:prstGeom prst="rect">
            <a:avLst/>
          </a:prstGeom>
        </p:spPr>
      </p:pic>
    </p:spTree>
    <p:extLst>
      <p:ext uri="{BB962C8B-B14F-4D97-AF65-F5344CB8AC3E}">
        <p14:creationId xmlns:p14="http://schemas.microsoft.com/office/powerpoint/2010/main" val="3077357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 2018">
  <a:themeElements>
    <a:clrScheme name="Custom 15">
      <a:dk1>
        <a:srgbClr val="000000"/>
      </a:dk1>
      <a:lt1>
        <a:srgbClr val="FFFFFF"/>
      </a:lt1>
      <a:dk2>
        <a:srgbClr val="F4F8FD"/>
      </a:dk2>
      <a:lt2>
        <a:srgbClr val="0C2577"/>
      </a:lt2>
      <a:accent1>
        <a:srgbClr val="3C1B5A"/>
      </a:accent1>
      <a:accent2>
        <a:srgbClr val="3296D5"/>
      </a:accent2>
      <a:accent3>
        <a:srgbClr val="ADD5EE"/>
      </a:accent3>
      <a:accent4>
        <a:srgbClr val="FFC000"/>
      </a:accent4>
      <a:accent5>
        <a:srgbClr val="D00059"/>
      </a:accent5>
      <a:accent6>
        <a:srgbClr val="00B0F0"/>
      </a:accent6>
      <a:hlink>
        <a:srgbClr val="0066CC"/>
      </a:hlink>
      <a:folHlink>
        <a:srgbClr val="954F72"/>
      </a:folHlink>
    </a:clrScheme>
    <a:fontScheme name="ADVA 201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ADVA 2018" id="{7AAD9E0A-944F-44D2-B17A-AF61CB8ADD82}" vid="{950B7646-76BD-4323-BE90-9F054F9F4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 2018</Template>
  <TotalTime>59982</TotalTime>
  <Words>4529</Words>
  <Application>Microsoft Office PowerPoint</Application>
  <PresentationFormat>On-screen Show (16:9)</PresentationFormat>
  <Paragraphs>988</Paragraphs>
  <Slides>90</Slides>
  <Notes>17</Notes>
  <HiddenSlides>10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90</vt:i4>
      </vt:variant>
    </vt:vector>
  </HeadingPairs>
  <TitlesOfParts>
    <vt:vector size="106" baseType="lpstr">
      <vt:lpstr>Aharoni</vt:lpstr>
      <vt:lpstr>Arial</vt:lpstr>
      <vt:lpstr>Arial Black</vt:lpstr>
      <vt:lpstr>Calibri</vt:lpstr>
      <vt:lpstr>Calibri Light</vt:lpstr>
      <vt:lpstr>Consolas</vt:lpstr>
      <vt:lpstr>Lucida Sans Unicode</vt:lpstr>
      <vt:lpstr>Segoe UI</vt:lpstr>
      <vt:lpstr>Segoe UI Light</vt:lpstr>
      <vt:lpstr>Segoe UI Semibold</vt:lpstr>
      <vt:lpstr>Source Sans Pro Light</vt:lpstr>
      <vt:lpstr>Source Sans Pro Semibold</vt:lpstr>
      <vt:lpstr>Times New Roman</vt:lpstr>
      <vt:lpstr>Verdana</vt:lpstr>
      <vt:lpstr>Wingdings</vt:lpstr>
      <vt:lpstr>ADVA 2018</vt:lpstr>
      <vt:lpstr>Neptune: The Israeli Consortium for Network Programming</vt:lpstr>
      <vt:lpstr>Welcome</vt:lpstr>
      <vt:lpstr>ברוכים הבאים  להדגמת מאגד נפטון</vt:lpstr>
      <vt:lpstr>גילת ונפטון</vt:lpstr>
      <vt:lpstr>Introduction</vt:lpstr>
      <vt:lpstr>Agenda  </vt:lpstr>
      <vt:lpstr>Demo Participation </vt:lpstr>
      <vt:lpstr>What will we see today?</vt:lpstr>
      <vt:lpstr>Look at what just arrived!</vt:lpstr>
      <vt:lpstr>Machine Learning – Bot Cleaner</vt:lpstr>
      <vt:lpstr>Motivation</vt:lpstr>
      <vt:lpstr>Cache depletion attack</vt:lpstr>
      <vt:lpstr>Cache+CPU depletion attack</vt:lpstr>
      <vt:lpstr>Use case: BOT Cleaner for hostile SW</vt:lpstr>
      <vt:lpstr>ML Bot Cleaner setup</vt:lpstr>
      <vt:lpstr>ML Bot Cleaner setup</vt:lpstr>
      <vt:lpstr>Machine Learning – FACEaaS</vt:lpstr>
      <vt:lpstr>Story: FACEaaS</vt:lpstr>
      <vt:lpstr>Face as A Service : The need</vt:lpstr>
      <vt:lpstr>Face as a Service</vt:lpstr>
      <vt:lpstr>Setup</vt:lpstr>
      <vt:lpstr>What did we want to accomplish?</vt:lpstr>
      <vt:lpstr>Zero Touch Provisioning</vt:lpstr>
      <vt:lpstr>Zero touch</vt:lpstr>
      <vt:lpstr>ZTP Process   Ready to Plug &amp; Play uCPE</vt:lpstr>
      <vt:lpstr>Zero touch</vt:lpstr>
      <vt:lpstr>Network has no uCPEs or VNFs before ZTP</vt:lpstr>
      <vt:lpstr>What did we want to accomplish?</vt:lpstr>
      <vt:lpstr>CORD (MCORD-T)</vt:lpstr>
      <vt:lpstr>Story: CORD</vt:lpstr>
      <vt:lpstr>What is CORD? (Central Office Re-architected as a Datacenter)</vt:lpstr>
      <vt:lpstr>What is CORD?</vt:lpstr>
      <vt:lpstr>CORD DEMO</vt:lpstr>
      <vt:lpstr>M-CORD-T (M-CORD in a small box)</vt:lpstr>
      <vt:lpstr>Transport Aware Service</vt:lpstr>
      <vt:lpstr>What did we want to accomplish?</vt:lpstr>
      <vt:lpstr>Self Healing</vt:lpstr>
      <vt:lpstr>Self-Healing Plus!</vt:lpstr>
      <vt:lpstr>Self Healing Plus! – phase 1  </vt:lpstr>
      <vt:lpstr>Self Healing Plus! – phase 2  </vt:lpstr>
      <vt:lpstr>Satellite Self Healing</vt:lpstr>
      <vt:lpstr>Satellite Self healing     Weather Criterion</vt:lpstr>
      <vt:lpstr>Satellite Self healing </vt:lpstr>
      <vt:lpstr>Satellite Self healing </vt:lpstr>
      <vt:lpstr>Satellite Self healing </vt:lpstr>
      <vt:lpstr>What did we want to accomplish?</vt:lpstr>
      <vt:lpstr>P4 and Sampling on Demand</vt:lpstr>
      <vt:lpstr>Uniform Packet Sampling</vt:lpstr>
      <vt:lpstr>The Proposed Framework</vt:lpstr>
      <vt:lpstr>Estimating Number of Connections</vt:lpstr>
      <vt:lpstr>Programmable Device: Top-Down Design</vt:lpstr>
      <vt:lpstr>P416 Architectures</vt:lpstr>
      <vt:lpstr> SoD with GRE encapsulation</vt:lpstr>
      <vt:lpstr>Neptune Summary</vt:lpstr>
      <vt:lpstr>Reminder – what is Neptune ?</vt:lpstr>
      <vt:lpstr>חברי מאגד נפטון  - שנה ה'</vt:lpstr>
      <vt:lpstr>How does Neptune work ?</vt:lpstr>
      <vt:lpstr>Neptune changed the world</vt:lpstr>
      <vt:lpstr>What did we want to accomplish?</vt:lpstr>
      <vt:lpstr>Academic papers</vt:lpstr>
      <vt:lpstr>Our previous demo</vt:lpstr>
      <vt:lpstr>השקעת הרשות בנפטון</vt:lpstr>
      <vt:lpstr>תחזיות</vt:lpstr>
      <vt:lpstr>Multi-operator multi-technology service creation</vt:lpstr>
      <vt:lpstr>Story: LSO demo</vt:lpstr>
      <vt:lpstr>Our Goal</vt:lpstr>
      <vt:lpstr>What’s the problem?</vt:lpstr>
      <vt:lpstr>Internal OSS/BSS chasm</vt:lpstr>
      <vt:lpstr>What’s the solution?</vt:lpstr>
      <vt:lpstr>LSO = OSS/BSS + Automation &amp; standardization</vt:lpstr>
      <vt:lpstr>MEF LSO reference architecture</vt:lpstr>
      <vt:lpstr>The demo</vt:lpstr>
      <vt:lpstr>The demo</vt:lpstr>
      <vt:lpstr>Ready, set, go!</vt:lpstr>
      <vt:lpstr>What did we want to accomplish?</vt:lpstr>
      <vt:lpstr>Satellite and Microwave Network Slicing</vt:lpstr>
      <vt:lpstr>Story: Network slicing</vt:lpstr>
      <vt:lpstr>What is Network Slicing?</vt:lpstr>
      <vt:lpstr>Links – Network Slicing</vt:lpstr>
      <vt:lpstr>SDN and policy control</vt:lpstr>
      <vt:lpstr>Network  Slice  Isolation </vt:lpstr>
      <vt:lpstr>Cellular Network Slicing</vt:lpstr>
      <vt:lpstr>Cellular network slicing and KPIs</vt:lpstr>
      <vt:lpstr>What did we want to accomplish?</vt:lpstr>
      <vt:lpstr>Summary Remarks</vt:lpstr>
      <vt:lpstr>What did we see today?</vt:lpstr>
      <vt:lpstr>What did we want to accomplish?</vt:lpstr>
      <vt:lpstr>Academic Session</vt:lpstr>
      <vt:lpstr>Academic Poster session</vt:lpstr>
      <vt:lpstr>PowerPoint Presentation</vt:lpstr>
    </vt:vector>
  </TitlesOfParts>
  <Company>ADVA Optical Networking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yaakov_s@rad.com</dc:creator>
  <cp:lastModifiedBy>Yaakov Stein</cp:lastModifiedBy>
  <cp:revision>351</cp:revision>
  <dcterms:created xsi:type="dcterms:W3CDTF">2018-11-19T13:24:09Z</dcterms:created>
  <dcterms:modified xsi:type="dcterms:W3CDTF">2019-06-03T05:43:38Z</dcterms:modified>
</cp:coreProperties>
</file>